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57" r:id="rId3"/>
    <p:sldId id="408" r:id="rId4"/>
    <p:sldId id="284" r:id="rId5"/>
    <p:sldId id="347" r:id="rId6"/>
    <p:sldId id="336" r:id="rId7"/>
    <p:sldId id="968" r:id="rId8"/>
    <p:sldId id="403" r:id="rId9"/>
    <p:sldId id="370" r:id="rId10"/>
    <p:sldId id="401" r:id="rId11"/>
    <p:sldId id="410" r:id="rId12"/>
    <p:sldId id="407" r:id="rId13"/>
    <p:sldId id="959" r:id="rId14"/>
    <p:sldId id="260" r:id="rId15"/>
    <p:sldId id="261" r:id="rId16"/>
    <p:sldId id="958" r:id="rId17"/>
    <p:sldId id="264" r:id="rId18"/>
    <p:sldId id="964" r:id="rId19"/>
    <p:sldId id="963" r:id="rId20"/>
    <p:sldId id="265" r:id="rId21"/>
    <p:sldId id="962" r:id="rId22"/>
    <p:sldId id="266" r:id="rId23"/>
    <p:sldId id="406" r:id="rId24"/>
    <p:sldId id="885" r:id="rId25"/>
    <p:sldId id="917" r:id="rId26"/>
    <p:sldId id="356" r:id="rId27"/>
    <p:sldId id="377" r:id="rId28"/>
    <p:sldId id="835" r:id="rId29"/>
    <p:sldId id="841" r:id="rId30"/>
    <p:sldId id="967" r:id="rId31"/>
    <p:sldId id="969" r:id="rId32"/>
    <p:sldId id="359" r:id="rId33"/>
    <p:sldId id="965" r:id="rId34"/>
    <p:sldId id="413" r:id="rId35"/>
    <p:sldId id="40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50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0" autoAdjust="0"/>
    <p:restoredTop sz="86728" autoAdjust="0"/>
  </p:normalViewPr>
  <p:slideViewPr>
    <p:cSldViewPr snapToGrid="0">
      <p:cViewPr varScale="1">
        <p:scale>
          <a:sx n="96" d="100"/>
          <a:sy n="96" d="100"/>
        </p:scale>
        <p:origin x="1288" y="176"/>
      </p:cViewPr>
      <p:guideLst>
        <p:guide orient="horz" pos="2160"/>
        <p:guide pos="3840"/>
      </p:guideLst>
    </p:cSldViewPr>
  </p:slideViewPr>
  <p:outlineViewPr>
    <p:cViewPr>
      <p:scale>
        <a:sx n="33" d="100"/>
        <a:sy n="33" d="100"/>
      </p:scale>
      <p:origin x="0" y="-1644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7" d="100"/>
          <a:sy n="97" d="100"/>
        </p:scale>
        <p:origin x="3688"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9DD93E-4B25-F44E-AAF9-8BFB955AD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59847EC-934B-7944-9865-CB247365CF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EC4DA1-4DAF-694A-901F-C31AAC3862FB}" type="datetimeFigureOut">
              <a:rPr lang="en-US" smtClean="0"/>
              <a:t>7/27/22</a:t>
            </a:fld>
            <a:endParaRPr lang="en-US"/>
          </a:p>
        </p:txBody>
      </p:sp>
      <p:sp>
        <p:nvSpPr>
          <p:cNvPr id="4" name="Footer Placeholder 3">
            <a:extLst>
              <a:ext uri="{FF2B5EF4-FFF2-40B4-BE49-F238E27FC236}">
                <a16:creationId xmlns:a16="http://schemas.microsoft.com/office/drawing/2014/main" id="{FFEC3B09-FE09-EE4E-8C9D-2468EAA947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607955E-53FC-4246-AD72-08D39E4AA3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38BC9-0775-FF47-84A6-762330C5DABB}" type="slidenum">
              <a:rPr lang="en-US" smtClean="0"/>
              <a:t>‹#›</a:t>
            </a:fld>
            <a:endParaRPr lang="en-US"/>
          </a:p>
        </p:txBody>
      </p:sp>
    </p:spTree>
    <p:extLst>
      <p:ext uri="{BB962C8B-B14F-4D97-AF65-F5344CB8AC3E}">
        <p14:creationId xmlns:p14="http://schemas.microsoft.com/office/powerpoint/2010/main" val="2976112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C0A48-E94F-497F-A1F1-DB0052B51CA9}" type="datetimeFigureOut">
              <a:rPr lang="en-US" smtClean="0"/>
              <a:t>7/27/22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8C0DA-DD07-4944-B49D-9A8066064283}" type="slidenum">
              <a:rPr lang="en-US" smtClean="0"/>
              <a:t>‹#›</a:t>
            </a:fld>
            <a:endParaRPr lang="en-US"/>
          </a:p>
        </p:txBody>
      </p:sp>
    </p:spTree>
    <p:extLst>
      <p:ext uri="{BB962C8B-B14F-4D97-AF65-F5344CB8AC3E}">
        <p14:creationId xmlns:p14="http://schemas.microsoft.com/office/powerpoint/2010/main" val="2404890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tb/publications/factsheets/statistics/tbtrends.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tb/statistics/ltbi.htm#:~:text=Based%20on%20NHANES%20data%2C%20CDC,States%20have%20latent%20TB%20infect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8C0DA-DD07-4944-B49D-9A8066064283}" type="slidenum">
              <a:rPr lang="en-US" smtClean="0"/>
              <a:t>1</a:t>
            </a:fld>
            <a:endParaRPr lang="en-US"/>
          </a:p>
        </p:txBody>
      </p:sp>
    </p:spTree>
    <p:extLst>
      <p:ext uri="{BB962C8B-B14F-4D97-AF65-F5344CB8AC3E}">
        <p14:creationId xmlns:p14="http://schemas.microsoft.com/office/powerpoint/2010/main" val="1056759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Testing and treatment of LTBI is not new, so what are the barriers to TB prevention? </a:t>
            </a:r>
          </a:p>
          <a:p>
            <a:endParaRPr lang="en-US" dirty="0"/>
          </a:p>
          <a:p>
            <a:r>
              <a:rPr lang="en-US" dirty="0"/>
              <a:t>The patient</a:t>
            </a:r>
            <a:r>
              <a:rPr lang="en-US" baseline="0" dirty="0"/>
              <a:t> does not feel ill while risk for TB disease seems uncertain or faraway. </a:t>
            </a:r>
          </a:p>
          <a:p>
            <a:endParaRPr lang="en-US" baseline="0" dirty="0"/>
          </a:p>
          <a:p>
            <a:r>
              <a:rPr lang="en-US" baseline="0" dirty="0"/>
              <a:t>Fear of taking a new medicine is common.</a:t>
            </a:r>
          </a:p>
          <a:p>
            <a:endParaRPr lang="en-US" baseline="0" dirty="0"/>
          </a:p>
          <a:p>
            <a:r>
              <a:rPr lang="en-US" baseline="0" dirty="0"/>
              <a:t>The busy primary healthcare provider is often overwhelmed and concerned about conditions other than TB. In addition, clinicians are often unclear how to test and treat. Guidelines both national and state have been confusing. </a:t>
            </a:r>
          </a:p>
          <a:p>
            <a:endParaRPr lang="en-US" baseline="0" dirty="0"/>
          </a:p>
          <a:p>
            <a:r>
              <a:rPr lang="en-US" baseline="0" dirty="0"/>
              <a:t>Finally, current tests and treatment are imperfect and can pose a cost to the patient. </a:t>
            </a:r>
            <a:endParaRPr lang="en-US" dirty="0"/>
          </a:p>
        </p:txBody>
      </p:sp>
      <p:sp>
        <p:nvSpPr>
          <p:cNvPr id="4" name="Slide Number Placeholder 3"/>
          <p:cNvSpPr>
            <a:spLocks noGrp="1"/>
          </p:cNvSpPr>
          <p:nvPr>
            <p:ph type="sldNum" sz="quarter" idx="10"/>
          </p:nvPr>
        </p:nvSpPr>
        <p:spPr/>
        <p:txBody>
          <a:bodyPr/>
          <a:lstStyle/>
          <a:p>
            <a:fld id="{1CEA1734-4E8C-4743-94E9-CB22D8D00913}" type="slidenum">
              <a:rPr lang="en-US" smtClean="0"/>
              <a:t>10</a:t>
            </a:fld>
            <a:endParaRPr lang="en-US"/>
          </a:p>
        </p:txBody>
      </p:sp>
    </p:spTree>
    <p:extLst>
      <p:ext uri="{BB962C8B-B14F-4D97-AF65-F5344CB8AC3E}">
        <p14:creationId xmlns:p14="http://schemas.microsoft.com/office/powerpoint/2010/main" val="1135726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58C0DA-DD07-4944-B49D-9A8066064283}" type="slidenum">
              <a:rPr lang="en-US" smtClean="0"/>
              <a:t>11</a:t>
            </a:fld>
            <a:endParaRPr lang="en-US"/>
          </a:p>
        </p:txBody>
      </p:sp>
    </p:spTree>
    <p:extLst>
      <p:ext uri="{BB962C8B-B14F-4D97-AF65-F5344CB8AC3E}">
        <p14:creationId xmlns:p14="http://schemas.microsoft.com/office/powerpoint/2010/main" val="365035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58C0DA-DD07-4944-B49D-9A8066064283}" type="slidenum">
              <a:rPr lang="en-US" smtClean="0"/>
              <a:t>12</a:t>
            </a:fld>
            <a:endParaRPr lang="en-US"/>
          </a:p>
        </p:txBody>
      </p:sp>
    </p:spTree>
    <p:extLst>
      <p:ext uri="{BB962C8B-B14F-4D97-AF65-F5344CB8AC3E}">
        <p14:creationId xmlns:p14="http://schemas.microsoft.com/office/powerpoint/2010/main" val="1026994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58C0DA-DD07-4944-B49D-9A8066064283}" type="slidenum">
              <a:rPr lang="en-US" smtClean="0"/>
              <a:t>13</a:t>
            </a:fld>
            <a:endParaRPr lang="en-US"/>
          </a:p>
        </p:txBody>
      </p:sp>
    </p:spTree>
    <p:extLst>
      <p:ext uri="{BB962C8B-B14F-4D97-AF65-F5344CB8AC3E}">
        <p14:creationId xmlns:p14="http://schemas.microsoft.com/office/powerpoint/2010/main" val="2835236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responsible for completing a medical history, PE, and IGRA</a:t>
            </a:r>
          </a:p>
        </p:txBody>
      </p:sp>
      <p:sp>
        <p:nvSpPr>
          <p:cNvPr id="4" name="Slide Number Placeholder 3"/>
          <p:cNvSpPr>
            <a:spLocks noGrp="1"/>
          </p:cNvSpPr>
          <p:nvPr>
            <p:ph type="sldNum" sz="quarter" idx="10"/>
          </p:nvPr>
        </p:nvSpPr>
        <p:spPr/>
        <p:txBody>
          <a:bodyPr/>
          <a:lstStyle/>
          <a:p>
            <a:fld id="{A511615C-A76C-470E-8C18-8FF398952E71}" type="slidenum">
              <a:rPr lang="en-US" smtClean="0"/>
              <a:t>14</a:t>
            </a:fld>
            <a:endParaRPr lang="en-US"/>
          </a:p>
        </p:txBody>
      </p:sp>
    </p:spTree>
    <p:extLst>
      <p:ext uri="{BB962C8B-B14F-4D97-AF65-F5344CB8AC3E}">
        <p14:creationId xmlns:p14="http://schemas.microsoft.com/office/powerpoint/2010/main" val="3425643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Tx/>
              <a:buFont typeface="Arial" panose="020B0604020202020204" pitchFamily="34" charset="0"/>
              <a:buChar char="•"/>
            </a:pPr>
            <a:r>
              <a:rPr lang="en-US" dirty="0"/>
              <a:t>Can save individuals and health systems from unnecessary chest radiographs and treatment</a:t>
            </a:r>
          </a:p>
          <a:p>
            <a:pPr>
              <a:buClrTx/>
              <a:buFont typeface="Arial" panose="020B0604020202020204" pitchFamily="34" charset="0"/>
              <a:buChar char="•"/>
            </a:pPr>
            <a:r>
              <a:rPr lang="en-US" dirty="0"/>
              <a:t> Standard of care recommended by ATS/CDC Diagnostic Guidelines 2017 </a:t>
            </a:r>
          </a:p>
          <a:p>
            <a:endParaRPr lang="en-US" dirty="0"/>
          </a:p>
        </p:txBody>
      </p:sp>
      <p:sp>
        <p:nvSpPr>
          <p:cNvPr id="4" name="Slide Number Placeholder 3"/>
          <p:cNvSpPr>
            <a:spLocks noGrp="1"/>
          </p:cNvSpPr>
          <p:nvPr>
            <p:ph type="sldNum" sz="quarter" idx="5"/>
          </p:nvPr>
        </p:nvSpPr>
        <p:spPr/>
        <p:txBody>
          <a:bodyPr/>
          <a:lstStyle/>
          <a:p>
            <a:fld id="{8158C0DA-DD07-4944-B49D-9A8066064283}" type="slidenum">
              <a:rPr lang="en-US" smtClean="0"/>
              <a:t>15</a:t>
            </a:fld>
            <a:endParaRPr lang="en-US"/>
          </a:p>
        </p:txBody>
      </p:sp>
    </p:spTree>
    <p:extLst>
      <p:ext uri="{BB962C8B-B14F-4D97-AF65-F5344CB8AC3E}">
        <p14:creationId xmlns:p14="http://schemas.microsoft.com/office/powerpoint/2010/main" val="3602509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pPr lvl="1"/>
            <a:r>
              <a:rPr lang="en-US" dirty="0"/>
              <a:t>Update with QFT PLUS</a:t>
            </a:r>
          </a:p>
          <a:p>
            <a:pPr lvl="1"/>
            <a:endParaRPr lang="en-US" dirty="0"/>
          </a:p>
          <a:p>
            <a:pPr lvl="1"/>
            <a:r>
              <a:rPr lang="en-US" dirty="0"/>
              <a:t>Early secreted antigenic target 6 (ESAT-6)</a:t>
            </a:r>
          </a:p>
          <a:p>
            <a:pPr lvl="1"/>
            <a:r>
              <a:rPr lang="en-US" dirty="0"/>
              <a:t>Culture filtrate protein 10 (CFP-10)</a:t>
            </a:r>
          </a:p>
          <a:p>
            <a:pPr lvl="1"/>
            <a:r>
              <a:rPr lang="en-US" dirty="0"/>
              <a:t>TB7.7</a:t>
            </a:r>
          </a:p>
          <a:p>
            <a:endParaRPr lang="en-US" dirty="0"/>
          </a:p>
        </p:txBody>
      </p:sp>
      <p:sp>
        <p:nvSpPr>
          <p:cNvPr id="4" name="Slide Number Placeholder 3"/>
          <p:cNvSpPr>
            <a:spLocks noGrp="1"/>
          </p:cNvSpPr>
          <p:nvPr>
            <p:ph type="sldNum" sz="quarter" idx="10"/>
          </p:nvPr>
        </p:nvSpPr>
        <p:spPr/>
        <p:txBody>
          <a:bodyPr/>
          <a:lstStyle/>
          <a:p>
            <a:fld id="{B2BCBC36-9E41-44F1-980D-7E146CA8D403}" type="slidenum">
              <a:rPr lang="en-US" smtClean="0"/>
              <a:t>16</a:t>
            </a:fld>
            <a:endParaRPr lang="en-US" dirty="0"/>
          </a:p>
        </p:txBody>
      </p:sp>
    </p:spTree>
    <p:extLst>
      <p:ext uri="{BB962C8B-B14F-4D97-AF65-F5344CB8AC3E}">
        <p14:creationId xmlns:p14="http://schemas.microsoft.com/office/powerpoint/2010/main" val="1404182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8C0DA-DD07-4944-B49D-9A8066064283}" type="slidenum">
              <a:rPr lang="en-US" smtClean="0"/>
              <a:t>18</a:t>
            </a:fld>
            <a:endParaRPr lang="en-US"/>
          </a:p>
        </p:txBody>
      </p:sp>
    </p:spTree>
    <p:extLst>
      <p:ext uri="{BB962C8B-B14F-4D97-AF65-F5344CB8AC3E}">
        <p14:creationId xmlns:p14="http://schemas.microsoft.com/office/powerpoint/2010/main" val="1566806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8C0DA-DD07-4944-B49D-9A8066064283}" type="slidenum">
              <a:rPr lang="en-US" smtClean="0"/>
              <a:t>20</a:t>
            </a:fld>
            <a:endParaRPr lang="en-US"/>
          </a:p>
        </p:txBody>
      </p:sp>
    </p:spTree>
    <p:extLst>
      <p:ext uri="{BB962C8B-B14F-4D97-AF65-F5344CB8AC3E}">
        <p14:creationId xmlns:p14="http://schemas.microsoft.com/office/powerpoint/2010/main" val="1748229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A8837C-4739-4F11-BFC0-DC218859101C}" type="slidenum">
              <a:rPr lang="en-US" smtClean="0"/>
              <a:t>24</a:t>
            </a:fld>
            <a:endParaRPr lang="en-US"/>
          </a:p>
        </p:txBody>
      </p:sp>
    </p:spTree>
    <p:extLst>
      <p:ext uri="{BB962C8B-B14F-4D97-AF65-F5344CB8AC3E}">
        <p14:creationId xmlns:p14="http://schemas.microsoft.com/office/powerpoint/2010/main" val="3132012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58C0DA-DD07-4944-B49D-9A8066064283}" type="slidenum">
              <a:rPr lang="en-US" smtClean="0"/>
              <a:t>2</a:t>
            </a:fld>
            <a:endParaRPr lang="en-US"/>
          </a:p>
        </p:txBody>
      </p:sp>
    </p:spTree>
    <p:extLst>
      <p:ext uri="{BB962C8B-B14F-4D97-AF65-F5344CB8AC3E}">
        <p14:creationId xmlns:p14="http://schemas.microsoft.com/office/powerpoint/2010/main" val="553442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8C0DA-DD07-4944-B49D-9A8066064283}" type="slidenum">
              <a:rPr lang="en-US" smtClean="0"/>
              <a:t>27</a:t>
            </a:fld>
            <a:endParaRPr lang="en-US"/>
          </a:p>
        </p:txBody>
      </p:sp>
    </p:spTree>
    <p:extLst>
      <p:ext uri="{BB962C8B-B14F-4D97-AF65-F5344CB8AC3E}">
        <p14:creationId xmlns:p14="http://schemas.microsoft.com/office/powerpoint/2010/main" val="2399513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Treatment is much shorter, more likely to be completed and safer with less hepatoxicity. </a:t>
            </a:r>
          </a:p>
          <a:p>
            <a:endParaRPr lang="en-US" dirty="0"/>
          </a:p>
        </p:txBody>
      </p:sp>
      <p:sp>
        <p:nvSpPr>
          <p:cNvPr id="4" name="Slide Number Placeholder 3"/>
          <p:cNvSpPr>
            <a:spLocks noGrp="1"/>
          </p:cNvSpPr>
          <p:nvPr>
            <p:ph type="sldNum" sz="quarter" idx="5"/>
          </p:nvPr>
        </p:nvSpPr>
        <p:spPr/>
        <p:txBody>
          <a:bodyPr/>
          <a:lstStyle/>
          <a:p>
            <a:fld id="{8158C0DA-DD07-4944-B49D-9A8066064283}" type="slidenum">
              <a:rPr lang="en-US" smtClean="0"/>
              <a:t>29</a:t>
            </a:fld>
            <a:endParaRPr lang="en-US"/>
          </a:p>
        </p:txBody>
      </p:sp>
    </p:spTree>
    <p:extLst>
      <p:ext uri="{BB962C8B-B14F-4D97-AF65-F5344CB8AC3E}">
        <p14:creationId xmlns:p14="http://schemas.microsoft.com/office/powerpoint/2010/main" val="4066473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8C0DA-DD07-4944-B49D-9A8066064283}" type="slidenum">
              <a:rPr lang="en-US" smtClean="0"/>
              <a:t>31</a:t>
            </a:fld>
            <a:endParaRPr lang="en-US"/>
          </a:p>
        </p:txBody>
      </p:sp>
    </p:spTree>
    <p:extLst>
      <p:ext uri="{BB962C8B-B14F-4D97-AF65-F5344CB8AC3E}">
        <p14:creationId xmlns:p14="http://schemas.microsoft.com/office/powerpoint/2010/main" val="2698718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8C0DA-DD07-4944-B49D-9A8066064283}" type="slidenum">
              <a:rPr lang="en-US" smtClean="0"/>
              <a:t>32</a:t>
            </a:fld>
            <a:endParaRPr lang="en-US"/>
          </a:p>
        </p:txBody>
      </p:sp>
    </p:spTree>
    <p:extLst>
      <p:ext uri="{BB962C8B-B14F-4D97-AF65-F5344CB8AC3E}">
        <p14:creationId xmlns:p14="http://schemas.microsoft.com/office/powerpoint/2010/main" val="2746925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8C0DA-DD07-4944-B49D-9A8066064283}" type="slidenum">
              <a:rPr lang="en-US" smtClean="0"/>
              <a:t>34</a:t>
            </a:fld>
            <a:endParaRPr lang="en-US"/>
          </a:p>
        </p:txBody>
      </p:sp>
    </p:spTree>
    <p:extLst>
      <p:ext uri="{BB962C8B-B14F-4D97-AF65-F5344CB8AC3E}">
        <p14:creationId xmlns:p14="http://schemas.microsoft.com/office/powerpoint/2010/main" val="2406305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8C0DA-DD07-4944-B49D-9A8066064283}" type="slidenum">
              <a:rPr lang="en-US" smtClean="0"/>
              <a:t>35</a:t>
            </a:fld>
            <a:endParaRPr lang="en-US"/>
          </a:p>
        </p:txBody>
      </p:sp>
    </p:spTree>
    <p:extLst>
      <p:ext uri="{BB962C8B-B14F-4D97-AF65-F5344CB8AC3E}">
        <p14:creationId xmlns:p14="http://schemas.microsoft.com/office/powerpoint/2010/main" val="3647325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58C0DA-DD07-4944-B49D-9A8066064283}" type="slidenum">
              <a:rPr lang="en-US" smtClean="0"/>
              <a:t>3</a:t>
            </a:fld>
            <a:endParaRPr lang="en-US"/>
          </a:p>
        </p:txBody>
      </p:sp>
    </p:spTree>
    <p:extLst>
      <p:ext uri="{BB962C8B-B14F-4D97-AF65-F5344CB8AC3E}">
        <p14:creationId xmlns:p14="http://schemas.microsoft.com/office/powerpoint/2010/main" val="857706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from </a:t>
            </a:r>
            <a:r>
              <a:rPr lang="en-US" sz="1200" b="0" i="0" kern="1200" dirty="0">
                <a:solidFill>
                  <a:schemeClr val="tx1"/>
                </a:solidFill>
                <a:effectLst/>
                <a:latin typeface="+mn-lt"/>
                <a:ea typeface="+mn-ea"/>
                <a:cs typeface="+mn-cs"/>
                <a:hlinkClick r:id="rId3"/>
              </a:rPr>
              <a:t>https://www.cdc.gov/tb/publications/factsheets/statistics/tbtrends.htm</a:t>
            </a:r>
            <a:endParaRPr lang="en-US" dirty="0"/>
          </a:p>
        </p:txBody>
      </p:sp>
      <p:sp>
        <p:nvSpPr>
          <p:cNvPr id="4" name="Slide Number Placeholder 3"/>
          <p:cNvSpPr>
            <a:spLocks noGrp="1"/>
          </p:cNvSpPr>
          <p:nvPr>
            <p:ph type="sldNum" sz="quarter" idx="10"/>
          </p:nvPr>
        </p:nvSpPr>
        <p:spPr/>
        <p:txBody>
          <a:bodyPr/>
          <a:lstStyle/>
          <a:p>
            <a:fld id="{619A327F-0AED-5044-B271-98E50BB8738C}" type="slidenum">
              <a:rPr lang="en-US" smtClean="0"/>
              <a:t>4</a:t>
            </a:fld>
            <a:endParaRPr lang="en-US"/>
          </a:p>
        </p:txBody>
      </p:sp>
    </p:spTree>
    <p:extLst>
      <p:ext uri="{BB962C8B-B14F-4D97-AF65-F5344CB8AC3E}">
        <p14:creationId xmlns:p14="http://schemas.microsoft.com/office/powerpoint/2010/main" val="376051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8C0DA-DD07-4944-B49D-9A8066064283}" type="slidenum">
              <a:rPr lang="en-US" smtClean="0"/>
              <a:t>5</a:t>
            </a:fld>
            <a:endParaRPr lang="en-US"/>
          </a:p>
        </p:txBody>
      </p:sp>
    </p:spTree>
    <p:extLst>
      <p:ext uri="{BB962C8B-B14F-4D97-AF65-F5344CB8AC3E}">
        <p14:creationId xmlns:p14="http://schemas.microsoft.com/office/powerpoint/2010/main" val="2314788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1D68D-D233-4880-847F-C6BE5D2EC511}" type="slidenum">
              <a:rPr lang="en-US" smtClean="0"/>
              <a:t>6</a:t>
            </a:fld>
            <a:endParaRPr lang="en-US"/>
          </a:p>
        </p:txBody>
      </p:sp>
    </p:spTree>
    <p:extLst>
      <p:ext uri="{BB962C8B-B14F-4D97-AF65-F5344CB8AC3E}">
        <p14:creationId xmlns:p14="http://schemas.microsoft.com/office/powerpoint/2010/main" val="3738102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"Based on NHANES data, CDC estimates that up to 13 million people in the United States have latent TB infection."</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hlinkClick r:id="rId3"/>
              </a:rPr>
              <a:t>https://www.cdc.gov/tb/statistics/ltbi.htm#:~:text=Based%20on%20NHANES%20data%2C%20CDC,States%20have%20latent%20TB%20infection.</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58C0DA-DD07-4944-B49D-9A8066064283}" type="slidenum">
              <a:rPr lang="en-US" smtClean="0"/>
              <a:t>7</a:t>
            </a:fld>
            <a:endParaRPr lang="en-US"/>
          </a:p>
        </p:txBody>
      </p:sp>
    </p:spTree>
    <p:extLst>
      <p:ext uri="{BB962C8B-B14F-4D97-AF65-F5344CB8AC3E}">
        <p14:creationId xmlns:p14="http://schemas.microsoft.com/office/powerpoint/2010/main" val="3041205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BDB56F13-4E40-0A43-ADDD-1ADFC2CA736B}" type="slidenum">
              <a:rPr lang="en-US" smtClean="0"/>
              <a:t>8</a:t>
            </a:fld>
            <a:endParaRPr lang="en-US"/>
          </a:p>
        </p:txBody>
      </p:sp>
    </p:spTree>
    <p:extLst>
      <p:ext uri="{BB962C8B-B14F-4D97-AF65-F5344CB8AC3E}">
        <p14:creationId xmlns:p14="http://schemas.microsoft.com/office/powerpoint/2010/main" val="1298287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time offers opportunity to prevent TB disease from occurring.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TB disease is preventable by testing and treatment.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Just</a:t>
            </a:r>
            <a:r>
              <a:rPr lang="en-US" sz="1200" kern="1200" baseline="0" dirty="0">
                <a:solidFill>
                  <a:schemeClr val="tx1"/>
                </a:solidFill>
                <a:effectLst/>
                <a:latin typeface="+mn-lt"/>
                <a:ea typeface="+mn-ea"/>
                <a:cs typeface="+mn-cs"/>
              </a:rPr>
              <a:t> recently our tests for TB infection became better and treatment is now much shorter and safer.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490463-AF24-4A16-BA90-3604048802A6}" type="slidenum">
              <a:rPr lang="en-US" smtClean="0"/>
              <a:t>9</a:t>
            </a:fld>
            <a:endParaRPr lang="en-US"/>
          </a:p>
        </p:txBody>
      </p:sp>
    </p:spTree>
    <p:extLst>
      <p:ext uri="{BB962C8B-B14F-4D97-AF65-F5344CB8AC3E}">
        <p14:creationId xmlns:p14="http://schemas.microsoft.com/office/powerpoint/2010/main" val="3288682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A2C0-8F91-4A7A-85C7-2A2ABB50D9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748EF8-0DAB-4C76-A06B-2DC18CEF80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D0178D-A29A-496A-B393-EA6570BF9D62}"/>
              </a:ext>
            </a:extLst>
          </p:cNvPr>
          <p:cNvSpPr>
            <a:spLocks noGrp="1"/>
          </p:cNvSpPr>
          <p:nvPr>
            <p:ph type="dt" sz="half" idx="10"/>
          </p:nvPr>
        </p:nvSpPr>
        <p:spPr/>
        <p:txBody>
          <a:bodyPr/>
          <a:lstStyle/>
          <a:p>
            <a:fld id="{F057C6DE-E8C5-4EE8-9A31-935AB71C40C6}" type="datetimeFigureOut">
              <a:rPr lang="en-US" smtClean="0"/>
              <a:t>7/27/22</a:t>
            </a:fld>
            <a:endParaRPr lang="en-US"/>
          </a:p>
        </p:txBody>
      </p:sp>
      <p:sp>
        <p:nvSpPr>
          <p:cNvPr id="5" name="Footer Placeholder 4">
            <a:extLst>
              <a:ext uri="{FF2B5EF4-FFF2-40B4-BE49-F238E27FC236}">
                <a16:creationId xmlns:a16="http://schemas.microsoft.com/office/drawing/2014/main" id="{1FF5699C-9093-4ADB-B796-F630F5FA8F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7B8C58-15C1-4729-9C5B-9DFC80FB2519}"/>
              </a:ext>
            </a:extLst>
          </p:cNvPr>
          <p:cNvSpPr>
            <a:spLocks noGrp="1"/>
          </p:cNvSpPr>
          <p:nvPr>
            <p:ph type="sldNum" sz="quarter" idx="12"/>
          </p:nvPr>
        </p:nvSpPr>
        <p:spPr/>
        <p:txBody>
          <a:bodyPr/>
          <a:lstStyle/>
          <a:p>
            <a:fld id="{3DA5862B-B81F-4397-A98F-160D28DA4526}" type="slidenum">
              <a:rPr lang="en-US" smtClean="0"/>
              <a:t>‹#›</a:t>
            </a:fld>
            <a:endParaRPr lang="en-US"/>
          </a:p>
        </p:txBody>
      </p:sp>
    </p:spTree>
    <p:extLst>
      <p:ext uri="{BB962C8B-B14F-4D97-AF65-F5344CB8AC3E}">
        <p14:creationId xmlns:p14="http://schemas.microsoft.com/office/powerpoint/2010/main" val="3387410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44EB7-5688-4238-AD53-0486B8FD53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D7C77B-2BE9-40AF-BB79-742C849AA4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CD635-6F6F-4191-B832-85F345882D13}"/>
              </a:ext>
            </a:extLst>
          </p:cNvPr>
          <p:cNvSpPr>
            <a:spLocks noGrp="1"/>
          </p:cNvSpPr>
          <p:nvPr>
            <p:ph type="dt" sz="half" idx="10"/>
          </p:nvPr>
        </p:nvSpPr>
        <p:spPr/>
        <p:txBody>
          <a:bodyPr/>
          <a:lstStyle/>
          <a:p>
            <a:fld id="{F057C6DE-E8C5-4EE8-9A31-935AB71C40C6}" type="datetimeFigureOut">
              <a:rPr lang="en-US" smtClean="0"/>
              <a:t>7/27/22</a:t>
            </a:fld>
            <a:endParaRPr lang="en-US"/>
          </a:p>
        </p:txBody>
      </p:sp>
      <p:sp>
        <p:nvSpPr>
          <p:cNvPr id="5" name="Footer Placeholder 4">
            <a:extLst>
              <a:ext uri="{FF2B5EF4-FFF2-40B4-BE49-F238E27FC236}">
                <a16:creationId xmlns:a16="http://schemas.microsoft.com/office/drawing/2014/main" id="{8F3CC311-F430-42F3-9FE0-A692943BC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F345F-BCC8-4982-A958-580623EE9440}"/>
              </a:ext>
            </a:extLst>
          </p:cNvPr>
          <p:cNvSpPr>
            <a:spLocks noGrp="1"/>
          </p:cNvSpPr>
          <p:nvPr>
            <p:ph type="sldNum" sz="quarter" idx="12"/>
          </p:nvPr>
        </p:nvSpPr>
        <p:spPr/>
        <p:txBody>
          <a:bodyPr/>
          <a:lstStyle/>
          <a:p>
            <a:fld id="{3DA5862B-B81F-4397-A98F-160D28DA4526}" type="slidenum">
              <a:rPr lang="en-US" smtClean="0"/>
              <a:t>‹#›</a:t>
            </a:fld>
            <a:endParaRPr lang="en-US"/>
          </a:p>
        </p:txBody>
      </p:sp>
    </p:spTree>
    <p:extLst>
      <p:ext uri="{BB962C8B-B14F-4D97-AF65-F5344CB8AC3E}">
        <p14:creationId xmlns:p14="http://schemas.microsoft.com/office/powerpoint/2010/main" val="3428079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D4D2BF-0B00-4160-9AB8-8FE4B25AB6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322C5C-744A-4A4C-9851-92A5FA55A6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F3F7-EC06-4045-99D6-8B55D2134B41}"/>
              </a:ext>
            </a:extLst>
          </p:cNvPr>
          <p:cNvSpPr>
            <a:spLocks noGrp="1"/>
          </p:cNvSpPr>
          <p:nvPr>
            <p:ph type="dt" sz="half" idx="10"/>
          </p:nvPr>
        </p:nvSpPr>
        <p:spPr/>
        <p:txBody>
          <a:bodyPr/>
          <a:lstStyle/>
          <a:p>
            <a:fld id="{F057C6DE-E8C5-4EE8-9A31-935AB71C40C6}" type="datetimeFigureOut">
              <a:rPr lang="en-US" smtClean="0"/>
              <a:t>7/27/22</a:t>
            </a:fld>
            <a:endParaRPr lang="en-US"/>
          </a:p>
        </p:txBody>
      </p:sp>
      <p:sp>
        <p:nvSpPr>
          <p:cNvPr id="5" name="Footer Placeholder 4">
            <a:extLst>
              <a:ext uri="{FF2B5EF4-FFF2-40B4-BE49-F238E27FC236}">
                <a16:creationId xmlns:a16="http://schemas.microsoft.com/office/drawing/2014/main" id="{AFC89DDF-3D0F-4C34-AAA8-9A2749197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CE077-91E6-4FE0-8193-682E1A4F3BDD}"/>
              </a:ext>
            </a:extLst>
          </p:cNvPr>
          <p:cNvSpPr>
            <a:spLocks noGrp="1"/>
          </p:cNvSpPr>
          <p:nvPr>
            <p:ph type="sldNum" sz="quarter" idx="12"/>
          </p:nvPr>
        </p:nvSpPr>
        <p:spPr/>
        <p:txBody>
          <a:bodyPr/>
          <a:lstStyle/>
          <a:p>
            <a:fld id="{3DA5862B-B81F-4397-A98F-160D28DA4526}" type="slidenum">
              <a:rPr lang="en-US" smtClean="0"/>
              <a:t>‹#›</a:t>
            </a:fld>
            <a:endParaRPr lang="en-US"/>
          </a:p>
        </p:txBody>
      </p:sp>
    </p:spTree>
    <p:extLst>
      <p:ext uri="{BB962C8B-B14F-4D97-AF65-F5344CB8AC3E}">
        <p14:creationId xmlns:p14="http://schemas.microsoft.com/office/powerpoint/2010/main" val="2377438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3"/>
          </p:nvPr>
        </p:nvSpPr>
        <p:spPr>
          <a:xfrm>
            <a:off x="609600" y="6324600"/>
            <a:ext cx="10972800" cy="381000"/>
          </a:xfrm>
        </p:spPr>
        <p:txBody>
          <a:bodyPr>
            <a:noAutofit/>
          </a:bodyPr>
          <a:lstStyle>
            <a:lvl1pPr marL="0" indent="0">
              <a:buNone/>
              <a:defRPr sz="1600" b="1"/>
            </a:lvl1pPr>
            <a:lvl2pPr>
              <a:defRPr sz="1200"/>
            </a:lvl2pPr>
            <a:lvl3pPr>
              <a:defRPr sz="1200"/>
            </a:lvl3pPr>
            <a:lvl4pPr>
              <a:defRPr sz="1200"/>
            </a:lvl4pPr>
            <a:lvl5pPr>
              <a:defRPr sz="1200"/>
            </a:lvl5pPr>
          </a:lstStyle>
          <a:p>
            <a:pPr lvl="0"/>
            <a:r>
              <a:rPr lang="en-US"/>
              <a:t>Click to edit Master text styles</a:t>
            </a:r>
          </a:p>
        </p:txBody>
      </p:sp>
      <p:sp>
        <p:nvSpPr>
          <p:cNvPr id="5" name="Slide Number Placeholder 5"/>
          <p:cNvSpPr>
            <a:spLocks noGrp="1"/>
          </p:cNvSpPr>
          <p:nvPr>
            <p:ph type="sldNum" sz="quarter" idx="14"/>
          </p:nvPr>
        </p:nvSpPr>
        <p:spPr>
          <a:xfrm>
            <a:off x="10566400" y="6356353"/>
            <a:ext cx="1016000" cy="365125"/>
          </a:xfrm>
        </p:spPr>
        <p:txBody>
          <a:bodyPr/>
          <a:lstStyle>
            <a:lvl1pPr>
              <a:defRPr/>
            </a:lvl1pPr>
          </a:lstStyle>
          <a:p>
            <a:fld id="{03BA8180-F868-4A2F-A83D-4ACCBFD79520}" type="slidenum">
              <a:rPr lang="en-US" smtClean="0">
                <a:solidFill>
                  <a:prstClr val="white">
                    <a:tint val="75000"/>
                  </a:prstClr>
                </a:solidFill>
              </a:rPr>
              <a:pPr/>
              <a:t>‹#›</a:t>
            </a:fld>
            <a:endParaRPr lang="en-US">
              <a:solidFill>
                <a:prstClr val="white">
                  <a:tint val="75000"/>
                </a:prstClr>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122308" y="112595"/>
            <a:ext cx="920184" cy="898524"/>
          </a:xfrm>
          <a:prstGeom prst="rect">
            <a:avLst/>
          </a:prstGeom>
        </p:spPr>
      </p:pic>
    </p:spTree>
    <p:extLst>
      <p:ext uri="{BB962C8B-B14F-4D97-AF65-F5344CB8AC3E}">
        <p14:creationId xmlns:p14="http://schemas.microsoft.com/office/powerpoint/2010/main" val="2838267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3"/>
          </p:nvPr>
        </p:nvSpPr>
        <p:spPr>
          <a:xfrm>
            <a:off x="609600" y="6324600"/>
            <a:ext cx="10972800" cy="381000"/>
          </a:xfrm>
        </p:spPr>
        <p:txBody>
          <a:bodyPr>
            <a:noAutofit/>
          </a:bodyPr>
          <a:lstStyle>
            <a:lvl1pPr marL="0" indent="0">
              <a:buNone/>
              <a:defRPr sz="1600" b="1"/>
            </a:lvl1pPr>
            <a:lvl2pPr>
              <a:defRPr sz="1200"/>
            </a:lvl2pPr>
            <a:lvl3pPr>
              <a:defRPr sz="1200"/>
            </a:lvl3pPr>
            <a:lvl4pPr>
              <a:defRPr sz="1200"/>
            </a:lvl4pPr>
            <a:lvl5pPr>
              <a:defRPr sz="1200"/>
            </a:lvl5pPr>
          </a:lstStyle>
          <a:p>
            <a:pPr lvl="0"/>
            <a:r>
              <a:rPr lang="en-US"/>
              <a:t>Click to edit Master text styles</a:t>
            </a:r>
          </a:p>
        </p:txBody>
      </p:sp>
      <p:sp>
        <p:nvSpPr>
          <p:cNvPr id="5" name="Slide Number Placeholder 5"/>
          <p:cNvSpPr>
            <a:spLocks noGrp="1"/>
          </p:cNvSpPr>
          <p:nvPr>
            <p:ph type="sldNum" sz="quarter" idx="14"/>
          </p:nvPr>
        </p:nvSpPr>
        <p:spPr>
          <a:xfrm>
            <a:off x="10566400" y="6356351"/>
            <a:ext cx="1016000" cy="365125"/>
          </a:xfrm>
        </p:spPr>
        <p:txBody>
          <a:bodyPr/>
          <a:lstStyle>
            <a:lvl1pPr>
              <a:defRPr/>
            </a:lvl1pPr>
          </a:lstStyle>
          <a:p>
            <a:fld id="{68CE1199-4467-4B70-899C-CB0C7FA59E1A}" type="slidenum">
              <a:rPr lang="en-US" smtClean="0"/>
              <a:t>‹#›</a:t>
            </a:fld>
            <a:endParaRPr lang="en-US"/>
          </a:p>
        </p:txBody>
      </p:sp>
    </p:spTree>
    <p:extLst>
      <p:ext uri="{BB962C8B-B14F-4D97-AF65-F5344CB8AC3E}">
        <p14:creationId xmlns:p14="http://schemas.microsoft.com/office/powerpoint/2010/main" val="3194478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3"/>
          </p:nvPr>
        </p:nvSpPr>
        <p:spPr>
          <a:xfrm>
            <a:off x="609600" y="6324600"/>
            <a:ext cx="10972800" cy="381000"/>
          </a:xfrm>
        </p:spPr>
        <p:txBody>
          <a:bodyPr>
            <a:noAutofit/>
          </a:bodyPr>
          <a:lstStyle>
            <a:lvl1pPr marL="0" indent="0">
              <a:buNone/>
              <a:defRPr sz="1600" b="1"/>
            </a:lvl1pPr>
            <a:lvl2pPr>
              <a:defRPr sz="1200"/>
            </a:lvl2pPr>
            <a:lvl3pPr>
              <a:defRPr sz="1200"/>
            </a:lvl3pPr>
            <a:lvl4pPr>
              <a:defRPr sz="1200"/>
            </a:lvl4pPr>
            <a:lvl5pPr>
              <a:defRPr sz="1200"/>
            </a:lvl5pPr>
          </a:lstStyle>
          <a:p>
            <a:pPr lvl="0"/>
            <a:r>
              <a:rPr lang="en-US"/>
              <a:t>Click to edit Master text styles</a:t>
            </a:r>
          </a:p>
        </p:txBody>
      </p:sp>
      <p:sp>
        <p:nvSpPr>
          <p:cNvPr id="5" name="Slide Number Placeholder 5"/>
          <p:cNvSpPr>
            <a:spLocks noGrp="1"/>
          </p:cNvSpPr>
          <p:nvPr>
            <p:ph type="sldNum" sz="quarter" idx="14"/>
          </p:nvPr>
        </p:nvSpPr>
        <p:spPr>
          <a:xfrm>
            <a:off x="10566400" y="6356351"/>
            <a:ext cx="1016000" cy="365125"/>
          </a:xfrm>
        </p:spPr>
        <p:txBody>
          <a:bodyPr/>
          <a:lstStyle>
            <a:lvl1pPr>
              <a:defRPr/>
            </a:lvl1pPr>
          </a:lstStyle>
          <a:p>
            <a:fld id="{68CE1199-4467-4B70-899C-CB0C7FA59E1A}" type="slidenum">
              <a:rPr lang="en-US" smtClean="0"/>
              <a:t>‹#›</a:t>
            </a:fld>
            <a:endParaRPr lang="en-US"/>
          </a:p>
        </p:txBody>
      </p:sp>
    </p:spTree>
    <p:extLst>
      <p:ext uri="{BB962C8B-B14F-4D97-AF65-F5344CB8AC3E}">
        <p14:creationId xmlns:p14="http://schemas.microsoft.com/office/powerpoint/2010/main" val="3779257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3"/>
          </p:nvPr>
        </p:nvSpPr>
        <p:spPr>
          <a:xfrm>
            <a:off x="609600" y="6324600"/>
            <a:ext cx="10972800" cy="381000"/>
          </a:xfrm>
        </p:spPr>
        <p:txBody>
          <a:bodyPr>
            <a:noAutofit/>
          </a:bodyPr>
          <a:lstStyle>
            <a:lvl1pPr marL="0" indent="0">
              <a:buNone/>
              <a:defRPr sz="1600" b="1"/>
            </a:lvl1pPr>
            <a:lvl2pPr>
              <a:defRPr sz="1200"/>
            </a:lvl2pPr>
            <a:lvl3pPr>
              <a:defRPr sz="1200"/>
            </a:lvl3pPr>
            <a:lvl4pPr>
              <a:defRPr sz="1200"/>
            </a:lvl4pPr>
            <a:lvl5pPr>
              <a:defRPr sz="1200"/>
            </a:lvl5pPr>
          </a:lstStyle>
          <a:p>
            <a:pPr lvl="0"/>
            <a:r>
              <a:rPr lang="en-US"/>
              <a:t>Click to edit Master text styles</a:t>
            </a:r>
          </a:p>
        </p:txBody>
      </p:sp>
      <p:sp>
        <p:nvSpPr>
          <p:cNvPr id="5" name="Slide Number Placeholder 5"/>
          <p:cNvSpPr>
            <a:spLocks noGrp="1"/>
          </p:cNvSpPr>
          <p:nvPr>
            <p:ph type="sldNum" sz="quarter" idx="14"/>
          </p:nvPr>
        </p:nvSpPr>
        <p:spPr>
          <a:xfrm>
            <a:off x="10566400" y="6356351"/>
            <a:ext cx="1016000" cy="365125"/>
          </a:xfrm>
        </p:spPr>
        <p:txBody>
          <a:bodyPr/>
          <a:lstStyle>
            <a:lvl1pPr>
              <a:defRPr/>
            </a:lvl1pPr>
          </a:lstStyle>
          <a:p>
            <a:fld id="{68CE1199-4467-4B70-899C-CB0C7FA59E1A}" type="slidenum">
              <a:rPr lang="en-US" smtClean="0"/>
              <a:t>‹#›</a:t>
            </a:fld>
            <a:endParaRPr lang="en-US"/>
          </a:p>
        </p:txBody>
      </p:sp>
    </p:spTree>
    <p:extLst>
      <p:ext uri="{BB962C8B-B14F-4D97-AF65-F5344CB8AC3E}">
        <p14:creationId xmlns:p14="http://schemas.microsoft.com/office/powerpoint/2010/main" val="3048581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3"/>
          </p:nvPr>
        </p:nvSpPr>
        <p:spPr>
          <a:xfrm>
            <a:off x="609600" y="6324600"/>
            <a:ext cx="10972800" cy="381000"/>
          </a:xfrm>
        </p:spPr>
        <p:txBody>
          <a:bodyPr>
            <a:noAutofit/>
          </a:bodyPr>
          <a:lstStyle>
            <a:lvl1pPr marL="0" indent="0">
              <a:buNone/>
              <a:defRPr sz="1600" b="1"/>
            </a:lvl1pPr>
            <a:lvl2pPr>
              <a:defRPr sz="1200"/>
            </a:lvl2pPr>
            <a:lvl3pPr>
              <a:defRPr sz="1200"/>
            </a:lvl3pPr>
            <a:lvl4pPr>
              <a:defRPr sz="1200"/>
            </a:lvl4pPr>
            <a:lvl5pPr>
              <a:defRPr sz="1200"/>
            </a:lvl5pPr>
          </a:lstStyle>
          <a:p>
            <a:pPr lvl="0"/>
            <a:r>
              <a:rPr lang="en-US"/>
              <a:t>Click to edit Master text styles</a:t>
            </a:r>
          </a:p>
        </p:txBody>
      </p:sp>
      <p:sp>
        <p:nvSpPr>
          <p:cNvPr id="5" name="Slide Number Placeholder 5"/>
          <p:cNvSpPr>
            <a:spLocks noGrp="1"/>
          </p:cNvSpPr>
          <p:nvPr>
            <p:ph type="sldNum" sz="quarter" idx="14"/>
          </p:nvPr>
        </p:nvSpPr>
        <p:spPr>
          <a:xfrm>
            <a:off x="10566400" y="6356351"/>
            <a:ext cx="1016000" cy="365125"/>
          </a:xfrm>
        </p:spPr>
        <p:txBody>
          <a:bodyPr/>
          <a:lstStyle>
            <a:lvl1pPr>
              <a:defRPr/>
            </a:lvl1pPr>
          </a:lstStyle>
          <a:p>
            <a:fld id="{68CE1199-4467-4B70-899C-CB0C7FA59E1A}" type="slidenum">
              <a:rPr lang="en-US" smtClean="0"/>
              <a:t>‹#›</a:t>
            </a:fld>
            <a:endParaRPr lang="en-US"/>
          </a:p>
        </p:txBody>
      </p:sp>
    </p:spTree>
    <p:extLst>
      <p:ext uri="{BB962C8B-B14F-4D97-AF65-F5344CB8AC3E}">
        <p14:creationId xmlns:p14="http://schemas.microsoft.com/office/powerpoint/2010/main" val="2213274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3"/>
          </p:nvPr>
        </p:nvSpPr>
        <p:spPr>
          <a:xfrm>
            <a:off x="609600" y="6324600"/>
            <a:ext cx="10972800" cy="381000"/>
          </a:xfrm>
        </p:spPr>
        <p:txBody>
          <a:bodyPr>
            <a:noAutofit/>
          </a:bodyPr>
          <a:lstStyle>
            <a:lvl1pPr marL="0" indent="0">
              <a:buNone/>
              <a:defRPr sz="1600" b="1"/>
            </a:lvl1pPr>
            <a:lvl2pPr>
              <a:defRPr sz="1200"/>
            </a:lvl2pPr>
            <a:lvl3pPr>
              <a:defRPr sz="1200"/>
            </a:lvl3pPr>
            <a:lvl4pPr>
              <a:defRPr sz="1200"/>
            </a:lvl4pPr>
            <a:lvl5pPr>
              <a:defRPr sz="1200"/>
            </a:lvl5pPr>
          </a:lstStyle>
          <a:p>
            <a:pPr lvl="0"/>
            <a:r>
              <a:rPr lang="en-US"/>
              <a:t>Click to edit Master text styles</a:t>
            </a:r>
          </a:p>
        </p:txBody>
      </p:sp>
      <p:sp>
        <p:nvSpPr>
          <p:cNvPr id="5" name="Slide Number Placeholder 5"/>
          <p:cNvSpPr>
            <a:spLocks noGrp="1"/>
          </p:cNvSpPr>
          <p:nvPr>
            <p:ph type="sldNum" sz="quarter" idx="14"/>
          </p:nvPr>
        </p:nvSpPr>
        <p:spPr>
          <a:xfrm>
            <a:off x="10566400" y="6356351"/>
            <a:ext cx="1016000" cy="365125"/>
          </a:xfrm>
        </p:spPr>
        <p:txBody>
          <a:bodyPr/>
          <a:lstStyle>
            <a:lvl1pPr>
              <a:defRPr/>
            </a:lvl1pPr>
          </a:lstStyle>
          <a:p>
            <a:fld id="{68CE1199-4467-4B70-899C-CB0C7FA59E1A}" type="slidenum">
              <a:rPr lang="en-US" smtClean="0"/>
              <a:t>‹#›</a:t>
            </a:fld>
            <a:endParaRPr lang="en-US"/>
          </a:p>
        </p:txBody>
      </p:sp>
    </p:spTree>
    <p:extLst>
      <p:ext uri="{BB962C8B-B14F-4D97-AF65-F5344CB8AC3E}">
        <p14:creationId xmlns:p14="http://schemas.microsoft.com/office/powerpoint/2010/main" val="132803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16DFA-74B7-4425-A93E-7E6535E8A6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675EA3-9A82-4E0F-9684-09002167F8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D7DB27-B92B-4DBF-8AFF-065FA73E677A}"/>
              </a:ext>
            </a:extLst>
          </p:cNvPr>
          <p:cNvSpPr>
            <a:spLocks noGrp="1"/>
          </p:cNvSpPr>
          <p:nvPr>
            <p:ph type="dt" sz="half" idx="10"/>
          </p:nvPr>
        </p:nvSpPr>
        <p:spPr/>
        <p:txBody>
          <a:bodyPr/>
          <a:lstStyle/>
          <a:p>
            <a:fld id="{F057C6DE-E8C5-4EE8-9A31-935AB71C40C6}" type="datetimeFigureOut">
              <a:rPr lang="en-US" smtClean="0"/>
              <a:t>7/27/22</a:t>
            </a:fld>
            <a:endParaRPr lang="en-US"/>
          </a:p>
        </p:txBody>
      </p:sp>
      <p:sp>
        <p:nvSpPr>
          <p:cNvPr id="5" name="Footer Placeholder 4">
            <a:extLst>
              <a:ext uri="{FF2B5EF4-FFF2-40B4-BE49-F238E27FC236}">
                <a16:creationId xmlns:a16="http://schemas.microsoft.com/office/drawing/2014/main" id="{B2E9699D-8B68-4635-BAF7-F58315D4E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75B28-7B34-4613-B456-47867854364B}"/>
              </a:ext>
            </a:extLst>
          </p:cNvPr>
          <p:cNvSpPr>
            <a:spLocks noGrp="1"/>
          </p:cNvSpPr>
          <p:nvPr>
            <p:ph type="sldNum" sz="quarter" idx="12"/>
          </p:nvPr>
        </p:nvSpPr>
        <p:spPr/>
        <p:txBody>
          <a:bodyPr/>
          <a:lstStyle/>
          <a:p>
            <a:fld id="{3DA5862B-B81F-4397-A98F-160D28DA4526}" type="slidenum">
              <a:rPr lang="en-US" smtClean="0"/>
              <a:t>‹#›</a:t>
            </a:fld>
            <a:endParaRPr lang="en-US"/>
          </a:p>
        </p:txBody>
      </p:sp>
    </p:spTree>
    <p:extLst>
      <p:ext uri="{BB962C8B-B14F-4D97-AF65-F5344CB8AC3E}">
        <p14:creationId xmlns:p14="http://schemas.microsoft.com/office/powerpoint/2010/main" val="3924820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7BB0-CF6A-4F26-8FB2-0BD8D66470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170C80-4DD5-4139-942E-BEB7B861B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C35E64-347E-484A-BE11-5F7DF18FBD40}"/>
              </a:ext>
            </a:extLst>
          </p:cNvPr>
          <p:cNvSpPr>
            <a:spLocks noGrp="1"/>
          </p:cNvSpPr>
          <p:nvPr>
            <p:ph type="dt" sz="half" idx="10"/>
          </p:nvPr>
        </p:nvSpPr>
        <p:spPr/>
        <p:txBody>
          <a:bodyPr/>
          <a:lstStyle/>
          <a:p>
            <a:fld id="{F057C6DE-E8C5-4EE8-9A31-935AB71C40C6}" type="datetimeFigureOut">
              <a:rPr lang="en-US" smtClean="0"/>
              <a:t>7/27/22</a:t>
            </a:fld>
            <a:endParaRPr lang="en-US"/>
          </a:p>
        </p:txBody>
      </p:sp>
      <p:sp>
        <p:nvSpPr>
          <p:cNvPr id="5" name="Footer Placeholder 4">
            <a:extLst>
              <a:ext uri="{FF2B5EF4-FFF2-40B4-BE49-F238E27FC236}">
                <a16:creationId xmlns:a16="http://schemas.microsoft.com/office/drawing/2014/main" id="{80BF5CE5-D46C-4A9F-91A9-0A9BA6544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11A11-1F01-4CDC-8A1B-831EB83D9CBF}"/>
              </a:ext>
            </a:extLst>
          </p:cNvPr>
          <p:cNvSpPr>
            <a:spLocks noGrp="1"/>
          </p:cNvSpPr>
          <p:nvPr>
            <p:ph type="sldNum" sz="quarter" idx="12"/>
          </p:nvPr>
        </p:nvSpPr>
        <p:spPr/>
        <p:txBody>
          <a:bodyPr/>
          <a:lstStyle/>
          <a:p>
            <a:fld id="{3DA5862B-B81F-4397-A98F-160D28DA4526}" type="slidenum">
              <a:rPr lang="en-US" smtClean="0"/>
              <a:t>‹#›</a:t>
            </a:fld>
            <a:endParaRPr lang="en-US"/>
          </a:p>
        </p:txBody>
      </p:sp>
    </p:spTree>
    <p:extLst>
      <p:ext uri="{BB962C8B-B14F-4D97-AF65-F5344CB8AC3E}">
        <p14:creationId xmlns:p14="http://schemas.microsoft.com/office/powerpoint/2010/main" val="210875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D285-DB23-4E96-8782-545A9219D5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5598A7-1A59-4C62-B8B5-9ECE34E12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4505AE-D3C7-432F-97AB-44C6A9F998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77A0DB-C237-4B7E-8F44-3173B1464ACC}"/>
              </a:ext>
            </a:extLst>
          </p:cNvPr>
          <p:cNvSpPr>
            <a:spLocks noGrp="1"/>
          </p:cNvSpPr>
          <p:nvPr>
            <p:ph type="dt" sz="half" idx="10"/>
          </p:nvPr>
        </p:nvSpPr>
        <p:spPr/>
        <p:txBody>
          <a:bodyPr/>
          <a:lstStyle/>
          <a:p>
            <a:fld id="{F057C6DE-E8C5-4EE8-9A31-935AB71C40C6}" type="datetimeFigureOut">
              <a:rPr lang="en-US" smtClean="0"/>
              <a:t>7/27/22</a:t>
            </a:fld>
            <a:endParaRPr lang="en-US"/>
          </a:p>
        </p:txBody>
      </p:sp>
      <p:sp>
        <p:nvSpPr>
          <p:cNvPr id="6" name="Footer Placeholder 5">
            <a:extLst>
              <a:ext uri="{FF2B5EF4-FFF2-40B4-BE49-F238E27FC236}">
                <a16:creationId xmlns:a16="http://schemas.microsoft.com/office/drawing/2014/main" id="{89CB4797-C39E-4853-BDC7-96772AD00C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6AF13D-C40A-44B7-8635-9FCE6AAEB09D}"/>
              </a:ext>
            </a:extLst>
          </p:cNvPr>
          <p:cNvSpPr>
            <a:spLocks noGrp="1"/>
          </p:cNvSpPr>
          <p:nvPr>
            <p:ph type="sldNum" sz="quarter" idx="12"/>
          </p:nvPr>
        </p:nvSpPr>
        <p:spPr/>
        <p:txBody>
          <a:bodyPr/>
          <a:lstStyle/>
          <a:p>
            <a:fld id="{3DA5862B-B81F-4397-A98F-160D28DA4526}" type="slidenum">
              <a:rPr lang="en-US" smtClean="0"/>
              <a:t>‹#›</a:t>
            </a:fld>
            <a:endParaRPr lang="en-US"/>
          </a:p>
        </p:txBody>
      </p:sp>
    </p:spTree>
    <p:extLst>
      <p:ext uri="{BB962C8B-B14F-4D97-AF65-F5344CB8AC3E}">
        <p14:creationId xmlns:p14="http://schemas.microsoft.com/office/powerpoint/2010/main" val="345089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C6C1E-B233-417C-BF46-CA716A7964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1C6D72-F377-4D8E-A33A-9D69470B12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F5FB42-5AFD-4FFC-B7AE-97CDD05FEF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A1FFB8-DA51-4448-9BC5-43433759A9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32FF14-33B5-4D3E-9654-49DDAAA382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AD348F-B0B9-43BB-BEFD-28B273C6C0D5}"/>
              </a:ext>
            </a:extLst>
          </p:cNvPr>
          <p:cNvSpPr>
            <a:spLocks noGrp="1"/>
          </p:cNvSpPr>
          <p:nvPr>
            <p:ph type="dt" sz="half" idx="10"/>
          </p:nvPr>
        </p:nvSpPr>
        <p:spPr/>
        <p:txBody>
          <a:bodyPr/>
          <a:lstStyle/>
          <a:p>
            <a:fld id="{F057C6DE-E8C5-4EE8-9A31-935AB71C40C6}" type="datetimeFigureOut">
              <a:rPr lang="en-US" smtClean="0"/>
              <a:t>7/27/22</a:t>
            </a:fld>
            <a:endParaRPr lang="en-US"/>
          </a:p>
        </p:txBody>
      </p:sp>
      <p:sp>
        <p:nvSpPr>
          <p:cNvPr id="8" name="Footer Placeholder 7">
            <a:extLst>
              <a:ext uri="{FF2B5EF4-FFF2-40B4-BE49-F238E27FC236}">
                <a16:creationId xmlns:a16="http://schemas.microsoft.com/office/drawing/2014/main" id="{A1DD0863-6538-42BD-8752-2F00EF532C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8D8385-E284-456B-9F2A-AEB05AD53D33}"/>
              </a:ext>
            </a:extLst>
          </p:cNvPr>
          <p:cNvSpPr>
            <a:spLocks noGrp="1"/>
          </p:cNvSpPr>
          <p:nvPr>
            <p:ph type="sldNum" sz="quarter" idx="12"/>
          </p:nvPr>
        </p:nvSpPr>
        <p:spPr/>
        <p:txBody>
          <a:bodyPr/>
          <a:lstStyle/>
          <a:p>
            <a:fld id="{3DA5862B-B81F-4397-A98F-160D28DA4526}" type="slidenum">
              <a:rPr lang="en-US" smtClean="0"/>
              <a:t>‹#›</a:t>
            </a:fld>
            <a:endParaRPr lang="en-US"/>
          </a:p>
        </p:txBody>
      </p:sp>
    </p:spTree>
    <p:extLst>
      <p:ext uri="{BB962C8B-B14F-4D97-AF65-F5344CB8AC3E}">
        <p14:creationId xmlns:p14="http://schemas.microsoft.com/office/powerpoint/2010/main" val="3061056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64EA-83BB-4AA3-B0C7-A3FD91CACC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4497B5-E1C0-4F4E-8145-F19D6FECD5B0}"/>
              </a:ext>
            </a:extLst>
          </p:cNvPr>
          <p:cNvSpPr>
            <a:spLocks noGrp="1"/>
          </p:cNvSpPr>
          <p:nvPr>
            <p:ph type="dt" sz="half" idx="10"/>
          </p:nvPr>
        </p:nvSpPr>
        <p:spPr/>
        <p:txBody>
          <a:bodyPr/>
          <a:lstStyle/>
          <a:p>
            <a:fld id="{F057C6DE-E8C5-4EE8-9A31-935AB71C40C6}" type="datetimeFigureOut">
              <a:rPr lang="en-US" smtClean="0"/>
              <a:t>7/27/22</a:t>
            </a:fld>
            <a:endParaRPr lang="en-US"/>
          </a:p>
        </p:txBody>
      </p:sp>
      <p:sp>
        <p:nvSpPr>
          <p:cNvPr id="4" name="Footer Placeholder 3">
            <a:extLst>
              <a:ext uri="{FF2B5EF4-FFF2-40B4-BE49-F238E27FC236}">
                <a16:creationId xmlns:a16="http://schemas.microsoft.com/office/drawing/2014/main" id="{4C4FBA4A-E877-4E0A-86CB-8F75D2C524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C4EA76-F402-459C-BF45-7A487B9D7AE7}"/>
              </a:ext>
            </a:extLst>
          </p:cNvPr>
          <p:cNvSpPr>
            <a:spLocks noGrp="1"/>
          </p:cNvSpPr>
          <p:nvPr>
            <p:ph type="sldNum" sz="quarter" idx="12"/>
          </p:nvPr>
        </p:nvSpPr>
        <p:spPr/>
        <p:txBody>
          <a:bodyPr/>
          <a:lstStyle/>
          <a:p>
            <a:fld id="{3DA5862B-B81F-4397-A98F-160D28DA4526}" type="slidenum">
              <a:rPr lang="en-US" smtClean="0"/>
              <a:t>‹#›</a:t>
            </a:fld>
            <a:endParaRPr lang="en-US"/>
          </a:p>
        </p:txBody>
      </p:sp>
    </p:spTree>
    <p:extLst>
      <p:ext uri="{BB962C8B-B14F-4D97-AF65-F5344CB8AC3E}">
        <p14:creationId xmlns:p14="http://schemas.microsoft.com/office/powerpoint/2010/main" val="161937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2F56E5-278D-4DF0-A638-B04648CE1AD1}"/>
              </a:ext>
            </a:extLst>
          </p:cNvPr>
          <p:cNvSpPr>
            <a:spLocks noGrp="1"/>
          </p:cNvSpPr>
          <p:nvPr>
            <p:ph type="dt" sz="half" idx="10"/>
          </p:nvPr>
        </p:nvSpPr>
        <p:spPr/>
        <p:txBody>
          <a:bodyPr/>
          <a:lstStyle/>
          <a:p>
            <a:fld id="{F057C6DE-E8C5-4EE8-9A31-935AB71C40C6}" type="datetimeFigureOut">
              <a:rPr lang="en-US" smtClean="0"/>
              <a:t>7/27/22</a:t>
            </a:fld>
            <a:endParaRPr lang="en-US"/>
          </a:p>
        </p:txBody>
      </p:sp>
      <p:sp>
        <p:nvSpPr>
          <p:cNvPr id="3" name="Footer Placeholder 2">
            <a:extLst>
              <a:ext uri="{FF2B5EF4-FFF2-40B4-BE49-F238E27FC236}">
                <a16:creationId xmlns:a16="http://schemas.microsoft.com/office/drawing/2014/main" id="{D4717F42-0415-4553-9E63-F55233FAA9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33A5A4-77EB-454D-B137-6630BB3007A1}"/>
              </a:ext>
            </a:extLst>
          </p:cNvPr>
          <p:cNvSpPr>
            <a:spLocks noGrp="1"/>
          </p:cNvSpPr>
          <p:nvPr>
            <p:ph type="sldNum" sz="quarter" idx="12"/>
          </p:nvPr>
        </p:nvSpPr>
        <p:spPr/>
        <p:txBody>
          <a:bodyPr/>
          <a:lstStyle/>
          <a:p>
            <a:fld id="{3DA5862B-B81F-4397-A98F-160D28DA4526}" type="slidenum">
              <a:rPr lang="en-US" smtClean="0"/>
              <a:t>‹#›</a:t>
            </a:fld>
            <a:endParaRPr lang="en-US"/>
          </a:p>
        </p:txBody>
      </p:sp>
    </p:spTree>
    <p:extLst>
      <p:ext uri="{BB962C8B-B14F-4D97-AF65-F5344CB8AC3E}">
        <p14:creationId xmlns:p14="http://schemas.microsoft.com/office/powerpoint/2010/main" val="564268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CD2A9-AE7C-4194-8EA9-77439405F2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0A8E29-F485-4E8A-984C-8FA5FA04E5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3A2691-82E6-4FF4-9003-3AF488E1F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19129D-6985-46F8-BD5F-4849075E03FD}"/>
              </a:ext>
            </a:extLst>
          </p:cNvPr>
          <p:cNvSpPr>
            <a:spLocks noGrp="1"/>
          </p:cNvSpPr>
          <p:nvPr>
            <p:ph type="dt" sz="half" idx="10"/>
          </p:nvPr>
        </p:nvSpPr>
        <p:spPr/>
        <p:txBody>
          <a:bodyPr/>
          <a:lstStyle/>
          <a:p>
            <a:fld id="{F057C6DE-E8C5-4EE8-9A31-935AB71C40C6}" type="datetimeFigureOut">
              <a:rPr lang="en-US" smtClean="0"/>
              <a:t>7/27/22</a:t>
            </a:fld>
            <a:endParaRPr lang="en-US"/>
          </a:p>
        </p:txBody>
      </p:sp>
      <p:sp>
        <p:nvSpPr>
          <p:cNvPr id="6" name="Footer Placeholder 5">
            <a:extLst>
              <a:ext uri="{FF2B5EF4-FFF2-40B4-BE49-F238E27FC236}">
                <a16:creationId xmlns:a16="http://schemas.microsoft.com/office/drawing/2014/main" id="{9C67ACBE-8710-49AD-9E4F-C036471D0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987EAE-132F-45A5-A8FF-C32A691C050F}"/>
              </a:ext>
            </a:extLst>
          </p:cNvPr>
          <p:cNvSpPr>
            <a:spLocks noGrp="1"/>
          </p:cNvSpPr>
          <p:nvPr>
            <p:ph type="sldNum" sz="quarter" idx="12"/>
          </p:nvPr>
        </p:nvSpPr>
        <p:spPr/>
        <p:txBody>
          <a:bodyPr/>
          <a:lstStyle/>
          <a:p>
            <a:fld id="{3DA5862B-B81F-4397-A98F-160D28DA4526}" type="slidenum">
              <a:rPr lang="en-US" smtClean="0"/>
              <a:t>‹#›</a:t>
            </a:fld>
            <a:endParaRPr lang="en-US"/>
          </a:p>
        </p:txBody>
      </p:sp>
    </p:spTree>
    <p:extLst>
      <p:ext uri="{BB962C8B-B14F-4D97-AF65-F5344CB8AC3E}">
        <p14:creationId xmlns:p14="http://schemas.microsoft.com/office/powerpoint/2010/main" val="3739646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58055-07F5-483E-A183-DFC48CA4F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CA2B7A-1F0C-4FF3-A16B-AAD7390572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41C35E-9E4F-45B1-B7FB-23D902800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098335-254F-458D-BEA7-623B0B3085E2}"/>
              </a:ext>
            </a:extLst>
          </p:cNvPr>
          <p:cNvSpPr>
            <a:spLocks noGrp="1"/>
          </p:cNvSpPr>
          <p:nvPr>
            <p:ph type="dt" sz="half" idx="10"/>
          </p:nvPr>
        </p:nvSpPr>
        <p:spPr/>
        <p:txBody>
          <a:bodyPr/>
          <a:lstStyle/>
          <a:p>
            <a:fld id="{F057C6DE-E8C5-4EE8-9A31-935AB71C40C6}" type="datetimeFigureOut">
              <a:rPr lang="en-US" smtClean="0"/>
              <a:t>7/27/22</a:t>
            </a:fld>
            <a:endParaRPr lang="en-US"/>
          </a:p>
        </p:txBody>
      </p:sp>
      <p:sp>
        <p:nvSpPr>
          <p:cNvPr id="6" name="Footer Placeholder 5">
            <a:extLst>
              <a:ext uri="{FF2B5EF4-FFF2-40B4-BE49-F238E27FC236}">
                <a16:creationId xmlns:a16="http://schemas.microsoft.com/office/drawing/2014/main" id="{68536D16-FCD9-486B-9A21-D7D682495E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B2FC0E-F172-47B4-8BD6-6548A0A7D8A4}"/>
              </a:ext>
            </a:extLst>
          </p:cNvPr>
          <p:cNvSpPr>
            <a:spLocks noGrp="1"/>
          </p:cNvSpPr>
          <p:nvPr>
            <p:ph type="sldNum" sz="quarter" idx="12"/>
          </p:nvPr>
        </p:nvSpPr>
        <p:spPr/>
        <p:txBody>
          <a:bodyPr/>
          <a:lstStyle/>
          <a:p>
            <a:fld id="{3DA5862B-B81F-4397-A98F-160D28DA4526}" type="slidenum">
              <a:rPr lang="en-US" smtClean="0"/>
              <a:t>‹#›</a:t>
            </a:fld>
            <a:endParaRPr lang="en-US"/>
          </a:p>
        </p:txBody>
      </p:sp>
    </p:spTree>
    <p:extLst>
      <p:ext uri="{BB962C8B-B14F-4D97-AF65-F5344CB8AC3E}">
        <p14:creationId xmlns:p14="http://schemas.microsoft.com/office/powerpoint/2010/main" val="776536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E17128-1BD7-4545-9CEC-ABEE4984E5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89C960-2961-45A5-849C-0D84F7AE46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8CB415-07FC-491A-A417-84CD4D7469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7C6DE-E8C5-4EE8-9A31-935AB71C40C6}" type="datetimeFigureOut">
              <a:rPr lang="en-US" smtClean="0"/>
              <a:t>7/27/22</a:t>
            </a:fld>
            <a:endParaRPr lang="en-US"/>
          </a:p>
        </p:txBody>
      </p:sp>
      <p:sp>
        <p:nvSpPr>
          <p:cNvPr id="5" name="Footer Placeholder 4">
            <a:extLst>
              <a:ext uri="{FF2B5EF4-FFF2-40B4-BE49-F238E27FC236}">
                <a16:creationId xmlns:a16="http://schemas.microsoft.com/office/drawing/2014/main" id="{C00862F0-FA78-4DE4-A41A-C1A57E406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A9A0B7-6D78-4539-A10A-D74F98B935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5862B-B81F-4397-A98F-160D28DA4526}" type="slidenum">
              <a:rPr lang="en-US" smtClean="0"/>
              <a:t>‹#›</a:t>
            </a:fld>
            <a:endParaRPr lang="en-US"/>
          </a:p>
        </p:txBody>
      </p:sp>
    </p:spTree>
    <p:extLst>
      <p:ext uri="{BB962C8B-B14F-4D97-AF65-F5344CB8AC3E}">
        <p14:creationId xmlns:p14="http://schemas.microsoft.com/office/powerpoint/2010/main" val="3933890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82" r:id="rId13"/>
    <p:sldLayoutId id="2147483685" r:id="rId14"/>
    <p:sldLayoutId id="2147483686" r:id="rId15"/>
    <p:sldLayoutId id="2147483687" r:id="rId16"/>
    <p:sldLayoutId id="214748369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www.cdc.gov/mmwr/volumes/69/rr/rr6901a1.htm" TargetMode="External"/><Relationship Id="rId3" Type="http://schemas.openxmlformats.org/officeDocument/2006/relationships/hyperlink" Target="https://www.cdc.gov/immigrantrefugeehealth/civil-surgeons/tuberculosis.html" TargetMode="External"/><Relationship Id="rId7" Type="http://schemas.openxmlformats.org/officeDocument/2006/relationships/hyperlink" Target="https://www.cdc.gov/tb/education/tb_coe/default.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cdc.gov/tb/links/tboffices.htm" TargetMode="External"/><Relationship Id="rId5" Type="http://schemas.openxmlformats.org/officeDocument/2006/relationships/hyperlink" Target="mailto:opscivilsurgeons@uscis.dhs.gov" TargetMode="External"/><Relationship Id="rId4" Type="http://schemas.openxmlformats.org/officeDocument/2006/relationships/hyperlink" Target="mailto:gapcivilsurgeons@cdc.gov" TargetMode="External"/><Relationship Id="rId9" Type="http://schemas.openxmlformats.org/officeDocument/2006/relationships/hyperlink" Target="https://www.cdph.ca.gov/Programs/CID/DCDC/Pages/About-Us.aspx"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3ouKrivnZAhWqilQKHcAIAHQQjRx6BAgAEAU&amp;url=https://www.tbfacts.org/tb-treatment/&amp;psig=AOvVaw2WKsWVddBjDHp1365sN4yw&amp;ust=152157273028662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www.google.com/url?sa=i&amp;rct=j&amp;q=&amp;esrc=s&amp;source=images&amp;cd=&amp;cad=rja&amp;uact=8&amp;ved=2ahUKEwivuau0v_nZAhVN02MKHQA9A48QjRx6BAgAEAU&amp;url=https://www.medicalnewstoday.com/articles/231616.php&amp;psig=AOvVaw0pXzTM1fO6fy2pQxS5pRSb&amp;ust=1521586975863373"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0657E-68FF-47D8-8342-7F1A71DBEB7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23975" y="0"/>
            <a:ext cx="13515975" cy="7528727"/>
          </a:xfrm>
          <a:prstGeom prst="rect">
            <a:avLst/>
          </a:prstGeom>
        </p:spPr>
      </p:pic>
      <p:sp>
        <p:nvSpPr>
          <p:cNvPr id="2" name="Title 1">
            <a:extLst>
              <a:ext uri="{FF2B5EF4-FFF2-40B4-BE49-F238E27FC236}">
                <a16:creationId xmlns:a16="http://schemas.microsoft.com/office/drawing/2014/main" id="{DBAB46A5-DB99-4E56-94E2-F918DAB92ACD}"/>
              </a:ext>
            </a:extLst>
          </p:cNvPr>
          <p:cNvSpPr>
            <a:spLocks noGrp="1"/>
          </p:cNvSpPr>
          <p:nvPr>
            <p:ph type="ctrTitle"/>
          </p:nvPr>
        </p:nvSpPr>
        <p:spPr>
          <a:xfrm>
            <a:off x="2078181" y="-1357313"/>
            <a:ext cx="9715408" cy="4539900"/>
          </a:xfrm>
        </p:spPr>
        <p:txBody>
          <a:bodyPr>
            <a:normAutofit/>
          </a:bodyPr>
          <a:lstStyle/>
          <a:p>
            <a:r>
              <a:rPr lang="en-US" dirty="0"/>
              <a:t>Latent TB infection=</a:t>
            </a:r>
            <a:br>
              <a:rPr lang="en-US" dirty="0"/>
            </a:br>
            <a:r>
              <a:rPr lang="en-US" dirty="0"/>
              <a:t>an opportunity </a:t>
            </a:r>
            <a:br>
              <a:rPr lang="en-US" dirty="0"/>
            </a:br>
            <a:r>
              <a:rPr lang="en-US" dirty="0"/>
              <a:t>to prevent TB disease</a:t>
            </a:r>
          </a:p>
        </p:txBody>
      </p:sp>
      <p:sp>
        <p:nvSpPr>
          <p:cNvPr id="3" name="Subtitle 2">
            <a:extLst>
              <a:ext uri="{FF2B5EF4-FFF2-40B4-BE49-F238E27FC236}">
                <a16:creationId xmlns:a16="http://schemas.microsoft.com/office/drawing/2014/main" id="{0EB5F99C-C3EE-417D-9101-A16BBD7129DE}"/>
              </a:ext>
            </a:extLst>
          </p:cNvPr>
          <p:cNvSpPr>
            <a:spLocks noGrp="1"/>
          </p:cNvSpPr>
          <p:nvPr>
            <p:ph type="subTitle" idx="1"/>
          </p:nvPr>
        </p:nvSpPr>
        <p:spPr>
          <a:xfrm>
            <a:off x="3048000" y="4740277"/>
            <a:ext cx="9144000" cy="1655762"/>
          </a:xfrm>
        </p:spPr>
        <p:txBody>
          <a:bodyPr>
            <a:normAutofit/>
          </a:bodyPr>
          <a:lstStyle/>
          <a:p>
            <a:r>
              <a:rPr lang="en-US" dirty="0"/>
              <a:t>[SPEAKER/INSTITUTION]</a:t>
            </a:r>
          </a:p>
          <a:p>
            <a:r>
              <a:rPr lang="en-US" dirty="0"/>
              <a:t>[DATE]</a:t>
            </a:r>
          </a:p>
        </p:txBody>
      </p:sp>
    </p:spTree>
    <p:extLst>
      <p:ext uri="{BB962C8B-B14F-4D97-AF65-F5344CB8AC3E}">
        <p14:creationId xmlns:p14="http://schemas.microsoft.com/office/powerpoint/2010/main" val="3027045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20" y="688497"/>
            <a:ext cx="8229600" cy="1143000"/>
          </a:xfrm>
        </p:spPr>
        <p:txBody>
          <a:bodyPr>
            <a:normAutofit/>
          </a:bodyPr>
          <a:lstStyle/>
          <a:p>
            <a:pPr>
              <a:defRPr/>
            </a:pPr>
            <a:r>
              <a:rPr lang="en-US" dirty="0"/>
              <a:t>Patient and provider concerns</a:t>
            </a:r>
          </a:p>
        </p:txBody>
      </p:sp>
      <p:sp>
        <p:nvSpPr>
          <p:cNvPr id="3" name="Content Placeholder 2"/>
          <p:cNvSpPr>
            <a:spLocks noGrp="1"/>
          </p:cNvSpPr>
          <p:nvPr>
            <p:ph idx="1"/>
          </p:nvPr>
        </p:nvSpPr>
        <p:spPr>
          <a:xfrm>
            <a:off x="1673703" y="1933822"/>
            <a:ext cx="8534400" cy="4525963"/>
          </a:xfrm>
        </p:spPr>
        <p:txBody>
          <a:bodyPr>
            <a:normAutofit/>
          </a:bodyPr>
          <a:lstStyle/>
          <a:p>
            <a:pPr marL="0" indent="0">
              <a:buNone/>
              <a:defRPr/>
            </a:pPr>
            <a:r>
              <a:rPr lang="en-US" b="1" dirty="0"/>
              <a:t>Patient</a:t>
            </a:r>
          </a:p>
          <a:p>
            <a:pPr>
              <a:buFont typeface="Arial" panose="020B0604020202020204" pitchFamily="34" charset="0"/>
              <a:buChar char="•"/>
              <a:defRPr/>
            </a:pPr>
            <a:r>
              <a:rPr lang="en-US" dirty="0"/>
              <a:t>Patient feels well </a:t>
            </a:r>
          </a:p>
          <a:p>
            <a:pPr>
              <a:defRPr/>
            </a:pPr>
            <a:r>
              <a:rPr lang="en-US" dirty="0"/>
              <a:t>Perception of risk: uncertain and not urgent</a:t>
            </a:r>
          </a:p>
          <a:p>
            <a:pPr>
              <a:defRPr/>
            </a:pPr>
            <a:r>
              <a:rPr lang="en-US" dirty="0"/>
              <a:t>Worried about medicine side effects</a:t>
            </a:r>
          </a:p>
          <a:p>
            <a:pPr>
              <a:defRPr/>
            </a:pPr>
            <a:r>
              <a:rPr lang="en-US" dirty="0"/>
              <a:t>Concerned about treatment cost </a:t>
            </a:r>
          </a:p>
          <a:p>
            <a:pPr marL="0" indent="0">
              <a:buNone/>
              <a:defRPr/>
            </a:pPr>
            <a:r>
              <a:rPr lang="en-US" b="1" dirty="0"/>
              <a:t>Provider </a:t>
            </a:r>
          </a:p>
          <a:p>
            <a:pPr>
              <a:defRPr/>
            </a:pPr>
            <a:r>
              <a:rPr lang="en-US" dirty="0"/>
              <a:t>Lack treatment experience/ knowledge </a:t>
            </a:r>
          </a:p>
          <a:p>
            <a:pPr>
              <a:defRPr/>
            </a:pPr>
            <a:r>
              <a:rPr lang="en-US" dirty="0"/>
              <a:t>TB not prioritized among competing problems</a:t>
            </a:r>
          </a:p>
          <a:p>
            <a:pPr>
              <a:defRPr/>
            </a:pPr>
            <a:endParaRPr lang="en-US" dirty="0"/>
          </a:p>
          <a:p>
            <a:pPr marL="0" indent="0">
              <a:buNone/>
              <a:defRPr/>
            </a:pPr>
            <a:endParaRPr lang="en-US" dirty="0"/>
          </a:p>
          <a:p>
            <a:pPr marL="0" indent="0">
              <a:buNone/>
              <a:defRPr/>
            </a:pPr>
            <a:endParaRPr lang="en-US" dirty="0"/>
          </a:p>
        </p:txBody>
      </p:sp>
      <p:sp>
        <p:nvSpPr>
          <p:cNvPr id="118788" name="Slide Number Placeholder 3"/>
          <p:cNvSpPr>
            <a:spLocks noGrp="1"/>
          </p:cNvSpPr>
          <p:nvPr>
            <p:ph type="sldNum" sz="quarter" idx="12"/>
          </p:nvPr>
        </p:nvSpPr>
        <p:spPr>
          <a:xfrm>
            <a:off x="8549640" y="6459785"/>
            <a:ext cx="2743200" cy="365125"/>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E335E81-2CAD-4038-9BA3-3225589FB208}" type="slidenum">
              <a:rPr lang="en-US" altLang="en-US" sz="1400">
                <a:solidFill>
                  <a:prstClr val="black"/>
                </a:solidFill>
              </a:rPr>
              <a:pPr/>
              <a:t>10</a:t>
            </a:fld>
            <a:endParaRPr lang="en-US" altLang="en-US" sz="1400">
              <a:solidFill>
                <a:prstClr val="black"/>
              </a:solidFill>
            </a:endParaRPr>
          </a:p>
        </p:txBody>
      </p:sp>
    </p:spTree>
    <p:extLst>
      <p:ext uri="{BB962C8B-B14F-4D97-AF65-F5344CB8AC3E}">
        <p14:creationId xmlns:p14="http://schemas.microsoft.com/office/powerpoint/2010/main" val="2626703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A056-66F8-E64A-8659-AD930E26A6B1}"/>
              </a:ext>
            </a:extLst>
          </p:cNvPr>
          <p:cNvSpPr>
            <a:spLocks noGrp="1"/>
          </p:cNvSpPr>
          <p:nvPr>
            <p:ph type="title"/>
          </p:nvPr>
        </p:nvSpPr>
        <p:spPr/>
        <p:txBody>
          <a:bodyPr/>
          <a:lstStyle/>
          <a:p>
            <a:r>
              <a:rPr lang="en-US" dirty="0"/>
              <a:t>The role of the civil surgeon </a:t>
            </a:r>
          </a:p>
        </p:txBody>
      </p:sp>
      <p:sp>
        <p:nvSpPr>
          <p:cNvPr id="3" name="Content Placeholder 2">
            <a:extLst>
              <a:ext uri="{FF2B5EF4-FFF2-40B4-BE49-F238E27FC236}">
                <a16:creationId xmlns:a16="http://schemas.microsoft.com/office/drawing/2014/main" id="{434CDAEC-226C-BE4E-828D-8BE9FBC81D21}"/>
              </a:ext>
            </a:extLst>
          </p:cNvPr>
          <p:cNvSpPr>
            <a:spLocks noGrp="1"/>
          </p:cNvSpPr>
          <p:nvPr>
            <p:ph idx="1"/>
          </p:nvPr>
        </p:nvSpPr>
        <p:spPr/>
        <p:txBody>
          <a:bodyPr/>
          <a:lstStyle/>
          <a:p>
            <a:r>
              <a:rPr lang="en-US" dirty="0"/>
              <a:t>TB detection and prevention of spread is a critical role of civil surgeon</a:t>
            </a:r>
          </a:p>
          <a:p>
            <a:r>
              <a:rPr lang="en-US" dirty="0"/>
              <a:t>Civil surgeon is uniquely positioned to communicate to patient about LTBI when discussing test results </a:t>
            </a:r>
          </a:p>
          <a:p>
            <a:pPr marL="0" indent="0">
              <a:buNone/>
            </a:pPr>
            <a:endParaRPr lang="en-US" dirty="0"/>
          </a:p>
          <a:p>
            <a:pPr marL="0" indent="0">
              <a:buNone/>
            </a:pPr>
            <a:r>
              <a:rPr lang="en-US" b="1" dirty="0"/>
              <a:t>You can make a difference ! </a:t>
            </a:r>
          </a:p>
          <a:p>
            <a:pPr lvl="1"/>
            <a:r>
              <a:rPr lang="en-US" sz="2800" dirty="0"/>
              <a:t>whether this patient develops TB disease in future  </a:t>
            </a:r>
          </a:p>
          <a:p>
            <a:pPr lvl="1"/>
            <a:r>
              <a:rPr lang="en-US" sz="2800" dirty="0"/>
              <a:t>whether TB spreads and causes disease in young children</a:t>
            </a:r>
          </a:p>
          <a:p>
            <a:pPr lvl="1"/>
            <a:r>
              <a:rPr lang="en-US" sz="2800" dirty="0"/>
              <a:t>whether this patient’s infection is treated </a:t>
            </a:r>
          </a:p>
        </p:txBody>
      </p:sp>
    </p:spTree>
    <p:extLst>
      <p:ext uri="{BB962C8B-B14F-4D97-AF65-F5344CB8AC3E}">
        <p14:creationId xmlns:p14="http://schemas.microsoft.com/office/powerpoint/2010/main" val="2661236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EE9FC-2E4D-7B4E-884E-6536DDF68FB9}"/>
              </a:ext>
            </a:extLst>
          </p:cNvPr>
          <p:cNvSpPr>
            <a:spLocks noGrp="1"/>
          </p:cNvSpPr>
          <p:nvPr>
            <p:ph type="title"/>
          </p:nvPr>
        </p:nvSpPr>
        <p:spPr>
          <a:xfrm>
            <a:off x="2711971" y="1902002"/>
            <a:ext cx="10515600" cy="2438400"/>
          </a:xfrm>
        </p:spPr>
        <p:txBody>
          <a:bodyPr>
            <a:normAutofit/>
          </a:bodyPr>
          <a:lstStyle/>
          <a:p>
            <a:r>
              <a:rPr lang="en-US" b="1" dirty="0"/>
              <a:t>LTBI diagnosis and reporting </a:t>
            </a:r>
          </a:p>
        </p:txBody>
      </p:sp>
    </p:spTree>
    <p:extLst>
      <p:ext uri="{BB962C8B-B14F-4D97-AF65-F5344CB8AC3E}">
        <p14:creationId xmlns:p14="http://schemas.microsoft.com/office/powerpoint/2010/main" val="1785411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Instructions: what’s new?</a:t>
            </a:r>
          </a:p>
        </p:txBody>
      </p:sp>
      <p:pic>
        <p:nvPicPr>
          <p:cNvPr id="4" name="Picture 3"/>
          <p:cNvPicPr>
            <a:picLocks noChangeAspect="1"/>
          </p:cNvPicPr>
          <p:nvPr/>
        </p:nvPicPr>
        <p:blipFill>
          <a:blip r:embed="rId3"/>
          <a:stretch>
            <a:fillRect/>
          </a:stretch>
        </p:blipFill>
        <p:spPr>
          <a:xfrm>
            <a:off x="1116001" y="1877382"/>
            <a:ext cx="9698739" cy="4092111"/>
          </a:xfrm>
          <a:prstGeom prst="rect">
            <a:avLst/>
          </a:prstGeom>
        </p:spPr>
      </p:pic>
      <p:sp>
        <p:nvSpPr>
          <p:cNvPr id="5" name="Oval 4">
            <a:extLst>
              <a:ext uri="{FF2B5EF4-FFF2-40B4-BE49-F238E27FC236}">
                <a16:creationId xmlns:a16="http://schemas.microsoft.com/office/drawing/2014/main" id="{C453071C-EC4D-4E6E-93C5-91460A257FF3}"/>
              </a:ext>
            </a:extLst>
          </p:cNvPr>
          <p:cNvSpPr/>
          <p:nvPr/>
        </p:nvSpPr>
        <p:spPr>
          <a:xfrm>
            <a:off x="6694096" y="3418793"/>
            <a:ext cx="793632" cy="445842"/>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69783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1963" y="225648"/>
            <a:ext cx="5693250" cy="1325563"/>
          </a:xfrm>
        </p:spPr>
        <p:txBody>
          <a:bodyPr/>
          <a:lstStyle/>
          <a:p>
            <a:r>
              <a:rPr lang="en-US" dirty="0"/>
              <a:t>TB screening for age </a:t>
            </a:r>
            <a:r>
              <a:rPr lang="en-US" u="sng" dirty="0"/>
              <a:t>&gt;</a:t>
            </a:r>
            <a:r>
              <a:rPr lang="en-US" dirty="0"/>
              <a:t>2 </a:t>
            </a:r>
          </a:p>
        </p:txBody>
      </p:sp>
      <p:sp>
        <p:nvSpPr>
          <p:cNvPr id="3" name="Content Placeholder 2"/>
          <p:cNvSpPr>
            <a:spLocks noGrp="1"/>
          </p:cNvSpPr>
          <p:nvPr>
            <p:ph idx="1"/>
          </p:nvPr>
        </p:nvSpPr>
        <p:spPr>
          <a:xfrm>
            <a:off x="6460956" y="1810777"/>
            <a:ext cx="5395264" cy="4537584"/>
          </a:xfrm>
        </p:spPr>
        <p:txBody>
          <a:bodyPr>
            <a:noAutofit/>
          </a:bodyPr>
          <a:lstStyle/>
          <a:p>
            <a:r>
              <a:rPr lang="en-US" sz="2400" b="1" dirty="0"/>
              <a:t>Medical history </a:t>
            </a:r>
            <a:r>
              <a:rPr lang="en-US" sz="2400" dirty="0"/>
              <a:t>and TB symptom screen</a:t>
            </a:r>
          </a:p>
          <a:p>
            <a:r>
              <a:rPr lang="en-US" sz="2400" b="1" dirty="0"/>
              <a:t>Physical exam</a:t>
            </a:r>
          </a:p>
          <a:p>
            <a:r>
              <a:rPr lang="en-US" sz="2400" b="1" dirty="0">
                <a:solidFill>
                  <a:srgbClr val="FF0000"/>
                </a:solidFill>
              </a:rPr>
              <a:t>Interferon gamma release assay (IGRA)</a:t>
            </a:r>
          </a:p>
          <a:p>
            <a:endParaRPr lang="en-US" sz="2400" dirty="0"/>
          </a:p>
          <a:p>
            <a:endParaRPr lang="en-US" sz="2400" dirty="0"/>
          </a:p>
          <a:p>
            <a:pPr marL="0" indent="0">
              <a:buNone/>
            </a:pPr>
            <a:r>
              <a:rPr lang="en-US" sz="2400" b="1" dirty="0"/>
              <a:t>If IGRA positive OR signs or symptoms of TB present</a:t>
            </a:r>
            <a:r>
              <a:rPr lang="en-US" sz="2400" dirty="0"/>
              <a:t>, </a:t>
            </a:r>
            <a:r>
              <a:rPr lang="en-US" sz="2400" b="1" dirty="0"/>
              <a:t>OR HIV positive, </a:t>
            </a:r>
            <a:r>
              <a:rPr lang="en-US" sz="2400" dirty="0"/>
              <a:t>need</a:t>
            </a:r>
            <a:r>
              <a:rPr lang="en-US" sz="2400" b="1" dirty="0"/>
              <a:t>: </a:t>
            </a:r>
          </a:p>
          <a:p>
            <a:r>
              <a:rPr lang="en-US" sz="2400" b="1" dirty="0">
                <a:solidFill>
                  <a:srgbClr val="FF0000"/>
                </a:solidFill>
              </a:rPr>
              <a:t>Chest x-ray (CXR)</a:t>
            </a:r>
          </a:p>
          <a:p>
            <a:pPr marL="0" indent="0">
              <a:buNone/>
            </a:pPr>
            <a:endParaRPr lang="en-US" sz="2400" dirty="0"/>
          </a:p>
        </p:txBody>
      </p:sp>
      <p:sp>
        <p:nvSpPr>
          <p:cNvPr id="4" name="Title 1">
            <a:extLst>
              <a:ext uri="{FF2B5EF4-FFF2-40B4-BE49-F238E27FC236}">
                <a16:creationId xmlns:a16="http://schemas.microsoft.com/office/drawing/2014/main" id="{D0809324-50EF-4EA7-AE8A-2E3919FB6EB1}"/>
              </a:ext>
            </a:extLst>
          </p:cNvPr>
          <p:cNvSpPr txBox="1">
            <a:spLocks/>
          </p:cNvSpPr>
          <p:nvPr/>
        </p:nvSpPr>
        <p:spPr>
          <a:xfrm>
            <a:off x="384889" y="225648"/>
            <a:ext cx="55296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TB screening for age &lt;2</a:t>
            </a:r>
          </a:p>
        </p:txBody>
      </p:sp>
      <p:sp>
        <p:nvSpPr>
          <p:cNvPr id="5" name="Content Placeholder 2">
            <a:extLst>
              <a:ext uri="{FF2B5EF4-FFF2-40B4-BE49-F238E27FC236}">
                <a16:creationId xmlns:a16="http://schemas.microsoft.com/office/drawing/2014/main" id="{E85377E2-6BAD-4BC9-9F7E-520635FA7BD4}"/>
              </a:ext>
            </a:extLst>
          </p:cNvPr>
          <p:cNvSpPr txBox="1">
            <a:spLocks/>
          </p:cNvSpPr>
          <p:nvPr/>
        </p:nvSpPr>
        <p:spPr>
          <a:xfrm>
            <a:off x="312139" y="1810777"/>
            <a:ext cx="539525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Medical history </a:t>
            </a:r>
            <a:r>
              <a:rPr lang="en-US" sz="2400" dirty="0"/>
              <a:t>and TB symptom screen </a:t>
            </a:r>
          </a:p>
          <a:p>
            <a:r>
              <a:rPr lang="en-US" sz="2400" b="1" dirty="0"/>
              <a:t>Physical exam</a:t>
            </a:r>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b="1" dirty="0"/>
              <a:t>If signs or symptoms of TB present, or HIV-infected, </a:t>
            </a:r>
            <a:r>
              <a:rPr lang="en-US" sz="2400" dirty="0"/>
              <a:t>need:</a:t>
            </a:r>
          </a:p>
          <a:p>
            <a:r>
              <a:rPr lang="en-US" sz="2400" b="1" dirty="0">
                <a:solidFill>
                  <a:srgbClr val="FF0000"/>
                </a:solidFill>
              </a:rPr>
              <a:t>Chest x-ray (CXR) PA and lateral</a:t>
            </a:r>
          </a:p>
          <a:p>
            <a:r>
              <a:rPr lang="en-US" sz="2400" b="1" dirty="0">
                <a:solidFill>
                  <a:srgbClr val="FF0000"/>
                </a:solidFill>
              </a:rPr>
              <a:t>TST or IGRA</a:t>
            </a:r>
          </a:p>
          <a:p>
            <a:pPr marL="0" indent="0">
              <a:buFont typeface="Arial" panose="020B0604020202020204" pitchFamily="34" charset="0"/>
              <a:buNone/>
            </a:pPr>
            <a:endParaRPr lang="en-US" b="1" dirty="0">
              <a:solidFill>
                <a:srgbClr val="C00000"/>
              </a:solidFill>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cxnSp>
        <p:nvCxnSpPr>
          <p:cNvPr id="7" name="Straight Connector 6">
            <a:extLst>
              <a:ext uri="{FF2B5EF4-FFF2-40B4-BE49-F238E27FC236}">
                <a16:creationId xmlns:a16="http://schemas.microsoft.com/office/drawing/2014/main" id="{B8A46FE2-9C19-4D28-8FD0-77FB3142EECD}"/>
              </a:ext>
            </a:extLst>
          </p:cNvPr>
          <p:cNvCxnSpPr>
            <a:cxnSpLocks/>
          </p:cNvCxnSpPr>
          <p:nvPr/>
        </p:nvCxnSpPr>
        <p:spPr>
          <a:xfrm>
            <a:off x="6009679" y="630410"/>
            <a:ext cx="0" cy="590773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28400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835" y="480567"/>
            <a:ext cx="10648390" cy="1325563"/>
          </a:xfrm>
        </p:spPr>
        <p:txBody>
          <a:bodyPr>
            <a:normAutofit/>
          </a:bodyPr>
          <a:lstStyle/>
          <a:p>
            <a:r>
              <a:rPr lang="en-US" sz="3600" dirty="0"/>
              <a:t>Why is </a:t>
            </a:r>
            <a:r>
              <a:rPr lang="en-US" sz="3600" b="1" dirty="0"/>
              <a:t>IGRA</a:t>
            </a:r>
            <a:r>
              <a:rPr lang="en-US" sz="3600" dirty="0"/>
              <a:t> blood test being used? </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dirty="0"/>
          </a:p>
          <a:p>
            <a:pPr marL="0" indent="0">
              <a:buNone/>
            </a:pPr>
            <a:r>
              <a:rPr lang="en-US" sz="3200" b="1" dirty="0"/>
              <a:t>Interferon gamma release assay (IGRA) improves accuracy</a:t>
            </a:r>
          </a:p>
          <a:p>
            <a:pPr lvl="1"/>
            <a:r>
              <a:rPr lang="en-US" sz="2800" dirty="0">
                <a:latin typeface="Calibri" panose="020F0502020204030204" pitchFamily="34" charset="0"/>
                <a:cs typeface="Calibri" panose="020F0502020204030204" pitchFamily="34" charset="0"/>
              </a:rPr>
              <a:t>Blood test</a:t>
            </a:r>
          </a:p>
          <a:p>
            <a:pPr lvl="2"/>
            <a:r>
              <a:rPr lang="en-US" sz="2400" dirty="0" err="1">
                <a:latin typeface="Calibri"/>
                <a:cs typeface="Calibri"/>
              </a:rPr>
              <a:t>QuantiFeron</a:t>
            </a:r>
            <a:r>
              <a:rPr lang="en-US" sz="2400" dirty="0">
                <a:latin typeface="Calibri"/>
                <a:cs typeface="Calibri"/>
              </a:rPr>
              <a:t> (QFT-plus) or T-SPOT</a:t>
            </a:r>
          </a:p>
          <a:p>
            <a:pPr lvl="1"/>
            <a:r>
              <a:rPr lang="en-US" sz="2800" dirty="0">
                <a:latin typeface="Calibri" panose="020F0502020204030204" pitchFamily="34" charset="0"/>
                <a:cs typeface="Calibri" panose="020F0502020204030204" pitchFamily="34" charset="0"/>
              </a:rPr>
              <a:t>More specific than TST</a:t>
            </a:r>
          </a:p>
          <a:p>
            <a:pPr lvl="1"/>
            <a:r>
              <a:rPr lang="en-US" sz="2800" dirty="0">
                <a:latin typeface="Calibri" panose="020F0502020204030204" pitchFamily="34" charset="0"/>
                <a:cs typeface="Calibri" panose="020F0502020204030204" pitchFamily="34" charset="0"/>
              </a:rPr>
              <a:t>No false positives from BCG</a:t>
            </a:r>
          </a:p>
          <a:p>
            <a:pPr lvl="1"/>
            <a:r>
              <a:rPr lang="en-US" sz="2800" dirty="0">
                <a:latin typeface="Calibri" panose="020F0502020204030204" pitchFamily="34" charset="0"/>
                <a:cs typeface="Calibri" panose="020F0502020204030204" pitchFamily="34" charset="0"/>
              </a:rPr>
              <a:t>Result= Quantitative value </a:t>
            </a:r>
          </a:p>
          <a:p>
            <a:pPr lvl="1"/>
            <a:r>
              <a:rPr lang="en-US" sz="2800" dirty="0">
                <a:latin typeface="Calibri" panose="020F0502020204030204" pitchFamily="34" charset="0"/>
                <a:cs typeface="Calibri" panose="020F0502020204030204" pitchFamily="34" charset="0"/>
              </a:rPr>
              <a:t>Positive or negative result</a:t>
            </a:r>
          </a:p>
          <a:p>
            <a:pPr lvl="1"/>
            <a:r>
              <a:rPr lang="en-US" sz="2800" dirty="0">
                <a:latin typeface="Calibri" panose="020F0502020204030204" pitchFamily="34" charset="0"/>
                <a:cs typeface="Calibri" panose="020F0502020204030204" pitchFamily="34" charset="0"/>
              </a:rPr>
              <a:t>No need for return visit to read</a:t>
            </a:r>
          </a:p>
          <a:p>
            <a:pPr marL="0" indent="0">
              <a:buNone/>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06160" y="3546261"/>
            <a:ext cx="3028572" cy="1945776"/>
          </a:xfrm>
          <a:prstGeom prst="rect">
            <a:avLst/>
          </a:prstGeom>
        </p:spPr>
      </p:pic>
    </p:spTree>
    <p:extLst>
      <p:ext uri="{BB962C8B-B14F-4D97-AF65-F5344CB8AC3E}">
        <p14:creationId xmlns:p14="http://schemas.microsoft.com/office/powerpoint/2010/main" val="3302899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Interferon-Gamma Release Assays (IGRAs)</a:t>
            </a:r>
          </a:p>
        </p:txBody>
      </p:sp>
      <p:sp>
        <p:nvSpPr>
          <p:cNvPr id="3" name="Content Placeholder 2"/>
          <p:cNvSpPr>
            <a:spLocks noGrp="1"/>
          </p:cNvSpPr>
          <p:nvPr>
            <p:ph idx="1"/>
          </p:nvPr>
        </p:nvSpPr>
        <p:spPr/>
        <p:txBody>
          <a:bodyPr>
            <a:normAutofit fontScale="92500" lnSpcReduction="10000"/>
          </a:bodyPr>
          <a:lstStyle/>
          <a:p>
            <a:r>
              <a:rPr lang="en-US" dirty="0"/>
              <a:t>QuantiFERON</a:t>
            </a:r>
            <a:r>
              <a:rPr lang="en-US" dirty="0">
                <a:latin typeface="Narkisim"/>
                <a:cs typeface="Narkisim"/>
              </a:rPr>
              <a:t>®</a:t>
            </a:r>
            <a:r>
              <a:rPr lang="en-US" dirty="0"/>
              <a:t>-TB Plus (QFT-plus)</a:t>
            </a:r>
          </a:p>
          <a:p>
            <a:pPr lvl="1"/>
            <a:r>
              <a:rPr lang="en-US" sz="2500" dirty="0"/>
              <a:t>Reported as positive, negative, or indeterminate*</a:t>
            </a:r>
          </a:p>
          <a:p>
            <a:pPr lvl="1"/>
            <a:endParaRPr lang="en-US" dirty="0"/>
          </a:p>
          <a:p>
            <a:r>
              <a:rPr lang="en-US" dirty="0"/>
              <a:t>T-SPOT.TB (T-Spot)</a:t>
            </a:r>
          </a:p>
          <a:p>
            <a:pPr lvl="1"/>
            <a:r>
              <a:rPr lang="en-US" sz="2500" dirty="0"/>
              <a:t>Reported as positive, borderline, negative, or indeterminate*</a:t>
            </a:r>
          </a:p>
          <a:p>
            <a:pPr lvl="1"/>
            <a:endParaRPr lang="en-US" sz="2500" dirty="0"/>
          </a:p>
          <a:p>
            <a:pPr lvl="1"/>
            <a:endParaRPr lang="en-US" sz="2500" dirty="0"/>
          </a:p>
          <a:p>
            <a:pPr marL="457200" lvl="1" indent="0">
              <a:buNone/>
            </a:pPr>
            <a:endParaRPr lang="en-US" dirty="0"/>
          </a:p>
          <a:p>
            <a:pPr marL="457200" lvl="1" indent="0">
              <a:buNone/>
            </a:pPr>
            <a:r>
              <a:rPr lang="en-US" dirty="0"/>
              <a:t>*For indeterminate test results:</a:t>
            </a:r>
          </a:p>
          <a:p>
            <a:pPr lvl="2"/>
            <a:r>
              <a:rPr lang="en-US" sz="2000" dirty="0"/>
              <a:t>Document indeterminate result; </a:t>
            </a:r>
          </a:p>
          <a:p>
            <a:pPr lvl="2"/>
            <a:r>
              <a:rPr lang="en-US" sz="2000" dirty="0"/>
              <a:t>Repeat test and chest x-ray not required by civil surgeon </a:t>
            </a:r>
          </a:p>
          <a:p>
            <a:pPr lvl="2"/>
            <a:r>
              <a:rPr lang="en-US" sz="2000" dirty="0"/>
              <a:t>Advise patient to have repeat test</a:t>
            </a:r>
          </a:p>
        </p:txBody>
      </p:sp>
      <p:sp>
        <p:nvSpPr>
          <p:cNvPr id="4" name="Slide Number Placeholder 3"/>
          <p:cNvSpPr>
            <a:spLocks noGrp="1"/>
          </p:cNvSpPr>
          <p:nvPr>
            <p:ph type="sldNum" sz="quarter" idx="14"/>
          </p:nvPr>
        </p:nvSpPr>
        <p:spPr/>
        <p:txBody>
          <a:bodyPr/>
          <a:lstStyle/>
          <a:p>
            <a:fld id="{68CE1199-4467-4B70-899C-CB0C7FA59E1A}" type="slidenum">
              <a:rPr lang="en-US" smtClean="0"/>
              <a:t>16</a:t>
            </a:fld>
            <a:endParaRPr lang="en-US"/>
          </a:p>
        </p:txBody>
      </p:sp>
      <p:sp>
        <p:nvSpPr>
          <p:cNvPr id="5" name="Rectangle 4">
            <a:extLst>
              <a:ext uri="{FF2B5EF4-FFF2-40B4-BE49-F238E27FC236}">
                <a16:creationId xmlns:a16="http://schemas.microsoft.com/office/drawing/2014/main" id="{C5869CB1-4537-496A-B790-4FC7D24B5740}"/>
              </a:ext>
            </a:extLst>
          </p:cNvPr>
          <p:cNvSpPr/>
          <p:nvPr/>
        </p:nvSpPr>
        <p:spPr>
          <a:xfrm>
            <a:off x="1242204" y="4537494"/>
            <a:ext cx="6556075" cy="157000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2919228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These findings are suggestive of TB disease</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8777" y="1806130"/>
            <a:ext cx="1892808" cy="172946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8777" y="5270595"/>
            <a:ext cx="1892808" cy="1381946"/>
          </a:xfrm>
          <a:prstGeom prst="rect">
            <a:avLst/>
          </a:prstGeom>
        </p:spPr>
      </p:pic>
      <p:sp>
        <p:nvSpPr>
          <p:cNvPr id="7" name="Content Placeholder 2"/>
          <p:cNvSpPr>
            <a:spLocks noGrp="1"/>
          </p:cNvSpPr>
          <p:nvPr>
            <p:ph sz="half" idx="4294967295"/>
          </p:nvPr>
        </p:nvSpPr>
        <p:spPr>
          <a:xfrm>
            <a:off x="3034853" y="1806130"/>
            <a:ext cx="4175125" cy="877888"/>
          </a:xfrm>
        </p:spPr>
        <p:txBody>
          <a:bodyPr>
            <a:normAutofit/>
          </a:bodyPr>
          <a:lstStyle/>
          <a:p>
            <a:pPr marL="0" indent="0">
              <a:buNone/>
            </a:pPr>
            <a:r>
              <a:rPr lang="en-US" sz="2800" dirty="0"/>
              <a:t>1. Medical history</a:t>
            </a:r>
          </a:p>
        </p:txBody>
      </p:sp>
      <p:grpSp>
        <p:nvGrpSpPr>
          <p:cNvPr id="14" name="Group 13"/>
          <p:cNvGrpSpPr/>
          <p:nvPr/>
        </p:nvGrpSpPr>
        <p:grpSpPr>
          <a:xfrm>
            <a:off x="7068629" y="1655202"/>
            <a:ext cx="4873162" cy="2139047"/>
            <a:chOff x="7068629" y="1655201"/>
            <a:chExt cx="4873162" cy="2182772"/>
          </a:xfrm>
        </p:grpSpPr>
        <p:sp>
          <p:nvSpPr>
            <p:cNvPr id="9" name="Content Placeholder 3"/>
            <p:cNvSpPr txBox="1">
              <a:spLocks/>
            </p:cNvSpPr>
            <p:nvPr/>
          </p:nvSpPr>
          <p:spPr>
            <a:xfrm>
              <a:off x="7068629" y="1655202"/>
              <a:ext cx="4873162" cy="1807978"/>
            </a:xfrm>
            <a:prstGeom prst="rect">
              <a:avLst/>
            </a:prstGeom>
            <a:solidFill>
              <a:schemeClr val="accent5">
                <a:lumMod val="40000"/>
                <a:lumOff val="60000"/>
              </a:schemeClr>
            </a:solidFill>
            <a:ln w="38100" cmpd="sng">
              <a:solidFill>
                <a:schemeClr val="accent5">
                  <a:lumMod val="40000"/>
                  <a:lumOff val="60000"/>
                </a:schemeClr>
              </a:solidFill>
            </a:ln>
          </p:spPr>
          <p:txBody>
            <a:bodyPr vert="horz" lIns="91440" tIns="45720" rIns="91440" bIns="45720" rtlCol="0" anchor="t"/>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dirty="0"/>
            </a:p>
          </p:txBody>
        </p:sp>
        <p:sp>
          <p:nvSpPr>
            <p:cNvPr id="10" name="TextBox 9"/>
            <p:cNvSpPr txBox="1"/>
            <p:nvPr/>
          </p:nvSpPr>
          <p:spPr>
            <a:xfrm>
              <a:off x="7152586" y="1655201"/>
              <a:ext cx="2455438" cy="2182772"/>
            </a:xfrm>
            <a:prstGeom prst="rect">
              <a:avLst/>
            </a:prstGeom>
            <a:noFill/>
          </p:spPr>
          <p:txBody>
            <a:bodyPr wrap="square" rtlCol="0">
              <a:spAutoFit/>
            </a:bodyPr>
            <a:lstStyle/>
            <a:p>
              <a:pPr marL="285750" indent="-285750">
                <a:buFont typeface="Arial" panose="020B0604020202020204" pitchFamily="34" charset="0"/>
                <a:buChar char="•"/>
              </a:pPr>
              <a:r>
                <a:rPr lang="en-US" sz="1900" dirty="0"/>
                <a:t>Cough &gt; 3 weeks             </a:t>
              </a:r>
            </a:p>
            <a:p>
              <a:pPr marL="285750" indent="-285750">
                <a:buFont typeface="Arial" panose="020B0604020202020204" pitchFamily="34" charset="0"/>
                <a:buChar char="•"/>
              </a:pPr>
              <a:r>
                <a:rPr lang="en-US" sz="1900" dirty="0">
                  <a:sym typeface="Wingdings" panose="05000000000000000000" pitchFamily="2" charset="2"/>
                </a:rPr>
                <a:t>Dyspnea</a:t>
              </a:r>
            </a:p>
            <a:p>
              <a:pPr marL="285750" indent="-285750">
                <a:buFont typeface="Arial" panose="020B0604020202020204" pitchFamily="34" charset="0"/>
                <a:buChar char="•"/>
              </a:pPr>
              <a:r>
                <a:rPr lang="en-US" sz="1900" dirty="0">
                  <a:sym typeface="Wingdings" panose="05000000000000000000" pitchFamily="2" charset="2"/>
                </a:rPr>
                <a:t>Weight loss</a:t>
              </a:r>
            </a:p>
            <a:p>
              <a:pPr marL="285750" indent="-285750">
                <a:buFont typeface="Arial" panose="020B0604020202020204" pitchFamily="34" charset="0"/>
                <a:buChar char="•"/>
              </a:pPr>
              <a:r>
                <a:rPr lang="en-US" sz="1900" dirty="0">
                  <a:sym typeface="Wingdings" panose="05000000000000000000" pitchFamily="2" charset="2"/>
                </a:rPr>
                <a:t>Fevers/sweats</a:t>
              </a:r>
            </a:p>
            <a:p>
              <a:pPr marL="285750" indent="-285750">
                <a:buFont typeface="Arial" panose="020B0604020202020204" pitchFamily="34" charset="0"/>
                <a:buChar char="•"/>
              </a:pPr>
              <a:r>
                <a:rPr lang="en-US" sz="1900" dirty="0">
                  <a:sym typeface="Wingdings" panose="05000000000000000000" pitchFamily="2" charset="2"/>
                </a:rPr>
                <a:t>Hemoptysis</a:t>
              </a:r>
            </a:p>
            <a:p>
              <a:pPr marL="285750" indent="-285750">
                <a:buFont typeface="Arial" panose="020B0604020202020204" pitchFamily="34" charset="0"/>
                <a:buChar char="•"/>
              </a:pPr>
              <a:r>
                <a:rPr lang="en-US" sz="1900" dirty="0">
                  <a:sym typeface="Wingdings" panose="05000000000000000000" pitchFamily="2" charset="2"/>
                </a:rPr>
                <a:t>Prior TB treatment</a:t>
              </a:r>
            </a:p>
            <a:p>
              <a:endParaRPr lang="en-US" sz="1900" dirty="0">
                <a:sym typeface="Wingdings" panose="05000000000000000000" pitchFamily="2" charset="2"/>
              </a:endParaRPr>
            </a:p>
          </p:txBody>
        </p:sp>
      </p:grpSp>
      <p:sp>
        <p:nvSpPr>
          <p:cNvPr id="11" name="TextBox 10"/>
          <p:cNvSpPr txBox="1"/>
          <p:nvPr/>
        </p:nvSpPr>
        <p:spPr>
          <a:xfrm>
            <a:off x="9608024" y="1728932"/>
            <a:ext cx="2583976" cy="1846659"/>
          </a:xfrm>
          <a:prstGeom prst="rect">
            <a:avLst/>
          </a:prstGeom>
          <a:noFill/>
        </p:spPr>
        <p:txBody>
          <a:bodyPr wrap="square" rtlCol="0">
            <a:spAutoFit/>
          </a:bodyPr>
          <a:lstStyle/>
          <a:p>
            <a:r>
              <a:rPr lang="en-US" sz="1900" b="1" dirty="0"/>
              <a:t>Kids:</a:t>
            </a:r>
          </a:p>
          <a:p>
            <a:pPr marL="285750" indent="-285750">
              <a:buFont typeface="Arial" panose="020B0604020202020204" pitchFamily="34" charset="0"/>
              <a:buChar char="•"/>
            </a:pPr>
            <a:r>
              <a:rPr lang="en-US" sz="1900" dirty="0">
                <a:sym typeface="Wingdings" panose="05000000000000000000" pitchFamily="2" charset="2"/>
              </a:rPr>
              <a:t>Growth delay</a:t>
            </a:r>
          </a:p>
          <a:p>
            <a:pPr marL="285750" indent="-285750">
              <a:buFont typeface="Arial" panose="020B0604020202020204" pitchFamily="34" charset="0"/>
              <a:buChar char="•"/>
            </a:pPr>
            <a:r>
              <a:rPr lang="en-US" sz="1900" dirty="0">
                <a:sym typeface="Wingdings" panose="05000000000000000000" pitchFamily="2" charset="2"/>
              </a:rPr>
              <a:t>More likely to have extra-pulmonary TB</a:t>
            </a:r>
          </a:p>
          <a:p>
            <a:endParaRPr lang="en-US" sz="1900" dirty="0"/>
          </a:p>
          <a:p>
            <a:endParaRPr lang="en-US" sz="1900" dirty="0"/>
          </a:p>
        </p:txBody>
      </p:sp>
      <p:sp>
        <p:nvSpPr>
          <p:cNvPr id="12" name="TextBox 11"/>
          <p:cNvSpPr txBox="1"/>
          <p:nvPr/>
        </p:nvSpPr>
        <p:spPr>
          <a:xfrm>
            <a:off x="3034853" y="5270595"/>
            <a:ext cx="3456432" cy="523220"/>
          </a:xfrm>
          <a:prstGeom prst="rect">
            <a:avLst/>
          </a:prstGeom>
          <a:noFill/>
        </p:spPr>
        <p:txBody>
          <a:bodyPr wrap="square" rtlCol="0">
            <a:spAutoFit/>
          </a:bodyPr>
          <a:lstStyle/>
          <a:p>
            <a:r>
              <a:rPr lang="en-US" sz="2800" dirty="0"/>
              <a:t>3. Chest x-ray</a:t>
            </a:r>
          </a:p>
        </p:txBody>
      </p:sp>
      <p:pic>
        <p:nvPicPr>
          <p:cNvPr id="1028" name="Picture 4" descr="Image result for creative commons images stethoscope"/>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58777" y="3793877"/>
            <a:ext cx="2014041" cy="121843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a:spLocks noGrp="1"/>
          </p:cNvSpPr>
          <p:nvPr>
            <p:ph sz="half" idx="4294967295"/>
          </p:nvPr>
        </p:nvSpPr>
        <p:spPr>
          <a:xfrm>
            <a:off x="3034853" y="3900361"/>
            <a:ext cx="4175125" cy="877888"/>
          </a:xfrm>
        </p:spPr>
        <p:txBody>
          <a:bodyPr>
            <a:normAutofit/>
          </a:bodyPr>
          <a:lstStyle/>
          <a:p>
            <a:pPr marL="0" indent="0">
              <a:buNone/>
            </a:pPr>
            <a:r>
              <a:rPr lang="en-US" sz="2800" dirty="0"/>
              <a:t>2. Physical exam</a:t>
            </a:r>
          </a:p>
        </p:txBody>
      </p:sp>
      <p:grpSp>
        <p:nvGrpSpPr>
          <p:cNvPr id="16" name="Group 15"/>
          <p:cNvGrpSpPr/>
          <p:nvPr/>
        </p:nvGrpSpPr>
        <p:grpSpPr>
          <a:xfrm>
            <a:off x="7068627" y="5087316"/>
            <a:ext cx="5246559" cy="1846659"/>
            <a:chOff x="6522720" y="3348549"/>
            <a:chExt cx="2615774" cy="1846659"/>
          </a:xfrm>
        </p:grpSpPr>
        <p:sp>
          <p:nvSpPr>
            <p:cNvPr id="17" name="Content Placeholder 3"/>
            <p:cNvSpPr txBox="1">
              <a:spLocks/>
            </p:cNvSpPr>
            <p:nvPr/>
          </p:nvSpPr>
          <p:spPr>
            <a:xfrm>
              <a:off x="6522720" y="3370069"/>
              <a:ext cx="2430361" cy="1546960"/>
            </a:xfrm>
            <a:prstGeom prst="rect">
              <a:avLst/>
            </a:prstGeom>
            <a:solidFill>
              <a:schemeClr val="accent5">
                <a:lumMod val="40000"/>
                <a:lumOff val="60000"/>
              </a:schemeClr>
            </a:solidFill>
            <a:ln w="38100" cmpd="sng">
              <a:solidFill>
                <a:schemeClr val="accent5">
                  <a:lumMod val="40000"/>
                  <a:lumOff val="60000"/>
                </a:schemeClr>
              </a:solidFill>
            </a:ln>
          </p:spPr>
          <p:txBody>
            <a:bodyPr vert="horz" lIns="91440" tIns="45720" rIns="91440" bIns="45720" rtlCol="0" anchor="t"/>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dirty="0"/>
            </a:p>
          </p:txBody>
        </p:sp>
        <p:sp>
          <p:nvSpPr>
            <p:cNvPr id="18" name="TextBox 17"/>
            <p:cNvSpPr txBox="1"/>
            <p:nvPr/>
          </p:nvSpPr>
          <p:spPr>
            <a:xfrm>
              <a:off x="6564580" y="3348549"/>
              <a:ext cx="2573914" cy="1846659"/>
            </a:xfrm>
            <a:prstGeom prst="rect">
              <a:avLst/>
            </a:prstGeom>
            <a:noFill/>
          </p:spPr>
          <p:txBody>
            <a:bodyPr wrap="square" rtlCol="0">
              <a:spAutoFit/>
            </a:bodyPr>
            <a:lstStyle/>
            <a:p>
              <a:pPr marL="285750" indent="-285750">
                <a:buFont typeface="Arial" panose="020B0604020202020204" pitchFamily="34" charset="0"/>
                <a:buChar char="•"/>
              </a:pPr>
              <a:r>
                <a:rPr lang="en-US" sz="1900" dirty="0"/>
                <a:t>Infiltrate</a:t>
              </a:r>
            </a:p>
            <a:p>
              <a:pPr marL="285750" indent="-285750">
                <a:buFont typeface="Arial" panose="020B0604020202020204" pitchFamily="34" charset="0"/>
                <a:buChar char="•"/>
              </a:pPr>
              <a:r>
                <a:rPr lang="en-US" sz="1900" dirty="0" err="1">
                  <a:sym typeface="Wingdings" panose="05000000000000000000" pitchFamily="2" charset="2"/>
                </a:rPr>
                <a:t>Cavitary</a:t>
              </a:r>
              <a:r>
                <a:rPr lang="en-US" sz="1900" dirty="0">
                  <a:sym typeface="Wingdings" panose="05000000000000000000" pitchFamily="2" charset="2"/>
                </a:rPr>
                <a:t> lesion</a:t>
              </a:r>
            </a:p>
            <a:p>
              <a:pPr marL="285750" indent="-285750">
                <a:buFont typeface="Arial" panose="020B0604020202020204" pitchFamily="34" charset="0"/>
                <a:buChar char="•"/>
              </a:pPr>
              <a:r>
                <a:rPr lang="en-US" sz="1900" dirty="0">
                  <a:sym typeface="Wingdings" panose="05000000000000000000" pitchFamily="2" charset="2"/>
                </a:rPr>
                <a:t>Nodule</a:t>
              </a:r>
            </a:p>
            <a:p>
              <a:pPr marL="285750" indent="-285750">
                <a:buFont typeface="Arial" panose="020B0604020202020204" pitchFamily="34" charset="0"/>
                <a:buChar char="•"/>
              </a:pPr>
              <a:r>
                <a:rPr lang="en-US" sz="1900" dirty="0">
                  <a:sym typeface="Wingdings" panose="05000000000000000000" pitchFamily="2" charset="2"/>
                </a:rPr>
                <a:t>Effusion</a:t>
              </a:r>
            </a:p>
            <a:p>
              <a:pPr marL="285750" indent="-285750">
                <a:buFont typeface="Arial" panose="020B0604020202020204" pitchFamily="34" charset="0"/>
                <a:buChar char="•"/>
              </a:pPr>
              <a:r>
                <a:rPr lang="en-US" sz="1900" dirty="0">
                  <a:sym typeface="Wingdings" panose="05000000000000000000" pitchFamily="2" charset="2"/>
                </a:rPr>
                <a:t>Hilar LAD</a:t>
              </a:r>
            </a:p>
            <a:p>
              <a:endParaRPr lang="en-US" sz="1900" dirty="0">
                <a:sym typeface="Wingdings" panose="05000000000000000000" pitchFamily="2" charset="2"/>
              </a:endParaRPr>
            </a:p>
          </p:txBody>
        </p:sp>
      </p:grpSp>
      <p:grpSp>
        <p:nvGrpSpPr>
          <p:cNvPr id="19" name="Group 18"/>
          <p:cNvGrpSpPr/>
          <p:nvPr/>
        </p:nvGrpSpPr>
        <p:grpSpPr>
          <a:xfrm>
            <a:off x="7068629" y="3645835"/>
            <a:ext cx="4873161" cy="1317189"/>
            <a:chOff x="6522719" y="3452877"/>
            <a:chExt cx="2633740" cy="1425648"/>
          </a:xfrm>
        </p:grpSpPr>
        <p:sp>
          <p:nvSpPr>
            <p:cNvPr id="20" name="Content Placeholder 3"/>
            <p:cNvSpPr txBox="1">
              <a:spLocks/>
            </p:cNvSpPr>
            <p:nvPr/>
          </p:nvSpPr>
          <p:spPr>
            <a:xfrm>
              <a:off x="6522719" y="3452877"/>
              <a:ext cx="2633740" cy="1346569"/>
            </a:xfrm>
            <a:prstGeom prst="rect">
              <a:avLst/>
            </a:prstGeom>
            <a:solidFill>
              <a:schemeClr val="accent5">
                <a:lumMod val="40000"/>
                <a:lumOff val="60000"/>
              </a:schemeClr>
            </a:solidFill>
            <a:ln w="38100" cmpd="sng">
              <a:solidFill>
                <a:schemeClr val="accent5">
                  <a:lumMod val="40000"/>
                  <a:lumOff val="60000"/>
                </a:schemeClr>
              </a:solidFill>
            </a:ln>
          </p:spPr>
          <p:txBody>
            <a:bodyPr vert="horz" lIns="91440" tIns="45720" rIns="91440" bIns="45720" rtlCol="0" anchor="t"/>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dirty="0"/>
            </a:p>
          </p:txBody>
        </p:sp>
        <p:sp>
          <p:nvSpPr>
            <p:cNvPr id="21" name="TextBox 20"/>
            <p:cNvSpPr txBox="1"/>
            <p:nvPr/>
          </p:nvSpPr>
          <p:spPr>
            <a:xfrm>
              <a:off x="6568094" y="3512736"/>
              <a:ext cx="2470649" cy="1365789"/>
            </a:xfrm>
            <a:prstGeom prst="rect">
              <a:avLst/>
            </a:prstGeom>
            <a:noFill/>
          </p:spPr>
          <p:txBody>
            <a:bodyPr wrap="square" rtlCol="0">
              <a:spAutoFit/>
            </a:bodyPr>
            <a:lstStyle/>
            <a:p>
              <a:pPr marL="285750" indent="-285750">
                <a:buFont typeface="Arial" panose="020B0604020202020204" pitchFamily="34" charset="0"/>
                <a:buChar char="•"/>
              </a:pPr>
              <a:r>
                <a:rPr lang="en-US" sz="1900" dirty="0">
                  <a:cs typeface="Times New Roman" panose="02020603050405020304" pitchFamily="18" charset="0"/>
                  <a:sym typeface="Wingdings" panose="05000000000000000000" pitchFamily="2" charset="2"/>
                </a:rPr>
                <a:t>Lymphadenopathy</a:t>
              </a:r>
            </a:p>
            <a:p>
              <a:pPr marL="285750" indent="-285750">
                <a:buFont typeface="Arial" panose="020B0604020202020204" pitchFamily="34" charset="0"/>
                <a:buChar char="•"/>
              </a:pPr>
              <a:r>
                <a:rPr lang="en-US" sz="1900" dirty="0">
                  <a:cs typeface="Times New Roman" panose="02020603050405020304" pitchFamily="18" charset="0"/>
                  <a:sym typeface="Wingdings" panose="05000000000000000000" pitchFamily="2" charset="2"/>
                </a:rPr>
                <a:t>Abnormal vitals or pulmonary exam (non-specific)</a:t>
              </a:r>
            </a:p>
            <a:p>
              <a:pPr marL="285750" indent="-285750">
                <a:buFont typeface="Arial" panose="020B0604020202020204" pitchFamily="34" charset="0"/>
                <a:buChar char="•"/>
              </a:pPr>
              <a:r>
                <a:rPr lang="en-US" sz="1900" dirty="0">
                  <a:cs typeface="Times New Roman" panose="02020603050405020304" pitchFamily="18" charset="0"/>
                  <a:sym typeface="Wingdings" panose="05000000000000000000" pitchFamily="2" charset="2"/>
                </a:rPr>
                <a:t>Scars from scrofula</a:t>
              </a:r>
              <a:endParaRPr lang="en-US" sz="1900" dirty="0">
                <a:sym typeface="Wingdings" panose="05000000000000000000" pitchFamily="2" charset="2"/>
              </a:endParaRPr>
            </a:p>
          </p:txBody>
        </p:sp>
      </p:grpSp>
    </p:spTree>
    <p:extLst>
      <p:ext uri="{BB962C8B-B14F-4D97-AF65-F5344CB8AC3E}">
        <p14:creationId xmlns:p14="http://schemas.microsoft.com/office/powerpoint/2010/main" val="2825727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E237E-FB41-8645-BFB0-0C9C37F304C7}"/>
              </a:ext>
            </a:extLst>
          </p:cNvPr>
          <p:cNvSpPr>
            <a:spLocks noGrp="1"/>
          </p:cNvSpPr>
          <p:nvPr>
            <p:ph type="title"/>
          </p:nvPr>
        </p:nvSpPr>
        <p:spPr/>
        <p:txBody>
          <a:bodyPr/>
          <a:lstStyle/>
          <a:p>
            <a:r>
              <a:rPr lang="en-US" dirty="0"/>
              <a:t>When my patient has a positive IGRA and </a:t>
            </a:r>
            <a:r>
              <a:rPr lang="en-US" u="sng" dirty="0"/>
              <a:t>abnormal CXR or TB symptoms</a:t>
            </a:r>
          </a:p>
        </p:txBody>
      </p:sp>
      <p:sp>
        <p:nvSpPr>
          <p:cNvPr id="3" name="Content Placeholder 2">
            <a:extLst>
              <a:ext uri="{FF2B5EF4-FFF2-40B4-BE49-F238E27FC236}">
                <a16:creationId xmlns:a16="http://schemas.microsoft.com/office/drawing/2014/main" id="{A369F786-AF50-6D48-B0CE-7BDB49CF1137}"/>
              </a:ext>
            </a:extLst>
          </p:cNvPr>
          <p:cNvSpPr>
            <a:spLocks noGrp="1"/>
          </p:cNvSpPr>
          <p:nvPr>
            <p:ph idx="1"/>
          </p:nvPr>
        </p:nvSpPr>
        <p:spPr/>
        <p:txBody>
          <a:bodyPr>
            <a:normAutofit/>
          </a:bodyPr>
          <a:lstStyle/>
          <a:p>
            <a:endParaRPr lang="en-US" dirty="0"/>
          </a:p>
          <a:p>
            <a:r>
              <a:rPr lang="en-US" dirty="0"/>
              <a:t>This patient needs sputum collected for AFB smear and culture </a:t>
            </a:r>
          </a:p>
          <a:p>
            <a:r>
              <a:rPr lang="en-US" dirty="0">
                <a:solidFill>
                  <a:srgbClr val="FF0000"/>
                </a:solidFill>
              </a:rPr>
              <a:t>Refer patient to health department </a:t>
            </a:r>
            <a:r>
              <a:rPr lang="en-US" dirty="0"/>
              <a:t>for sputum specimen collection to rule out TB disease</a:t>
            </a:r>
            <a:endParaRPr lang="en-US" dirty="0">
              <a:solidFill>
                <a:srgbClr val="FF0000"/>
              </a:solidFill>
            </a:endParaRPr>
          </a:p>
          <a:p>
            <a:r>
              <a:rPr lang="en-US" dirty="0">
                <a:solidFill>
                  <a:srgbClr val="FF0000"/>
                </a:solidFill>
              </a:rPr>
              <a:t>Report all persons with suspected TB to the health department </a:t>
            </a:r>
          </a:p>
          <a:p>
            <a:endParaRPr lang="en-US" dirty="0"/>
          </a:p>
          <a:p>
            <a:endParaRPr lang="en-US" dirty="0"/>
          </a:p>
          <a:p>
            <a:endParaRPr lang="en-US" dirty="0"/>
          </a:p>
        </p:txBody>
      </p:sp>
    </p:spTree>
    <p:extLst>
      <p:ext uri="{BB962C8B-B14F-4D97-AF65-F5344CB8AC3E}">
        <p14:creationId xmlns:p14="http://schemas.microsoft.com/office/powerpoint/2010/main" val="2406199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14381-0383-6747-9674-5D821AE46EC6}"/>
              </a:ext>
            </a:extLst>
          </p:cNvPr>
          <p:cNvSpPr>
            <a:spLocks noGrp="1"/>
          </p:cNvSpPr>
          <p:nvPr>
            <p:ph type="title"/>
          </p:nvPr>
        </p:nvSpPr>
        <p:spPr/>
        <p:txBody>
          <a:bodyPr>
            <a:normAutofit/>
          </a:bodyPr>
          <a:lstStyle/>
          <a:p>
            <a:r>
              <a:rPr lang="en-US" dirty="0"/>
              <a:t>When my patient has: </a:t>
            </a:r>
            <a:br>
              <a:rPr lang="en-US" dirty="0"/>
            </a:br>
            <a:r>
              <a:rPr lang="en-US" u="sng" dirty="0"/>
              <a:t>a positive IGRA and a normal CXR</a:t>
            </a:r>
          </a:p>
        </p:txBody>
      </p:sp>
      <p:sp>
        <p:nvSpPr>
          <p:cNvPr id="3" name="Content Placeholder 2">
            <a:extLst>
              <a:ext uri="{FF2B5EF4-FFF2-40B4-BE49-F238E27FC236}">
                <a16:creationId xmlns:a16="http://schemas.microsoft.com/office/drawing/2014/main" id="{A8D4B7AB-30B0-EB44-AFCC-29005A371FB4}"/>
              </a:ext>
            </a:extLst>
          </p:cNvPr>
          <p:cNvSpPr>
            <a:spLocks noGrp="1"/>
          </p:cNvSpPr>
          <p:nvPr>
            <p:ph idx="1"/>
          </p:nvPr>
        </p:nvSpPr>
        <p:spPr/>
        <p:txBody>
          <a:bodyPr>
            <a:normAutofit lnSpcReduction="10000"/>
          </a:bodyPr>
          <a:lstStyle/>
          <a:p>
            <a:endParaRPr lang="en-US" dirty="0"/>
          </a:p>
          <a:p>
            <a:r>
              <a:rPr lang="en-US" dirty="0"/>
              <a:t>Positive IGRA (without evidence of TB illness) = LTBI </a:t>
            </a:r>
          </a:p>
          <a:p>
            <a:r>
              <a:rPr lang="en-US" dirty="0">
                <a:solidFill>
                  <a:srgbClr val="FF0000"/>
                </a:solidFill>
              </a:rPr>
              <a:t>LTBI must be reported to health dept</a:t>
            </a:r>
          </a:p>
          <a:p>
            <a:endParaRPr lang="en-US" dirty="0">
              <a:solidFill>
                <a:srgbClr val="FF0000"/>
              </a:solidFill>
            </a:endParaRPr>
          </a:p>
          <a:p>
            <a:pPr marL="0" indent="0">
              <a:buNone/>
            </a:pPr>
            <a:r>
              <a:rPr lang="en-US" b="1" dirty="0"/>
              <a:t>and</a:t>
            </a:r>
          </a:p>
          <a:p>
            <a:pPr marL="0" indent="0">
              <a:buNone/>
            </a:pPr>
            <a:endParaRPr lang="en-US" dirty="0">
              <a:solidFill>
                <a:srgbClr val="FF0000"/>
              </a:solidFill>
            </a:endParaRPr>
          </a:p>
          <a:p>
            <a:r>
              <a:rPr lang="en-US" dirty="0"/>
              <a:t>Talk to your patients about LTBI  </a:t>
            </a:r>
          </a:p>
          <a:p>
            <a:r>
              <a:rPr lang="en-US" dirty="0"/>
              <a:t>LTBI detection is an opportunity to prevent TB</a:t>
            </a:r>
          </a:p>
          <a:p>
            <a:r>
              <a:rPr lang="en-US" dirty="0"/>
              <a:t>Facilitate treatment in your patient with LTBI </a:t>
            </a:r>
          </a:p>
          <a:p>
            <a:pPr marL="0" indent="0">
              <a:buNone/>
            </a:pPr>
            <a:endParaRPr lang="en-US" dirty="0"/>
          </a:p>
        </p:txBody>
      </p:sp>
    </p:spTree>
    <p:extLst>
      <p:ext uri="{BB962C8B-B14F-4D97-AF65-F5344CB8AC3E}">
        <p14:creationId xmlns:p14="http://schemas.microsoft.com/office/powerpoint/2010/main" val="632198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165EC-16E3-43B4-B226-CA067F7610F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4CAD34D-F105-4FEA-B658-142437796898}"/>
              </a:ext>
            </a:extLst>
          </p:cNvPr>
          <p:cNvSpPr>
            <a:spLocks noGrp="1"/>
          </p:cNvSpPr>
          <p:nvPr>
            <p:ph idx="1"/>
          </p:nvPr>
        </p:nvSpPr>
        <p:spPr>
          <a:xfrm>
            <a:off x="838200" y="2819400"/>
            <a:ext cx="10515600" cy="3357563"/>
          </a:xfrm>
        </p:spPr>
        <p:txBody>
          <a:bodyPr>
            <a:normAutofit/>
          </a:bodyPr>
          <a:lstStyle/>
          <a:p>
            <a:pPr marL="514350" indent="-514350">
              <a:buAutoNum type="arabicParenR"/>
            </a:pPr>
            <a:r>
              <a:rPr lang="en-US" dirty="0"/>
              <a:t>Latent TB infection (LTBI) and why it matters</a:t>
            </a:r>
          </a:p>
          <a:p>
            <a:pPr marL="514350" indent="-514350">
              <a:buAutoNum type="arabicParenR"/>
            </a:pPr>
            <a:r>
              <a:rPr lang="en-US" dirty="0"/>
              <a:t>Detecting and reporting LTBI </a:t>
            </a:r>
          </a:p>
          <a:p>
            <a:pPr marL="514350" indent="-514350">
              <a:buAutoNum type="arabicParenR"/>
            </a:pPr>
            <a:r>
              <a:rPr lang="en-US" dirty="0"/>
              <a:t>Treating LTBI</a:t>
            </a:r>
          </a:p>
          <a:p>
            <a:pPr marL="457200" lvl="1" indent="0">
              <a:buNone/>
            </a:pPr>
            <a:endParaRPr lang="en-US" dirty="0"/>
          </a:p>
        </p:txBody>
      </p:sp>
    </p:spTree>
    <p:extLst>
      <p:ext uri="{BB962C8B-B14F-4D97-AF65-F5344CB8AC3E}">
        <p14:creationId xmlns:p14="http://schemas.microsoft.com/office/powerpoint/2010/main" val="3619040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935" y="249200"/>
            <a:ext cx="11066254" cy="1325563"/>
          </a:xfrm>
        </p:spPr>
        <p:txBody>
          <a:bodyPr/>
          <a:lstStyle/>
          <a:p>
            <a:r>
              <a:rPr lang="en-US" dirty="0"/>
              <a:t>TB Technical Instructions for Referral/Reporting</a:t>
            </a:r>
          </a:p>
        </p:txBody>
      </p:sp>
      <p:pic>
        <p:nvPicPr>
          <p:cNvPr id="5" name="Picture 4"/>
          <p:cNvPicPr>
            <a:picLocks noChangeAspect="1"/>
          </p:cNvPicPr>
          <p:nvPr/>
        </p:nvPicPr>
        <p:blipFill>
          <a:blip r:embed="rId3"/>
          <a:stretch>
            <a:fillRect/>
          </a:stretch>
        </p:blipFill>
        <p:spPr>
          <a:xfrm>
            <a:off x="1404656" y="1271427"/>
            <a:ext cx="9382687" cy="5337373"/>
          </a:xfrm>
          <a:prstGeom prst="rect">
            <a:avLst/>
          </a:prstGeom>
        </p:spPr>
      </p:pic>
    </p:spTree>
    <p:extLst>
      <p:ext uri="{BB962C8B-B14F-4D97-AF65-F5344CB8AC3E}">
        <p14:creationId xmlns:p14="http://schemas.microsoft.com/office/powerpoint/2010/main" val="227224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82E4C-5448-7046-8AC2-FD8BCFC842B3}"/>
              </a:ext>
            </a:extLst>
          </p:cNvPr>
          <p:cNvSpPr>
            <a:spLocks noGrp="1"/>
          </p:cNvSpPr>
          <p:nvPr>
            <p:ph type="title"/>
          </p:nvPr>
        </p:nvSpPr>
        <p:spPr>
          <a:xfrm>
            <a:off x="838200" y="681037"/>
            <a:ext cx="10515600" cy="1325563"/>
          </a:xfrm>
        </p:spPr>
        <p:txBody>
          <a:bodyPr>
            <a:normAutofit fontScale="90000"/>
          </a:bodyPr>
          <a:lstStyle/>
          <a:p>
            <a:r>
              <a:rPr lang="en-US" b="1" dirty="0"/>
              <a:t>A LTBI diagnosis should lead to </a:t>
            </a:r>
            <a:br>
              <a:rPr lang="en-US" b="1" dirty="0"/>
            </a:br>
            <a:r>
              <a:rPr lang="en-US" b="1" dirty="0"/>
              <a:t>a conversation with your patient</a:t>
            </a:r>
            <a:br>
              <a:rPr lang="en-US" dirty="0"/>
            </a:br>
            <a:endParaRPr lang="en-US" dirty="0"/>
          </a:p>
        </p:txBody>
      </p:sp>
      <p:sp>
        <p:nvSpPr>
          <p:cNvPr id="3" name="Content Placeholder 2">
            <a:extLst>
              <a:ext uri="{FF2B5EF4-FFF2-40B4-BE49-F238E27FC236}">
                <a16:creationId xmlns:a16="http://schemas.microsoft.com/office/drawing/2014/main" id="{829D0C45-2FDA-704F-87DC-9E734CCC0000}"/>
              </a:ext>
            </a:extLst>
          </p:cNvPr>
          <p:cNvSpPr>
            <a:spLocks noGrp="1"/>
          </p:cNvSpPr>
          <p:nvPr>
            <p:ph idx="1"/>
          </p:nvPr>
        </p:nvSpPr>
        <p:spPr/>
        <p:txBody>
          <a:bodyPr/>
          <a:lstStyle/>
          <a:p>
            <a:pPr marL="0" indent="0">
              <a:buNone/>
            </a:pPr>
            <a:endParaRPr lang="en-US" dirty="0"/>
          </a:p>
          <a:p>
            <a:r>
              <a:rPr lang="en-US" dirty="0"/>
              <a:t>“You are infected with TB bacteria…”</a:t>
            </a:r>
          </a:p>
          <a:p>
            <a:r>
              <a:rPr lang="en-US" dirty="0"/>
              <a:t>A short course of treatment is recommended to prevent TB disease </a:t>
            </a:r>
          </a:p>
          <a:p>
            <a:r>
              <a:rPr lang="en-US" dirty="0"/>
              <a:t>If you prevent TB disease, then you will not get sick and spread TB to your loved ones</a:t>
            </a:r>
          </a:p>
          <a:p>
            <a:pPr marL="0" indent="0">
              <a:buNone/>
            </a:pPr>
            <a:r>
              <a:rPr lang="en-US" dirty="0"/>
              <a:t> </a:t>
            </a:r>
            <a:br>
              <a:rPr lang="en-US" dirty="0"/>
            </a:br>
            <a:endParaRPr lang="en-US" dirty="0"/>
          </a:p>
        </p:txBody>
      </p:sp>
    </p:spTree>
    <p:extLst>
      <p:ext uri="{BB962C8B-B14F-4D97-AF65-F5344CB8AC3E}">
        <p14:creationId xmlns:p14="http://schemas.microsoft.com/office/powerpoint/2010/main" val="621536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points for applicant evaluation for TB</a:t>
            </a:r>
          </a:p>
        </p:txBody>
      </p:sp>
      <p:sp>
        <p:nvSpPr>
          <p:cNvPr id="3" name="Content Placeholder 2"/>
          <p:cNvSpPr>
            <a:spLocks noGrp="1"/>
          </p:cNvSpPr>
          <p:nvPr>
            <p:ph idx="1"/>
          </p:nvPr>
        </p:nvSpPr>
        <p:spPr>
          <a:xfrm>
            <a:off x="582706" y="1825625"/>
            <a:ext cx="11339000" cy="4351338"/>
          </a:xfrm>
        </p:spPr>
        <p:txBody>
          <a:bodyPr>
            <a:normAutofit fontScale="92500" lnSpcReduction="20000"/>
          </a:bodyPr>
          <a:lstStyle/>
          <a:p>
            <a:pPr marL="0" indent="0">
              <a:buNone/>
            </a:pPr>
            <a:r>
              <a:rPr lang="en-US" sz="3000" b="1" dirty="0"/>
              <a:t>You are required to:</a:t>
            </a:r>
          </a:p>
          <a:p>
            <a:r>
              <a:rPr lang="en-US" sz="3000" dirty="0"/>
              <a:t>Perform a medical history (including TB symptoms), physical exam, and   IGRA on all applicants </a:t>
            </a:r>
            <a:r>
              <a:rPr lang="en-US" sz="3000" i="1" u="sng" dirty="0"/>
              <a:t>&gt;</a:t>
            </a:r>
            <a:r>
              <a:rPr lang="en-US" sz="3000" dirty="0"/>
              <a:t> 2</a:t>
            </a:r>
          </a:p>
          <a:p>
            <a:r>
              <a:rPr lang="en-US" sz="3000" dirty="0"/>
              <a:t>Perform CXR on those with positive IGRA or TB symptoms or HIV positive</a:t>
            </a:r>
          </a:p>
          <a:p>
            <a:pPr lvl="1"/>
            <a:r>
              <a:rPr lang="en-US" sz="2200" dirty="0"/>
              <a:t>Perform CXR prior to health department referral</a:t>
            </a:r>
          </a:p>
          <a:p>
            <a:r>
              <a:rPr lang="en-US" sz="3000" dirty="0"/>
              <a:t>Refer to health department to collect sputum if CXR has abnormality </a:t>
            </a:r>
          </a:p>
          <a:p>
            <a:pPr marL="0" indent="0">
              <a:buNone/>
            </a:pPr>
            <a:endParaRPr lang="en-US" sz="3000" dirty="0"/>
          </a:p>
          <a:p>
            <a:pPr marL="0" indent="0">
              <a:buNone/>
            </a:pPr>
            <a:r>
              <a:rPr lang="en-US" sz="3500" dirty="0">
                <a:solidFill>
                  <a:srgbClr val="FF0000"/>
                </a:solidFill>
              </a:rPr>
              <a:t>Report to the health department: </a:t>
            </a:r>
          </a:p>
          <a:p>
            <a:pPr lvl="1"/>
            <a:r>
              <a:rPr lang="en-US" sz="3000" dirty="0">
                <a:solidFill>
                  <a:srgbClr val="FF0000"/>
                </a:solidFill>
              </a:rPr>
              <a:t>Applicants with positive IGRA with a normal chest x-ray (LTBI)</a:t>
            </a:r>
          </a:p>
          <a:p>
            <a:pPr lvl="1"/>
            <a:r>
              <a:rPr lang="en-US" sz="3000" dirty="0">
                <a:solidFill>
                  <a:srgbClr val="FF0000"/>
                </a:solidFill>
              </a:rPr>
              <a:t>Applicants with suspected TB disease (abnormal CXR OR symptoms OR HIV)</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1649375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9460B5-C424-1A42-A639-DC7DCA8B03FF}"/>
              </a:ext>
            </a:extLst>
          </p:cNvPr>
          <p:cNvSpPr>
            <a:spLocks noGrp="1"/>
          </p:cNvSpPr>
          <p:nvPr>
            <p:ph type="title"/>
          </p:nvPr>
        </p:nvSpPr>
        <p:spPr>
          <a:xfrm>
            <a:off x="1889036" y="1387936"/>
            <a:ext cx="8843921" cy="3602441"/>
          </a:xfrm>
        </p:spPr>
        <p:txBody>
          <a:bodyPr/>
          <a:lstStyle/>
          <a:p>
            <a:r>
              <a:rPr lang="en-US" b="1" dirty="0"/>
              <a:t>Treatment of LTBI and linkage to care </a:t>
            </a:r>
          </a:p>
        </p:txBody>
      </p:sp>
    </p:spTree>
    <p:extLst>
      <p:ext uri="{BB962C8B-B14F-4D97-AF65-F5344CB8AC3E}">
        <p14:creationId xmlns:p14="http://schemas.microsoft.com/office/powerpoint/2010/main" val="1207068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861" y="1255363"/>
            <a:ext cx="9016139" cy="3270142"/>
          </a:xfrm>
        </p:spPr>
        <p:txBody>
          <a:bodyPr>
            <a:noAutofit/>
          </a:bodyPr>
          <a:lstStyle/>
          <a:p>
            <a:r>
              <a:rPr lang="en-US" sz="5400" b="1" dirty="0"/>
              <a:t>RULE OUT ACTIVE TB DISEASE </a:t>
            </a:r>
            <a:r>
              <a:rPr lang="en-US" sz="5400" b="1" u="sng" dirty="0"/>
              <a:t>BEFORE</a:t>
            </a:r>
            <a:r>
              <a:rPr lang="en-US" sz="5400" b="1" dirty="0"/>
              <a:t> </a:t>
            </a:r>
            <a:br>
              <a:rPr lang="en-US" sz="5400" b="1" dirty="0"/>
            </a:br>
            <a:r>
              <a:rPr lang="en-US" sz="5400" b="1" dirty="0"/>
              <a:t>STARTING </a:t>
            </a:r>
            <a:br>
              <a:rPr lang="en-US" sz="5400" b="1" dirty="0"/>
            </a:br>
            <a:r>
              <a:rPr lang="en-US" sz="5400" b="1" dirty="0"/>
              <a:t>LTBI TREATMENT!!</a:t>
            </a:r>
          </a:p>
        </p:txBody>
      </p:sp>
      <p:sp>
        <p:nvSpPr>
          <p:cNvPr id="3" name="Slide Number Placeholder 2"/>
          <p:cNvSpPr>
            <a:spLocks noGrp="1"/>
          </p:cNvSpPr>
          <p:nvPr>
            <p:ph type="sldNum" sz="quarter" idx="14"/>
          </p:nvPr>
        </p:nvSpPr>
        <p:spPr/>
        <p:txBody>
          <a:bodyPr/>
          <a:lstStyle/>
          <a:p>
            <a:fld id="{68CE1199-4467-4B70-899C-CB0C7FA59E1A}" type="slidenum">
              <a:rPr lang="en-US" smtClean="0"/>
              <a:t>24</a:t>
            </a:fld>
            <a:endParaRPr lang="en-US"/>
          </a:p>
        </p:txBody>
      </p:sp>
    </p:spTree>
    <p:extLst>
      <p:ext uri="{BB962C8B-B14F-4D97-AF65-F5344CB8AC3E}">
        <p14:creationId xmlns:p14="http://schemas.microsoft.com/office/powerpoint/2010/main" val="4253817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a:t>
            </a:r>
          </a:p>
        </p:txBody>
      </p:sp>
      <p:sp>
        <p:nvSpPr>
          <p:cNvPr id="3" name="Content Placeholder 2"/>
          <p:cNvSpPr>
            <a:spLocks noGrp="1"/>
          </p:cNvSpPr>
          <p:nvPr>
            <p:ph idx="1"/>
          </p:nvPr>
        </p:nvSpPr>
        <p:spPr>
          <a:xfrm>
            <a:off x="558798" y="1795616"/>
            <a:ext cx="6398205" cy="2363638"/>
          </a:xfrm>
        </p:spPr>
        <p:txBody>
          <a:bodyPr>
            <a:normAutofit lnSpcReduction="10000"/>
          </a:bodyPr>
          <a:lstStyle/>
          <a:p>
            <a:r>
              <a:rPr lang="en-US" dirty="0"/>
              <a:t>67 </a:t>
            </a:r>
            <a:r>
              <a:rPr lang="en-US" dirty="0" err="1"/>
              <a:t>yo</a:t>
            </a:r>
            <a:r>
              <a:rPr lang="en-US" dirty="0"/>
              <a:t> woman born in Vietnam now adjusting her status</a:t>
            </a:r>
          </a:p>
          <a:p>
            <a:r>
              <a:rPr lang="en-US" dirty="0"/>
              <a:t>Previous HbA1c=6.0</a:t>
            </a:r>
          </a:p>
          <a:p>
            <a:r>
              <a:rPr lang="en-US" dirty="0"/>
              <a:t>Positive IGRA and CXR- normal </a:t>
            </a:r>
          </a:p>
          <a:p>
            <a:r>
              <a:rPr lang="en-US" dirty="0"/>
              <a:t>Should you treat her TB infection?</a:t>
            </a:r>
          </a:p>
          <a:p>
            <a:endParaRPr lang="en-US" dirty="0"/>
          </a:p>
          <a:p>
            <a:endParaRPr lang="en-US" dirty="0"/>
          </a:p>
          <a:p>
            <a:endParaRPr lang="en-US" dirty="0"/>
          </a:p>
        </p:txBody>
      </p:sp>
      <p:sp>
        <p:nvSpPr>
          <p:cNvPr id="6" name="Slide Number Placeholder 5"/>
          <p:cNvSpPr>
            <a:spLocks noGrp="1"/>
          </p:cNvSpPr>
          <p:nvPr>
            <p:ph type="sldNum" sz="quarter" idx="14"/>
          </p:nvPr>
        </p:nvSpPr>
        <p:spPr/>
        <p:txBody>
          <a:bodyPr/>
          <a:lstStyle/>
          <a:p>
            <a:fld id="{68CE1199-4467-4B70-899C-CB0C7FA59E1A}" type="slidenum">
              <a:rPr lang="en-US" smtClean="0"/>
              <a:t>25</a:t>
            </a:fld>
            <a:endParaRPr lang="en-US"/>
          </a:p>
        </p:txBody>
      </p:sp>
      <p:sp>
        <p:nvSpPr>
          <p:cNvPr id="5" name="Content Placeholder 2">
            <a:extLst>
              <a:ext uri="{FF2B5EF4-FFF2-40B4-BE49-F238E27FC236}">
                <a16:creationId xmlns:a16="http://schemas.microsoft.com/office/drawing/2014/main" id="{402A655F-E45D-4D33-8678-EA9EDA80816F}"/>
              </a:ext>
            </a:extLst>
          </p:cNvPr>
          <p:cNvSpPr txBox="1">
            <a:spLocks/>
          </p:cNvSpPr>
          <p:nvPr/>
        </p:nvSpPr>
        <p:spPr>
          <a:xfrm>
            <a:off x="580565" y="4609458"/>
            <a:ext cx="5761087"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She is asymptomatic</a:t>
            </a:r>
          </a:p>
          <a:p>
            <a:r>
              <a:rPr lang="en-US" b="1" dirty="0"/>
              <a:t>Her CXR is normal </a:t>
            </a:r>
          </a:p>
          <a:p>
            <a:pPr marL="0" indent="0">
              <a:buFont typeface="Arial" panose="020B0604020202020204" pitchFamily="34" charset="0"/>
              <a:buNone/>
            </a:pPr>
            <a:endParaRPr lang="en-US" sz="3200" dirty="0"/>
          </a:p>
          <a:p>
            <a:pPr lvl="1"/>
            <a:endParaRPr lang="en-US" sz="2800" dirty="0"/>
          </a:p>
          <a:p>
            <a:pPr marL="0" indent="0">
              <a:buFont typeface="Arial" panose="020B0604020202020204" pitchFamily="34" charset="0"/>
              <a:buNone/>
            </a:pPr>
            <a:endParaRPr lang="en-US" sz="3200" dirty="0"/>
          </a:p>
        </p:txBody>
      </p:sp>
      <p:pic>
        <p:nvPicPr>
          <p:cNvPr id="7" name="Picture 6" descr="Screen Shot 2020-01-11 at 12.05.26 PM.png">
            <a:extLst>
              <a:ext uri="{FF2B5EF4-FFF2-40B4-BE49-F238E27FC236}">
                <a16:creationId xmlns:a16="http://schemas.microsoft.com/office/drawing/2014/main" id="{B41D66CA-857B-47C3-88A6-5E7B5FA3D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1135" y="820249"/>
            <a:ext cx="5092700" cy="5219700"/>
          </a:xfrm>
          <a:prstGeom prst="rect">
            <a:avLst/>
          </a:prstGeom>
        </p:spPr>
      </p:pic>
    </p:spTree>
    <p:extLst>
      <p:ext uri="{BB962C8B-B14F-4D97-AF65-F5344CB8AC3E}">
        <p14:creationId xmlns:p14="http://schemas.microsoft.com/office/powerpoint/2010/main" val="2433224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19786-73FF-4F59-8A3C-D2BD693CA9C2}"/>
              </a:ext>
            </a:extLst>
          </p:cNvPr>
          <p:cNvSpPr>
            <a:spLocks noGrp="1"/>
          </p:cNvSpPr>
          <p:nvPr>
            <p:ph type="title"/>
          </p:nvPr>
        </p:nvSpPr>
        <p:spPr/>
        <p:txBody>
          <a:bodyPr/>
          <a:lstStyle/>
          <a:p>
            <a:r>
              <a:rPr lang="en-US" dirty="0"/>
              <a:t>What is your next step?</a:t>
            </a:r>
          </a:p>
        </p:txBody>
      </p:sp>
      <p:sp>
        <p:nvSpPr>
          <p:cNvPr id="3" name="Content Placeholder 2">
            <a:extLst>
              <a:ext uri="{FF2B5EF4-FFF2-40B4-BE49-F238E27FC236}">
                <a16:creationId xmlns:a16="http://schemas.microsoft.com/office/drawing/2014/main" id="{E68FBD57-4B3B-4819-9135-AF4C827E1407}"/>
              </a:ext>
            </a:extLst>
          </p:cNvPr>
          <p:cNvSpPr>
            <a:spLocks noGrp="1"/>
          </p:cNvSpPr>
          <p:nvPr>
            <p:ph idx="1"/>
          </p:nvPr>
        </p:nvSpPr>
        <p:spPr>
          <a:xfrm>
            <a:off x="838200" y="1825624"/>
            <a:ext cx="11353800" cy="5032375"/>
          </a:xfrm>
        </p:spPr>
        <p:txBody>
          <a:bodyPr/>
          <a:lstStyle/>
          <a:p>
            <a:r>
              <a:rPr lang="en-US" dirty="0"/>
              <a:t>Offer treatment with 9 months of INH</a:t>
            </a:r>
          </a:p>
          <a:p>
            <a:r>
              <a:rPr lang="en-US" b="1" dirty="0"/>
              <a:t>Offer treatment with 4 months of daily Rifampin (4R)</a:t>
            </a:r>
          </a:p>
          <a:p>
            <a:r>
              <a:rPr lang="en-US" b="1" dirty="0"/>
              <a:t>Offer treatment with 3 months of weekly INH + rifapentine (3HP)</a:t>
            </a:r>
          </a:p>
          <a:p>
            <a:r>
              <a:rPr lang="en-US" dirty="0"/>
              <a:t>Nothing, her evaluation is complete</a:t>
            </a:r>
          </a:p>
          <a:p>
            <a:endParaRPr lang="en-US" dirty="0"/>
          </a:p>
        </p:txBody>
      </p:sp>
      <p:grpSp>
        <p:nvGrpSpPr>
          <p:cNvPr id="6" name="Group 5"/>
          <p:cNvGrpSpPr/>
          <p:nvPr/>
        </p:nvGrpSpPr>
        <p:grpSpPr>
          <a:xfrm>
            <a:off x="3669721" y="4084321"/>
            <a:ext cx="8522279" cy="2057687"/>
            <a:chOff x="5255644" y="4685114"/>
            <a:chExt cx="6863570" cy="1992268"/>
          </a:xfrm>
        </p:grpSpPr>
        <p:sp>
          <p:nvSpPr>
            <p:cNvPr id="4" name="Rectangle 3"/>
            <p:cNvSpPr/>
            <p:nvPr/>
          </p:nvSpPr>
          <p:spPr>
            <a:xfrm>
              <a:off x="5255644" y="4685114"/>
              <a:ext cx="6525759" cy="1992268"/>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354582" y="4685114"/>
              <a:ext cx="6764632" cy="1758151"/>
            </a:xfrm>
            <a:prstGeom prst="rect">
              <a:avLst/>
            </a:prstGeom>
            <a:noFill/>
          </p:spPr>
          <p:txBody>
            <a:bodyPr wrap="square" rtlCol="0">
              <a:spAutoFit/>
            </a:bodyPr>
            <a:lstStyle/>
            <a:p>
              <a:pPr marL="457200" indent="-457200">
                <a:buFont typeface="Arial" panose="020B0604020202020204" pitchFamily="34" charset="0"/>
                <a:buChar char="•"/>
              </a:pPr>
              <a:r>
                <a:rPr lang="en-US" sz="2800" b="1" dirty="0"/>
                <a:t>Treat LTBI when possible</a:t>
              </a:r>
            </a:p>
            <a:p>
              <a:pPr marL="457200" indent="-457200">
                <a:buFont typeface="Arial" panose="020B0604020202020204" pitchFamily="34" charset="0"/>
                <a:buChar char="•"/>
              </a:pPr>
              <a:r>
                <a:rPr lang="en-US" sz="2800" b="1" dirty="0"/>
                <a:t>4R and 3HP are the first line regimens recommended for LTBI treatment in adults </a:t>
              </a:r>
            </a:p>
            <a:p>
              <a:r>
                <a:rPr lang="en-US" sz="2800" b="1" dirty="0"/>
                <a:t>      (except if pregnant or HIV-positive)</a:t>
              </a:r>
              <a:endParaRPr lang="en-US" sz="2800" dirty="0"/>
            </a:p>
          </p:txBody>
        </p:sp>
      </p:grpSp>
    </p:spTree>
    <p:extLst>
      <p:ext uri="{BB962C8B-B14F-4D97-AF65-F5344CB8AC3E}">
        <p14:creationId xmlns:p14="http://schemas.microsoft.com/office/powerpoint/2010/main" val="209383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11267" y="1525752"/>
            <a:ext cx="5313473" cy="5139869"/>
          </a:xfrm>
          <a:prstGeom prst="rect">
            <a:avLst/>
          </a:prstGeom>
          <a:noFill/>
          <a:ln w="57150" cmpd="thickThin">
            <a:solidFill>
              <a:schemeClr val="accent2">
                <a:alpha val="50000"/>
              </a:schemeClr>
            </a:solidFill>
          </a:ln>
        </p:spPr>
        <p:txBody>
          <a:bodyPr wrap="square" rtlCol="0">
            <a:spAutoFit/>
          </a:bodyPr>
          <a:lstStyle/>
          <a:p>
            <a:pPr marL="1371600" lvl="5">
              <a:spcAft>
                <a:spcPts val="600"/>
              </a:spcAft>
            </a:pPr>
            <a:endParaRPr lang="en-US" sz="2400" b="1" dirty="0">
              <a:solidFill>
                <a:schemeClr val="accent1">
                  <a:lumMod val="75000"/>
                </a:schemeClr>
              </a:solidFill>
            </a:endParaRPr>
          </a:p>
          <a:p>
            <a:pPr marL="1371600" lvl="5">
              <a:spcAft>
                <a:spcPts val="600"/>
              </a:spcAft>
            </a:pPr>
            <a:r>
              <a:rPr lang="en-US" sz="2400" b="1" dirty="0">
                <a:solidFill>
                  <a:schemeClr val="accent1">
                    <a:lumMod val="75000"/>
                  </a:schemeClr>
                </a:solidFill>
              </a:rPr>
              <a:t>Isoniazid + Rifapentine (INH/RPT) </a:t>
            </a:r>
          </a:p>
          <a:p>
            <a:pPr marL="1371600" lvl="5">
              <a:spcAft>
                <a:spcPts val="600"/>
              </a:spcAft>
            </a:pPr>
            <a:r>
              <a:rPr lang="en-US" sz="2400" dirty="0">
                <a:solidFill>
                  <a:schemeClr val="accent1">
                    <a:lumMod val="75000"/>
                  </a:schemeClr>
                </a:solidFill>
              </a:rPr>
              <a:t>(1 dose per week x 3 months)</a:t>
            </a:r>
          </a:p>
          <a:p>
            <a:pPr marL="0" lvl="1">
              <a:spcAft>
                <a:spcPts val="600"/>
              </a:spcAft>
            </a:pPr>
            <a:endParaRPr lang="en-US" sz="1400" b="1" dirty="0">
              <a:solidFill>
                <a:schemeClr val="accent1">
                  <a:lumMod val="75000"/>
                </a:schemeClr>
              </a:solidFill>
            </a:endParaRPr>
          </a:p>
          <a:p>
            <a:pPr marL="0" lvl="1">
              <a:spcAft>
                <a:spcPts val="600"/>
              </a:spcAft>
            </a:pPr>
            <a:endParaRPr lang="en-US" sz="2400" b="1" dirty="0">
              <a:solidFill>
                <a:schemeClr val="accent1">
                  <a:lumMod val="75000"/>
                </a:schemeClr>
              </a:solidFill>
            </a:endParaRPr>
          </a:p>
          <a:p>
            <a:pPr marL="1371600" lvl="4">
              <a:spcAft>
                <a:spcPts val="600"/>
              </a:spcAft>
            </a:pPr>
            <a:r>
              <a:rPr lang="en-US" sz="2400" b="1" dirty="0">
                <a:solidFill>
                  <a:schemeClr val="accent1">
                    <a:lumMod val="75000"/>
                  </a:schemeClr>
                </a:solidFill>
              </a:rPr>
              <a:t>Rifampin (RIF) </a:t>
            </a:r>
          </a:p>
          <a:p>
            <a:pPr marL="1371600" lvl="4">
              <a:spcAft>
                <a:spcPts val="600"/>
              </a:spcAft>
            </a:pPr>
            <a:r>
              <a:rPr lang="en-US" sz="2400" dirty="0">
                <a:solidFill>
                  <a:schemeClr val="accent1">
                    <a:lumMod val="75000"/>
                  </a:schemeClr>
                </a:solidFill>
              </a:rPr>
              <a:t>(1 dose daily x 4 months)</a:t>
            </a:r>
          </a:p>
          <a:p>
            <a:pPr marL="0" lvl="1">
              <a:spcAft>
                <a:spcPts val="600"/>
              </a:spcAft>
            </a:pPr>
            <a:endParaRPr lang="en-US" sz="2400" b="1" dirty="0">
              <a:solidFill>
                <a:schemeClr val="accent1">
                  <a:lumMod val="75000"/>
                </a:schemeClr>
              </a:solidFill>
            </a:endParaRPr>
          </a:p>
          <a:p>
            <a:pPr marL="1371600" lvl="4">
              <a:spcAft>
                <a:spcPts val="600"/>
              </a:spcAft>
            </a:pPr>
            <a:endParaRPr lang="en-US" sz="2400" b="1" dirty="0">
              <a:solidFill>
                <a:schemeClr val="accent1">
                  <a:lumMod val="75000"/>
                </a:schemeClr>
              </a:solidFill>
            </a:endParaRPr>
          </a:p>
          <a:p>
            <a:pPr marL="1371600" lvl="4">
              <a:spcAft>
                <a:spcPts val="600"/>
              </a:spcAft>
            </a:pPr>
            <a:r>
              <a:rPr lang="en-US" sz="2400" b="1" dirty="0">
                <a:solidFill>
                  <a:schemeClr val="accent1">
                    <a:lumMod val="75000"/>
                  </a:schemeClr>
                </a:solidFill>
              </a:rPr>
              <a:t>Isoniazid (INH) </a:t>
            </a:r>
          </a:p>
          <a:p>
            <a:pPr marL="1371600" lvl="4">
              <a:spcAft>
                <a:spcPts val="600"/>
              </a:spcAft>
            </a:pPr>
            <a:r>
              <a:rPr lang="en-US" sz="2400" dirty="0">
                <a:solidFill>
                  <a:schemeClr val="accent1">
                    <a:lumMod val="75000"/>
                  </a:schemeClr>
                </a:solidFill>
              </a:rPr>
              <a:t>(1 dose daily x 9 months*)</a:t>
            </a:r>
          </a:p>
        </p:txBody>
      </p:sp>
      <p:pic>
        <p:nvPicPr>
          <p:cNvPr id="7" name="Picture 6"/>
          <p:cNvPicPr>
            <a:picLocks noChangeAspect="1"/>
          </p:cNvPicPr>
          <p:nvPr/>
        </p:nvPicPr>
        <p:blipFill rotWithShape="1">
          <a:blip r:embed="rId3" cstate="print">
            <a:clrChange>
              <a:clrFrom>
                <a:srgbClr val="F7F7F7"/>
              </a:clrFrom>
              <a:clrTo>
                <a:srgbClr val="F7F7F7">
                  <a:alpha val="0"/>
                </a:srgbClr>
              </a:clrTo>
            </a:clrChang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1049" t="1988" r="20284" b="2013"/>
          <a:stretch/>
        </p:blipFill>
        <p:spPr>
          <a:xfrm>
            <a:off x="3465168" y="3929965"/>
            <a:ext cx="809312" cy="954584"/>
          </a:xfrm>
          <a:prstGeom prst="rect">
            <a:avLst/>
          </a:prstGeom>
        </p:spPr>
      </p:pic>
      <p:pic>
        <p:nvPicPr>
          <p:cNvPr id="8" name="Picture 7"/>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7000"/>
                    </a14:imgEffect>
                  </a14:imgLayer>
                </a14:imgProps>
              </a:ext>
              <a:ext uri="{28A0092B-C50C-407E-A947-70E740481C1C}">
                <a14:useLocalDpi xmlns:a14="http://schemas.microsoft.com/office/drawing/2010/main" val="0"/>
              </a:ext>
            </a:extLst>
          </a:blip>
          <a:srcRect l="6705" t="29581" r="54405" b="18567"/>
          <a:stretch/>
        </p:blipFill>
        <p:spPr>
          <a:xfrm>
            <a:off x="3476597" y="1686692"/>
            <a:ext cx="753498" cy="724169"/>
          </a:xfrm>
          <a:prstGeom prst="flowChartConnector">
            <a:avLst/>
          </a:prstGeom>
        </p:spPr>
      </p:pic>
      <p:pic>
        <p:nvPicPr>
          <p:cNvPr id="9" name="Picture 8"/>
          <p:cNvPicPr>
            <a:picLocks noChangeAspect="1"/>
          </p:cNvPicPr>
          <p:nvPr/>
        </p:nvPicPr>
        <p:blipFill>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450093" y="2439409"/>
            <a:ext cx="833616" cy="801166"/>
          </a:xfrm>
          <a:prstGeom prst="rect">
            <a:avLst/>
          </a:prstGeom>
          <a:noFill/>
        </p:spPr>
      </p:pic>
      <p:pic>
        <p:nvPicPr>
          <p:cNvPr id="10" name="Picture 9"/>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7000"/>
                    </a14:imgEffect>
                  </a14:imgLayer>
                </a14:imgProps>
              </a:ext>
              <a:ext uri="{28A0092B-C50C-407E-A947-70E740481C1C}">
                <a14:useLocalDpi xmlns:a14="http://schemas.microsoft.com/office/drawing/2010/main" val="0"/>
              </a:ext>
            </a:extLst>
          </a:blip>
          <a:srcRect l="6705" t="29581" r="54405" b="18567"/>
          <a:stretch/>
        </p:blipFill>
        <p:spPr>
          <a:xfrm>
            <a:off x="3334604" y="5695835"/>
            <a:ext cx="753498" cy="724169"/>
          </a:xfrm>
          <a:prstGeom prst="flowChartConnector">
            <a:avLst/>
          </a:prstGeom>
        </p:spPr>
      </p:pic>
      <p:cxnSp>
        <p:nvCxnSpPr>
          <p:cNvPr id="11" name="Straight Connector 10"/>
          <p:cNvCxnSpPr>
            <a:cxnSpLocks/>
          </p:cNvCxnSpPr>
          <p:nvPr/>
        </p:nvCxnSpPr>
        <p:spPr>
          <a:xfrm>
            <a:off x="3241127" y="3443218"/>
            <a:ext cx="52836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3211267" y="5290190"/>
            <a:ext cx="5283747"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903167" y="6019290"/>
            <a:ext cx="3679783" cy="646331"/>
          </a:xfrm>
          <a:prstGeom prst="rect">
            <a:avLst/>
          </a:prstGeom>
          <a:noFill/>
        </p:spPr>
        <p:txBody>
          <a:bodyPr wrap="square" rtlCol="0">
            <a:spAutoFit/>
          </a:bodyPr>
          <a:lstStyle/>
          <a:p>
            <a:r>
              <a:rPr lang="en-US" dirty="0"/>
              <a:t>*6 months may be considered in specific situations</a:t>
            </a:r>
          </a:p>
        </p:txBody>
      </p:sp>
      <p:sp>
        <p:nvSpPr>
          <p:cNvPr id="13" name="Title 1">
            <a:extLst>
              <a:ext uri="{FF2B5EF4-FFF2-40B4-BE49-F238E27FC236}">
                <a16:creationId xmlns:a16="http://schemas.microsoft.com/office/drawing/2014/main" id="{60E60BDC-D2E0-4036-ACAC-8E0D24EEC57D}"/>
              </a:ext>
            </a:extLst>
          </p:cNvPr>
          <p:cNvSpPr txBox="1">
            <a:spLocks/>
          </p:cNvSpPr>
          <p:nvPr/>
        </p:nvSpPr>
        <p:spPr>
          <a:xfrm>
            <a:off x="626733" y="75318"/>
            <a:ext cx="109385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Treatment regimens for latent TB infection</a:t>
            </a:r>
          </a:p>
        </p:txBody>
      </p:sp>
    </p:spTree>
    <p:extLst>
      <p:ext uri="{BB962C8B-B14F-4D97-AF65-F5344CB8AC3E}">
        <p14:creationId xmlns:p14="http://schemas.microsoft.com/office/powerpoint/2010/main" val="1473354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Rifamycins</a:t>
            </a:r>
            <a:r>
              <a:rPr lang="en-US" dirty="0"/>
              <a:t> </a:t>
            </a:r>
          </a:p>
        </p:txBody>
      </p:sp>
      <p:sp>
        <p:nvSpPr>
          <p:cNvPr id="3" name="Content Placeholder 2"/>
          <p:cNvSpPr>
            <a:spLocks noGrp="1"/>
          </p:cNvSpPr>
          <p:nvPr>
            <p:ph idx="1"/>
          </p:nvPr>
        </p:nvSpPr>
        <p:spPr>
          <a:xfrm>
            <a:off x="1981200" y="1876397"/>
            <a:ext cx="8229600" cy="4033893"/>
          </a:xfrm>
        </p:spPr>
        <p:txBody>
          <a:bodyPr vert="horz" lIns="91440" tIns="45720" rIns="91440" bIns="45720" rtlCol="0" anchor="t">
            <a:normAutofit/>
          </a:bodyPr>
          <a:lstStyle/>
          <a:p>
            <a:r>
              <a:rPr lang="en-US" sz="3200" b="1" dirty="0"/>
              <a:t>Advantages</a:t>
            </a:r>
          </a:p>
          <a:p>
            <a:pPr lvl="1"/>
            <a:r>
              <a:rPr lang="en-US" sz="2800" dirty="0"/>
              <a:t>Less hepatotoxicity (~5x less than INH)</a:t>
            </a:r>
          </a:p>
          <a:p>
            <a:pPr lvl="1"/>
            <a:r>
              <a:rPr lang="en-US" sz="2800" dirty="0"/>
              <a:t>Greater adherence (78% RIF vs. 60% INH)</a:t>
            </a:r>
          </a:p>
          <a:p>
            <a:r>
              <a:rPr lang="en-US" sz="3200" b="1" dirty="0"/>
              <a:t>Disadvantages</a:t>
            </a:r>
          </a:p>
          <a:p>
            <a:pPr lvl="1"/>
            <a:r>
              <a:rPr lang="en-US" sz="2800" dirty="0"/>
              <a:t>Drug interactions</a:t>
            </a:r>
            <a:endParaRPr lang="en-US" sz="2800" dirty="0">
              <a:cs typeface="Calibri"/>
            </a:endParaRPr>
          </a:p>
          <a:p>
            <a:pPr lvl="2"/>
            <a:r>
              <a:rPr lang="en-US" dirty="0"/>
              <a:t>Warfarin, oral contraceptives, methadone, protease inhibitors, tenofovir alafenamide, and others</a:t>
            </a:r>
          </a:p>
          <a:p>
            <a:pPr lvl="1"/>
            <a:endParaRPr lang="en-US" dirty="0"/>
          </a:p>
          <a:p>
            <a:pPr lvl="1"/>
            <a:endParaRPr lang="en-US" dirty="0"/>
          </a:p>
          <a:p>
            <a:endParaRPr lang="en-US" dirty="0"/>
          </a:p>
        </p:txBody>
      </p:sp>
      <p:sp>
        <p:nvSpPr>
          <p:cNvPr id="4" name="Text Placeholder 3"/>
          <p:cNvSpPr>
            <a:spLocks noGrp="1"/>
          </p:cNvSpPr>
          <p:nvPr>
            <p:ph sz="quarter" idx="13"/>
          </p:nvPr>
        </p:nvSpPr>
        <p:spPr>
          <a:xfrm>
            <a:off x="1981200" y="6096000"/>
            <a:ext cx="8229600" cy="609600"/>
          </a:xfrm>
        </p:spPr>
        <p:txBody>
          <a:bodyPr/>
          <a:lstStyle/>
          <a:p>
            <a:r>
              <a:rPr lang="en-US" sz="1400" dirty="0"/>
              <a:t>Hong Kong Chest Service/Tuberculosis Research Centre, </a:t>
            </a:r>
            <a:r>
              <a:rPr lang="en-US" sz="1400" i="1" dirty="0"/>
              <a:t>Am Rev </a:t>
            </a:r>
            <a:r>
              <a:rPr lang="en-US" sz="1400" i="1" dirty="0" err="1"/>
              <a:t>Respir</a:t>
            </a:r>
            <a:r>
              <a:rPr lang="en-US" sz="1400" i="1" dirty="0"/>
              <a:t> Dis</a:t>
            </a:r>
            <a:r>
              <a:rPr lang="en-US" sz="1400" dirty="0"/>
              <a:t>, 1992</a:t>
            </a:r>
          </a:p>
          <a:p>
            <a:r>
              <a:rPr lang="en-US" sz="1400" dirty="0" err="1"/>
              <a:t>Villarino</a:t>
            </a:r>
            <a:r>
              <a:rPr lang="en-US" sz="1400" dirty="0"/>
              <a:t>, </a:t>
            </a:r>
            <a:r>
              <a:rPr lang="en-US" sz="1400" i="1" dirty="0"/>
              <a:t>Am J </a:t>
            </a:r>
            <a:r>
              <a:rPr lang="en-US" sz="1400" i="1" dirty="0" err="1"/>
              <a:t>Respir</a:t>
            </a:r>
            <a:r>
              <a:rPr lang="en-US" sz="1400" i="1" dirty="0"/>
              <a:t> </a:t>
            </a:r>
            <a:r>
              <a:rPr lang="en-US" sz="1400" i="1" dirty="0" err="1"/>
              <a:t>Crit</a:t>
            </a:r>
            <a:r>
              <a:rPr lang="en-US" sz="1400" i="1" dirty="0"/>
              <a:t> Care Med</a:t>
            </a:r>
            <a:r>
              <a:rPr lang="en-US" sz="1400" dirty="0"/>
              <a:t>, 1997  |  Menzies, </a:t>
            </a:r>
            <a:r>
              <a:rPr lang="en-US" sz="1400" i="1" dirty="0"/>
              <a:t>Ann Intern Med</a:t>
            </a:r>
            <a:r>
              <a:rPr lang="en-US" sz="1400" dirty="0"/>
              <a:t>, 2008 </a:t>
            </a:r>
          </a:p>
        </p:txBody>
      </p:sp>
      <p:sp>
        <p:nvSpPr>
          <p:cNvPr id="5" name="Slide Number Placeholder 4"/>
          <p:cNvSpPr>
            <a:spLocks noGrp="1"/>
          </p:cNvSpPr>
          <p:nvPr>
            <p:ph type="sldNum" sz="quarter" idx="14"/>
          </p:nvPr>
        </p:nvSpPr>
        <p:spPr/>
        <p:txBody>
          <a:bodyPr/>
          <a:lstStyle/>
          <a:p>
            <a:fld id="{68CE1199-4467-4B70-899C-CB0C7FA59E1A}" type="slidenum">
              <a:rPr lang="en-US" smtClean="0"/>
              <a:t>28</a:t>
            </a:fld>
            <a:endParaRPr lang="en-US"/>
          </a:p>
        </p:txBody>
      </p:sp>
    </p:spTree>
    <p:extLst>
      <p:ext uri="{BB962C8B-B14F-4D97-AF65-F5344CB8AC3E}">
        <p14:creationId xmlns:p14="http://schemas.microsoft.com/office/powerpoint/2010/main" val="3530956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a:xfrm>
            <a:off x="419100" y="1847850"/>
            <a:ext cx="11353800" cy="4351338"/>
          </a:xfrm>
        </p:spPr>
        <p:txBody>
          <a:bodyPr>
            <a:normAutofit lnSpcReduction="10000"/>
          </a:bodyPr>
          <a:lstStyle/>
          <a:p>
            <a:r>
              <a:rPr lang="en-US" sz="3200" dirty="0"/>
              <a:t>Short course rifamycin-based LTBI regimens –</a:t>
            </a:r>
            <a:r>
              <a:rPr lang="en-US" sz="3200" dirty="0">
                <a:cs typeface="Arial" panose="020B0604020202020204" pitchFamily="34" charset="0"/>
              </a:rPr>
              <a:t> </a:t>
            </a:r>
          </a:p>
          <a:p>
            <a:pPr marL="0" indent="0">
              <a:buNone/>
            </a:pPr>
            <a:r>
              <a:rPr lang="en-US" sz="3200" b="1" dirty="0">
                <a:cs typeface="Arial" panose="020B0604020202020204" pitchFamily="34" charset="0"/>
              </a:rPr>
              <a:t>12 dose regimen (3HP) </a:t>
            </a:r>
            <a:r>
              <a:rPr lang="en-US" sz="3200" dirty="0">
                <a:cs typeface="Arial" panose="020B0604020202020204" pitchFamily="34" charset="0"/>
              </a:rPr>
              <a:t>or </a:t>
            </a:r>
            <a:r>
              <a:rPr lang="en-US" sz="3200" b="1" dirty="0">
                <a:cs typeface="Arial" panose="020B0604020202020204" pitchFamily="34" charset="0"/>
              </a:rPr>
              <a:t>4 months of rifampin </a:t>
            </a:r>
            <a:endParaRPr lang="en-US" sz="3200" b="1" dirty="0"/>
          </a:p>
          <a:p>
            <a:pPr lvl="2"/>
            <a:r>
              <a:rPr lang="en-US" sz="3200" dirty="0"/>
              <a:t>have higher completion rates </a:t>
            </a:r>
          </a:p>
          <a:p>
            <a:pPr lvl="2"/>
            <a:r>
              <a:rPr lang="en-US" sz="3200" dirty="0"/>
              <a:t>are less hepatotoxic than the older INH regimen</a:t>
            </a:r>
          </a:p>
          <a:p>
            <a:pPr marL="0" indent="0">
              <a:buNone/>
            </a:pPr>
            <a:endParaRPr lang="en-US" sz="3200" dirty="0"/>
          </a:p>
          <a:p>
            <a:r>
              <a:rPr lang="en-US" sz="3200" dirty="0"/>
              <a:t>The short course LTBI treatments are preferred per CDC guidelines</a:t>
            </a:r>
          </a:p>
          <a:p>
            <a:endParaRPr lang="en-US" sz="3200" dirty="0"/>
          </a:p>
          <a:p>
            <a:r>
              <a:rPr lang="en-US" sz="3200" dirty="0"/>
              <a:t>Now on many healthcare plan formularies</a:t>
            </a:r>
          </a:p>
          <a:p>
            <a:endParaRPr lang="en-US" sz="3200" dirty="0"/>
          </a:p>
          <a:p>
            <a:endParaRPr lang="en-US" dirty="0"/>
          </a:p>
        </p:txBody>
      </p:sp>
      <p:sp>
        <p:nvSpPr>
          <p:cNvPr id="5" name="Slide Number Placeholder 4"/>
          <p:cNvSpPr>
            <a:spLocks noGrp="1"/>
          </p:cNvSpPr>
          <p:nvPr>
            <p:ph type="sldNum" sz="quarter" idx="14"/>
          </p:nvPr>
        </p:nvSpPr>
        <p:spPr/>
        <p:txBody>
          <a:bodyPr/>
          <a:lstStyle/>
          <a:p>
            <a:fld id="{68CE1199-4467-4B70-899C-CB0C7FA59E1A}" type="slidenum">
              <a:rPr lang="en-US" smtClean="0"/>
              <a:t>29</a:t>
            </a:fld>
            <a:endParaRPr lang="en-US"/>
          </a:p>
        </p:txBody>
      </p:sp>
    </p:spTree>
    <p:extLst>
      <p:ext uri="{BB962C8B-B14F-4D97-AF65-F5344CB8AC3E}">
        <p14:creationId xmlns:p14="http://schemas.microsoft.com/office/powerpoint/2010/main" val="2640190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26CE0-9BFE-CC42-AFDF-A37BCAF00496}"/>
              </a:ext>
            </a:extLst>
          </p:cNvPr>
          <p:cNvSpPr>
            <a:spLocks noGrp="1"/>
          </p:cNvSpPr>
          <p:nvPr>
            <p:ph type="title"/>
          </p:nvPr>
        </p:nvSpPr>
        <p:spPr>
          <a:xfrm>
            <a:off x="1009402" y="2078182"/>
            <a:ext cx="10344397" cy="2066306"/>
          </a:xfrm>
        </p:spPr>
        <p:txBody>
          <a:bodyPr/>
          <a:lstStyle/>
          <a:p>
            <a:r>
              <a:rPr lang="en-US" b="1" dirty="0"/>
              <a:t>Latent TB infection (LTBI) and why it matters</a:t>
            </a:r>
          </a:p>
        </p:txBody>
      </p:sp>
    </p:spTree>
    <p:extLst>
      <p:ext uri="{BB962C8B-B14F-4D97-AF65-F5344CB8AC3E}">
        <p14:creationId xmlns:p14="http://schemas.microsoft.com/office/powerpoint/2010/main" val="3750381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DF3D6-8678-7D40-9AD4-C875ADC7F111}"/>
              </a:ext>
            </a:extLst>
          </p:cNvPr>
          <p:cNvSpPr>
            <a:spLocks noGrp="1"/>
          </p:cNvSpPr>
          <p:nvPr>
            <p:ph type="title"/>
          </p:nvPr>
        </p:nvSpPr>
        <p:spPr/>
        <p:txBody>
          <a:bodyPr/>
          <a:lstStyle/>
          <a:p>
            <a:r>
              <a:rPr lang="en-US" dirty="0"/>
              <a:t>Help your patient connect to             healthcare for LTBI treatment </a:t>
            </a:r>
          </a:p>
        </p:txBody>
      </p:sp>
      <p:sp>
        <p:nvSpPr>
          <p:cNvPr id="3" name="Content Placeholder 2">
            <a:extLst>
              <a:ext uri="{FF2B5EF4-FFF2-40B4-BE49-F238E27FC236}">
                <a16:creationId xmlns:a16="http://schemas.microsoft.com/office/drawing/2014/main" id="{327F67F6-16DC-7740-9DAE-2A526974D344}"/>
              </a:ext>
            </a:extLst>
          </p:cNvPr>
          <p:cNvSpPr>
            <a:spLocks noGrp="1"/>
          </p:cNvSpPr>
          <p:nvPr>
            <p:ph idx="1"/>
          </p:nvPr>
        </p:nvSpPr>
        <p:spPr/>
        <p:txBody>
          <a:bodyPr/>
          <a:lstStyle/>
          <a:p>
            <a:endParaRPr lang="en-US" dirty="0"/>
          </a:p>
          <a:p>
            <a:pPr marL="0" indent="0">
              <a:buNone/>
            </a:pPr>
            <a:r>
              <a:rPr lang="en-US" sz="3200" u="sng" dirty="0"/>
              <a:t>Options for LTBI treatment may include</a:t>
            </a:r>
            <a:r>
              <a:rPr lang="en-US" sz="3200" dirty="0"/>
              <a:t>:</a:t>
            </a:r>
          </a:p>
          <a:p>
            <a:r>
              <a:rPr lang="en-US" sz="3200" dirty="0"/>
              <a:t>Civil surgeons may choose to treat LTBI </a:t>
            </a:r>
          </a:p>
          <a:p>
            <a:r>
              <a:rPr lang="en-US" sz="3200" dirty="0"/>
              <a:t>The status adjustor may have a medical home (primary provider) and prefer to receive care there  </a:t>
            </a:r>
          </a:p>
          <a:p>
            <a:r>
              <a:rPr lang="en-US" sz="3200" dirty="0"/>
              <a:t>Health department clinic may offer LTBI treatment services</a:t>
            </a:r>
          </a:p>
          <a:p>
            <a:r>
              <a:rPr lang="en-US" sz="3200" dirty="0"/>
              <a:t>Other community clinics in the jurisdiction may provide LTBI treatment services </a:t>
            </a:r>
          </a:p>
          <a:p>
            <a:endParaRPr lang="en-US" dirty="0"/>
          </a:p>
          <a:p>
            <a:endParaRPr lang="en-US" dirty="0"/>
          </a:p>
        </p:txBody>
      </p:sp>
    </p:spTree>
    <p:extLst>
      <p:ext uri="{BB962C8B-B14F-4D97-AF65-F5344CB8AC3E}">
        <p14:creationId xmlns:p14="http://schemas.microsoft.com/office/powerpoint/2010/main" val="4185852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8C79F-0AB7-2040-9EC1-E2E3FCB7E21F}"/>
              </a:ext>
            </a:extLst>
          </p:cNvPr>
          <p:cNvSpPr>
            <a:spLocks noGrp="1"/>
          </p:cNvSpPr>
          <p:nvPr>
            <p:ph type="title"/>
          </p:nvPr>
        </p:nvSpPr>
        <p:spPr>
          <a:xfrm>
            <a:off x="220132" y="178858"/>
            <a:ext cx="12412133" cy="1325563"/>
          </a:xfrm>
        </p:spPr>
        <p:txBody>
          <a:bodyPr/>
          <a:lstStyle/>
          <a:p>
            <a:r>
              <a:rPr lang="en-US" b="1" dirty="0"/>
              <a:t>Communicating with patients with new LTBI diagnosis</a:t>
            </a:r>
          </a:p>
        </p:txBody>
      </p:sp>
      <p:sp>
        <p:nvSpPr>
          <p:cNvPr id="3" name="Content Placeholder 2">
            <a:extLst>
              <a:ext uri="{FF2B5EF4-FFF2-40B4-BE49-F238E27FC236}">
                <a16:creationId xmlns:a16="http://schemas.microsoft.com/office/drawing/2014/main" id="{BAAA917E-F490-B346-88A0-0DF118E41DCA}"/>
              </a:ext>
            </a:extLst>
          </p:cNvPr>
          <p:cNvSpPr>
            <a:spLocks noGrp="1"/>
          </p:cNvSpPr>
          <p:nvPr>
            <p:ph idx="1"/>
          </p:nvPr>
        </p:nvSpPr>
        <p:spPr>
          <a:xfrm>
            <a:off x="838200" y="1504421"/>
            <a:ext cx="10515600" cy="3321579"/>
          </a:xfrm>
        </p:spPr>
        <p:txBody>
          <a:bodyPr/>
          <a:lstStyle/>
          <a:p>
            <a:endParaRPr lang="en-US" dirty="0"/>
          </a:p>
          <a:p>
            <a:r>
              <a:rPr lang="en-US" dirty="0"/>
              <a:t>“You have TB infection that can be treated”</a:t>
            </a:r>
          </a:p>
          <a:p>
            <a:r>
              <a:rPr lang="en-US" dirty="0"/>
              <a:t> “My office can refer you to a clinic for treatment if you do not already have a medical provider”</a:t>
            </a:r>
          </a:p>
          <a:p>
            <a:r>
              <a:rPr lang="en-US" dirty="0"/>
              <a:t>“Side effects are infrequent and can be managed”</a:t>
            </a:r>
          </a:p>
        </p:txBody>
      </p:sp>
      <p:sp>
        <p:nvSpPr>
          <p:cNvPr id="4" name="Rectangle 3">
            <a:extLst>
              <a:ext uri="{FF2B5EF4-FFF2-40B4-BE49-F238E27FC236}">
                <a16:creationId xmlns:a16="http://schemas.microsoft.com/office/drawing/2014/main" id="{2BA3BCAA-523B-4866-9894-571248CA72F8}"/>
              </a:ext>
            </a:extLst>
          </p:cNvPr>
          <p:cNvSpPr/>
          <p:nvPr/>
        </p:nvSpPr>
        <p:spPr>
          <a:xfrm>
            <a:off x="753533" y="5357793"/>
            <a:ext cx="10684934" cy="954107"/>
          </a:xfrm>
          <a:prstGeom prst="rect">
            <a:avLst/>
          </a:prstGeom>
        </p:spPr>
        <p:txBody>
          <a:bodyPr wrap="square">
            <a:spAutoFit/>
          </a:bodyPr>
          <a:lstStyle/>
          <a:p>
            <a:r>
              <a:rPr lang="en-US" sz="2800" dirty="0"/>
              <a:t>Best Practice: Consider giving patient a card/letter with information on test results and treatment sites in patient’s preferred language</a:t>
            </a:r>
          </a:p>
        </p:txBody>
      </p:sp>
    </p:spTree>
    <p:extLst>
      <p:ext uri="{BB962C8B-B14F-4D97-AF65-F5344CB8AC3E}">
        <p14:creationId xmlns:p14="http://schemas.microsoft.com/office/powerpoint/2010/main" val="1287680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8091F-D1AB-433F-8486-2E153C4467A2}"/>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1C7AEA63-2FE2-4FB8-AFFF-4FE6AC7E0E6E}"/>
              </a:ext>
            </a:extLst>
          </p:cNvPr>
          <p:cNvSpPr>
            <a:spLocks noGrp="1"/>
          </p:cNvSpPr>
          <p:nvPr>
            <p:ph idx="1"/>
          </p:nvPr>
        </p:nvSpPr>
        <p:spPr/>
        <p:txBody>
          <a:bodyPr vert="horz" lIns="91440" tIns="45720" rIns="91440" bIns="45720" rtlCol="0" anchor="t">
            <a:normAutofit lnSpcReduction="10000"/>
          </a:bodyPr>
          <a:lstStyle/>
          <a:p>
            <a:pPr marL="0" indent="0">
              <a:buNone/>
            </a:pPr>
            <a:r>
              <a:rPr lang="en-US" b="1" dirty="0"/>
              <a:t>TB disease is still devastating </a:t>
            </a:r>
          </a:p>
          <a:p>
            <a:r>
              <a:rPr lang="en-US" dirty="0"/>
              <a:t>Untreated LTBI is the main driver of TB disease in the U.S. </a:t>
            </a:r>
            <a:endParaRPr lang="en-US" dirty="0">
              <a:cs typeface="Calibri"/>
            </a:endParaRPr>
          </a:p>
          <a:p>
            <a:r>
              <a:rPr lang="en-US" dirty="0"/>
              <a:t>Your role in TB detection and prevention is crucial</a:t>
            </a:r>
          </a:p>
          <a:p>
            <a:r>
              <a:rPr lang="en-US" dirty="0"/>
              <a:t>Rule out active TB and detect LTBI and communicate its importance to your patients  </a:t>
            </a:r>
          </a:p>
          <a:p>
            <a:endParaRPr lang="en-US" dirty="0"/>
          </a:p>
          <a:p>
            <a:pPr marL="0" indent="0">
              <a:buNone/>
            </a:pPr>
            <a:r>
              <a:rPr lang="en-US" b="1" dirty="0"/>
              <a:t>Report to your local/state health department:</a:t>
            </a:r>
          </a:p>
          <a:p>
            <a:r>
              <a:rPr lang="en-US" dirty="0"/>
              <a:t>Positive IGRA </a:t>
            </a:r>
          </a:p>
          <a:p>
            <a:r>
              <a:rPr lang="en-US" dirty="0"/>
              <a:t>Suspected and confirmed TB </a:t>
            </a:r>
          </a:p>
        </p:txBody>
      </p:sp>
    </p:spTree>
    <p:extLst>
      <p:ext uri="{BB962C8B-B14F-4D97-AF65-F5344CB8AC3E}">
        <p14:creationId xmlns:p14="http://schemas.microsoft.com/office/powerpoint/2010/main" val="2372895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3692C-C6C5-4449-8BE6-9E913ED14275}"/>
              </a:ext>
            </a:extLst>
          </p:cNvPr>
          <p:cNvSpPr>
            <a:spLocks noGrp="1"/>
          </p:cNvSpPr>
          <p:nvPr>
            <p:ph type="title"/>
          </p:nvPr>
        </p:nvSpPr>
        <p:spPr/>
        <p:txBody>
          <a:bodyPr>
            <a:normAutofit/>
          </a:bodyPr>
          <a:lstStyle/>
          <a:p>
            <a:r>
              <a:rPr lang="en-US" dirty="0"/>
              <a:t>Summary 2: </a:t>
            </a:r>
            <a:br>
              <a:rPr lang="en-US" dirty="0"/>
            </a:br>
            <a:r>
              <a:rPr lang="en-US" b="1" dirty="0"/>
              <a:t>LTBI treatment will prevent disease</a:t>
            </a:r>
          </a:p>
        </p:txBody>
      </p:sp>
      <p:sp>
        <p:nvSpPr>
          <p:cNvPr id="3" name="Content Placeholder 2">
            <a:extLst>
              <a:ext uri="{FF2B5EF4-FFF2-40B4-BE49-F238E27FC236}">
                <a16:creationId xmlns:a16="http://schemas.microsoft.com/office/drawing/2014/main" id="{6299754F-7517-164A-B03B-15A035E7A06D}"/>
              </a:ext>
            </a:extLst>
          </p:cNvPr>
          <p:cNvSpPr>
            <a:spLocks noGrp="1"/>
          </p:cNvSpPr>
          <p:nvPr>
            <p:ph idx="1"/>
          </p:nvPr>
        </p:nvSpPr>
        <p:spPr>
          <a:xfrm>
            <a:off x="838200" y="2290574"/>
            <a:ext cx="10515600" cy="4351338"/>
          </a:xfrm>
        </p:spPr>
        <p:txBody>
          <a:bodyPr/>
          <a:lstStyle/>
          <a:p>
            <a:r>
              <a:rPr lang="en-US" dirty="0"/>
              <a:t>The short regimens are preferred treatment for LTBI  </a:t>
            </a:r>
          </a:p>
          <a:p>
            <a:r>
              <a:rPr lang="en-US" dirty="0"/>
              <a:t>4R or 3HP are as effective as 9 months of INH, </a:t>
            </a:r>
          </a:p>
          <a:p>
            <a:pPr marL="457200" lvl="1" indent="0">
              <a:buNone/>
            </a:pPr>
            <a:r>
              <a:rPr lang="en-US" dirty="0"/>
              <a:t>and have much better completion and lower hepatotoxicity</a:t>
            </a:r>
          </a:p>
          <a:p>
            <a:r>
              <a:rPr lang="en-US" dirty="0"/>
              <a:t> Rifamycin drug interactions may occur but can be managed </a:t>
            </a:r>
          </a:p>
          <a:p>
            <a:r>
              <a:rPr lang="en-US" dirty="0"/>
              <a:t>Many resources are available to you for treating LTBI </a:t>
            </a:r>
          </a:p>
          <a:p>
            <a:endParaRPr lang="en-US" dirty="0"/>
          </a:p>
        </p:txBody>
      </p:sp>
    </p:spTree>
    <p:extLst>
      <p:ext uri="{BB962C8B-B14F-4D97-AF65-F5344CB8AC3E}">
        <p14:creationId xmlns:p14="http://schemas.microsoft.com/office/powerpoint/2010/main" val="763338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369E0-3168-CE41-9487-2410C9994AE7}"/>
              </a:ext>
            </a:extLst>
          </p:cNvPr>
          <p:cNvSpPr>
            <a:spLocks noGrp="1"/>
          </p:cNvSpPr>
          <p:nvPr>
            <p:ph type="title"/>
          </p:nvPr>
        </p:nvSpPr>
        <p:spPr/>
        <p:txBody>
          <a:bodyPr/>
          <a:lstStyle/>
          <a:p>
            <a:r>
              <a:rPr lang="en-US" b="1" dirty="0"/>
              <a:t>Resources</a:t>
            </a:r>
          </a:p>
        </p:txBody>
      </p:sp>
      <p:sp>
        <p:nvSpPr>
          <p:cNvPr id="3" name="Content Placeholder 2">
            <a:extLst>
              <a:ext uri="{FF2B5EF4-FFF2-40B4-BE49-F238E27FC236}">
                <a16:creationId xmlns:a16="http://schemas.microsoft.com/office/drawing/2014/main" id="{DE1746C4-8F64-1D42-AD1D-5D9B5A7BD12A}"/>
              </a:ext>
            </a:extLst>
          </p:cNvPr>
          <p:cNvSpPr>
            <a:spLocks noGrp="1"/>
          </p:cNvSpPr>
          <p:nvPr>
            <p:ph idx="1"/>
          </p:nvPr>
        </p:nvSpPr>
        <p:spPr>
          <a:xfrm>
            <a:off x="552044" y="1845080"/>
            <a:ext cx="11432433" cy="4351338"/>
          </a:xfrm>
        </p:spPr>
        <p:txBody>
          <a:bodyPr>
            <a:normAutofit/>
          </a:bodyPr>
          <a:lstStyle/>
          <a:p>
            <a:r>
              <a:rPr lang="en-US" dirty="0"/>
              <a:t>Civil Surgeon Technical Instructions:</a:t>
            </a:r>
          </a:p>
          <a:p>
            <a:pPr marL="0" indent="0">
              <a:buNone/>
            </a:pPr>
            <a:r>
              <a:rPr lang="en-US" sz="2000" dirty="0">
                <a:hlinkClick r:id="rId3"/>
              </a:rPr>
              <a:t>https://www.cdc.gov/immigrantrefugeehealth/civil-surgeons/tuberculosis.html</a:t>
            </a:r>
            <a:r>
              <a:rPr lang="en-US" sz="2000" dirty="0"/>
              <a:t> </a:t>
            </a:r>
          </a:p>
          <a:p>
            <a:r>
              <a:rPr lang="en-US" dirty="0"/>
              <a:t>QAP mail box: </a:t>
            </a:r>
            <a:r>
              <a:rPr lang="en-US" sz="2000" dirty="0">
                <a:hlinkClick r:id="rId4"/>
              </a:rPr>
              <a:t>gapcivilsurgeons@cdc.gov</a:t>
            </a:r>
            <a:r>
              <a:rPr lang="en-US" sz="2000" dirty="0"/>
              <a:t>  </a:t>
            </a:r>
          </a:p>
          <a:p>
            <a:r>
              <a:rPr lang="en-US" dirty="0"/>
              <a:t>USCIS Policy Office box: </a:t>
            </a:r>
            <a:r>
              <a:rPr lang="en-US" sz="2000" dirty="0">
                <a:hlinkClick r:id="rId5"/>
              </a:rPr>
              <a:t>opscivilsurgeons@uscis.dhs.gov</a:t>
            </a:r>
            <a:r>
              <a:rPr lang="en-US" sz="2000" dirty="0"/>
              <a:t> </a:t>
            </a:r>
          </a:p>
          <a:p>
            <a:r>
              <a:rPr lang="en-US" dirty="0"/>
              <a:t>US Public Health Department TB programs: </a:t>
            </a:r>
            <a:r>
              <a:rPr lang="en-US" sz="2000" dirty="0">
                <a:hlinkClick r:id="rId6"/>
              </a:rPr>
              <a:t>https://www.cdc.gov/tb/links/tboffices.htm</a:t>
            </a:r>
            <a:r>
              <a:rPr lang="en-US" sz="2000" dirty="0"/>
              <a:t>   </a:t>
            </a:r>
          </a:p>
          <a:p>
            <a:r>
              <a:rPr lang="en-US" dirty="0"/>
              <a:t>CDC TB Centers of Excellence: </a:t>
            </a:r>
            <a:r>
              <a:rPr lang="en-US" sz="2000" dirty="0">
                <a:hlinkClick r:id="rId7"/>
              </a:rPr>
              <a:t>https://www.cdc.gov/tb/education/tb_coe/default.htm</a:t>
            </a:r>
            <a:r>
              <a:rPr lang="en-US" sz="2000" dirty="0"/>
              <a:t> </a:t>
            </a:r>
          </a:p>
          <a:p>
            <a:r>
              <a:rPr lang="en-US" dirty="0"/>
              <a:t>NTCA LTBI guidelines: </a:t>
            </a:r>
            <a:r>
              <a:rPr lang="en-US" sz="2000" dirty="0">
                <a:hlinkClick r:id="rId8"/>
              </a:rPr>
              <a:t>https://www.cdc.gov/mmwr/volumes/69/rr/rr6901a1.htm</a:t>
            </a:r>
            <a:r>
              <a:rPr lang="en-US" sz="2000" dirty="0"/>
              <a:t> </a:t>
            </a:r>
          </a:p>
          <a:p>
            <a:r>
              <a:rPr lang="en-US" dirty="0"/>
              <a:t>TB Free California: </a:t>
            </a:r>
            <a:r>
              <a:rPr lang="en-US" sz="2000" dirty="0">
                <a:hlinkClick r:id="rId9"/>
              </a:rPr>
              <a:t>https://www.cdph.ca.gov/Programs/CID/DCDC/Pages/About-Us.aspx</a:t>
            </a:r>
            <a:r>
              <a:rPr lang="en-US" sz="2000" dirty="0"/>
              <a:t> </a:t>
            </a:r>
            <a:endParaRPr lang="en-US" dirty="0"/>
          </a:p>
        </p:txBody>
      </p:sp>
    </p:spTree>
    <p:extLst>
      <p:ext uri="{BB962C8B-B14F-4D97-AF65-F5344CB8AC3E}">
        <p14:creationId xmlns:p14="http://schemas.microsoft.com/office/powerpoint/2010/main" val="1734337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700657E-68FF-47D8-8342-7F1A71DBEB7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2993" y="-163914"/>
            <a:ext cx="13515975" cy="7528727"/>
          </a:xfrm>
          <a:prstGeom prst="rect">
            <a:avLst/>
          </a:prstGeom>
        </p:spPr>
      </p:pic>
      <p:graphicFrame>
        <p:nvGraphicFramePr>
          <p:cNvPr id="4" name="Content Placeholder 3">
            <a:extLst>
              <a:ext uri="{FF2B5EF4-FFF2-40B4-BE49-F238E27FC236}">
                <a16:creationId xmlns:a16="http://schemas.microsoft.com/office/drawing/2014/main" id="{DE44AFF3-0420-774F-9387-1234B9BCE3FA}"/>
              </a:ext>
            </a:extLst>
          </p:cNvPr>
          <p:cNvGraphicFramePr>
            <a:graphicFrameLocks noGrp="1"/>
          </p:cNvGraphicFramePr>
          <p:nvPr>
            <p:ph idx="1"/>
            <p:extLst>
              <p:ext uri="{D42A27DB-BD31-4B8C-83A1-F6EECF244321}">
                <p14:modId xmlns:p14="http://schemas.microsoft.com/office/powerpoint/2010/main" val="777696010"/>
              </p:ext>
            </p:extLst>
          </p:nvPr>
        </p:nvGraphicFramePr>
        <p:xfrm>
          <a:off x="8323263" y="2733675"/>
          <a:ext cx="2417062" cy="2867056"/>
        </p:xfrm>
        <a:graphic>
          <a:graphicData uri="http://schemas.openxmlformats.org/drawingml/2006/table">
            <a:tbl>
              <a:tblPr firstRow="1" bandRow="1">
                <a:tableStyleId>{5C22544A-7EE6-4342-B048-85BDC9FD1C3A}</a:tableStyleId>
              </a:tblPr>
              <a:tblGrid>
                <a:gridCol w="2417062">
                  <a:extLst>
                    <a:ext uri="{9D8B030D-6E8A-4147-A177-3AD203B41FA5}">
                      <a16:colId xmlns:a16="http://schemas.microsoft.com/office/drawing/2014/main" val="2393632108"/>
                    </a:ext>
                  </a:extLst>
                </a:gridCol>
              </a:tblGrid>
              <a:tr h="556744">
                <a:tc>
                  <a:txBody>
                    <a:bodyPr/>
                    <a:lstStyle/>
                    <a:p>
                      <a:r>
                        <a:rPr lang="en-US" dirty="0"/>
                        <a:t>Thank you to : </a:t>
                      </a:r>
                    </a:p>
                  </a:txBody>
                  <a:tcPr/>
                </a:tc>
                <a:extLst>
                  <a:ext uri="{0D108BD9-81ED-4DB2-BD59-A6C34878D82A}">
                    <a16:rowId xmlns:a16="http://schemas.microsoft.com/office/drawing/2014/main" val="1475704166"/>
                  </a:ext>
                </a:extLst>
              </a:tr>
              <a:tr h="556744">
                <a:tc>
                  <a:txBody>
                    <a:bodyPr/>
                    <a:lstStyle/>
                    <a:p>
                      <a:r>
                        <a:rPr lang="en-US" dirty="0"/>
                        <a:t>[</a:t>
                      </a:r>
                      <a:r>
                        <a:rPr lang="en-US" dirty="0">
                          <a:highlight>
                            <a:srgbClr val="FFFF00"/>
                          </a:highlight>
                        </a:rPr>
                        <a:t>INSERT ACKNOWLEDGMENTS</a:t>
                      </a:r>
                      <a:r>
                        <a:rPr lang="en-US" dirty="0"/>
                        <a:t>]</a:t>
                      </a:r>
                    </a:p>
                  </a:txBody>
                  <a:tcPr/>
                </a:tc>
                <a:extLst>
                  <a:ext uri="{0D108BD9-81ED-4DB2-BD59-A6C34878D82A}">
                    <a16:rowId xmlns:a16="http://schemas.microsoft.com/office/drawing/2014/main" val="3717337191"/>
                  </a:ext>
                </a:extLst>
              </a:tr>
              <a:tr h="556744">
                <a:tc>
                  <a:txBody>
                    <a:bodyPr/>
                    <a:lstStyle/>
                    <a:p>
                      <a:endParaRPr lang="en-US" dirty="0"/>
                    </a:p>
                  </a:txBody>
                  <a:tcPr/>
                </a:tc>
                <a:extLst>
                  <a:ext uri="{0D108BD9-81ED-4DB2-BD59-A6C34878D82A}">
                    <a16:rowId xmlns:a16="http://schemas.microsoft.com/office/drawing/2014/main" val="865061819"/>
                  </a:ext>
                </a:extLst>
              </a:tr>
              <a:tr h="556744">
                <a:tc>
                  <a:txBody>
                    <a:bodyPr/>
                    <a:lstStyle/>
                    <a:p>
                      <a:endParaRPr lang="en-US" dirty="0"/>
                    </a:p>
                  </a:txBody>
                  <a:tcPr/>
                </a:tc>
                <a:extLst>
                  <a:ext uri="{0D108BD9-81ED-4DB2-BD59-A6C34878D82A}">
                    <a16:rowId xmlns:a16="http://schemas.microsoft.com/office/drawing/2014/main" val="1724021757"/>
                  </a:ext>
                </a:extLst>
              </a:tr>
              <a:tr h="556744">
                <a:tc>
                  <a:txBody>
                    <a:bodyPr/>
                    <a:lstStyle/>
                    <a:p>
                      <a:endParaRPr lang="en-US" dirty="0"/>
                    </a:p>
                  </a:txBody>
                  <a:tcPr/>
                </a:tc>
                <a:extLst>
                  <a:ext uri="{0D108BD9-81ED-4DB2-BD59-A6C34878D82A}">
                    <a16:rowId xmlns:a16="http://schemas.microsoft.com/office/drawing/2014/main" val="956439895"/>
                  </a:ext>
                </a:extLst>
              </a:tr>
            </a:tbl>
          </a:graphicData>
        </a:graphic>
      </p:graphicFrame>
      <p:sp>
        <p:nvSpPr>
          <p:cNvPr id="2" name="Title 1"/>
          <p:cNvSpPr>
            <a:spLocks noGrp="1"/>
          </p:cNvSpPr>
          <p:nvPr>
            <p:ph type="title"/>
          </p:nvPr>
        </p:nvSpPr>
        <p:spPr>
          <a:xfrm>
            <a:off x="1219200" y="274638"/>
            <a:ext cx="10972800" cy="1143000"/>
          </a:xfrm>
        </p:spPr>
        <p:txBody>
          <a:bodyPr/>
          <a:lstStyle/>
          <a:p>
            <a:r>
              <a:rPr lang="en-US" dirty="0"/>
              <a:t>Acknowledgements</a:t>
            </a:r>
          </a:p>
        </p:txBody>
      </p:sp>
    </p:spTree>
    <p:extLst>
      <p:ext uri="{BB962C8B-B14F-4D97-AF65-F5344CB8AC3E}">
        <p14:creationId xmlns:p14="http://schemas.microsoft.com/office/powerpoint/2010/main" val="986308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decline in TB in the U.S. has slowed</a:t>
            </a:r>
          </a:p>
        </p:txBody>
      </p:sp>
      <p:pic>
        <p:nvPicPr>
          <p:cNvPr id="1026" name="Picture 2">
            <a:extLst>
              <a:ext uri="{FF2B5EF4-FFF2-40B4-BE49-F238E27FC236}">
                <a16:creationId xmlns:a16="http://schemas.microsoft.com/office/drawing/2014/main" id="{ECFEA67E-FA9A-4870-80BC-4602F3D3058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694642" y="1617071"/>
            <a:ext cx="8802715" cy="49515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91B7CF-1DA6-4ECE-8AE0-D0274C8BDCBC}"/>
              </a:ext>
            </a:extLst>
          </p:cNvPr>
          <p:cNvSpPr txBox="1"/>
          <p:nvPr/>
        </p:nvSpPr>
        <p:spPr>
          <a:xfrm>
            <a:off x="237877" y="6479204"/>
            <a:ext cx="9749367" cy="276999"/>
          </a:xfrm>
          <a:prstGeom prst="rect">
            <a:avLst/>
          </a:prstGeom>
          <a:noFill/>
        </p:spPr>
        <p:txBody>
          <a:bodyPr wrap="square" rtlCol="0">
            <a:spAutoFit/>
          </a:bodyPr>
          <a:lstStyle/>
          <a:p>
            <a:r>
              <a:rPr lang="en-US" sz="1200" dirty="0"/>
              <a:t>Image: CDC, 2020</a:t>
            </a:r>
          </a:p>
        </p:txBody>
      </p:sp>
    </p:spTree>
    <p:extLst>
      <p:ext uri="{BB962C8B-B14F-4D97-AF65-F5344CB8AC3E}">
        <p14:creationId xmlns:p14="http://schemas.microsoft.com/office/powerpoint/2010/main" val="213304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Consequences of TB disease</a:t>
            </a:r>
            <a:br>
              <a:rPr lang="en-US" dirty="0"/>
            </a:br>
            <a:r>
              <a:rPr lang="en-US" sz="2800" dirty="0"/>
              <a:t>If TB disease is curable, why is prevention so important?</a:t>
            </a:r>
          </a:p>
        </p:txBody>
      </p:sp>
      <p:sp>
        <p:nvSpPr>
          <p:cNvPr id="3" name="Content Placeholder 2"/>
          <p:cNvSpPr>
            <a:spLocks noGrp="1"/>
          </p:cNvSpPr>
          <p:nvPr>
            <p:ph idx="1"/>
          </p:nvPr>
        </p:nvSpPr>
        <p:spPr>
          <a:xfrm>
            <a:off x="1204157" y="1925388"/>
            <a:ext cx="7289211" cy="4258061"/>
          </a:xfrm>
        </p:spPr>
        <p:txBody>
          <a:bodyPr>
            <a:normAutofit lnSpcReduction="10000"/>
          </a:bodyPr>
          <a:lstStyle/>
          <a:p>
            <a:pPr marL="0" indent="0">
              <a:buClrTx/>
              <a:buNone/>
            </a:pPr>
            <a:r>
              <a:rPr lang="en-US" sz="2400" b="1" dirty="0">
                <a:cs typeface="Arial" panose="020B0604020202020204" pitchFamily="34" charset="0"/>
              </a:rPr>
              <a:t>Death</a:t>
            </a:r>
          </a:p>
          <a:p>
            <a:pPr>
              <a:buClrTx/>
              <a:buFont typeface="Arial" panose="020B0604020202020204" pitchFamily="34" charset="0"/>
              <a:buChar char="•"/>
            </a:pPr>
            <a:r>
              <a:rPr lang="en-US" sz="2400" dirty="0">
                <a:cs typeface="Arial" panose="020B0604020202020204" pitchFamily="34" charset="0"/>
              </a:rPr>
              <a:t> 10% of TB patients do not survive</a:t>
            </a:r>
            <a:r>
              <a:rPr lang="en-US" sz="2400" baseline="30000" dirty="0">
                <a:cs typeface="Arial" panose="020B0604020202020204" pitchFamily="34" charset="0"/>
              </a:rPr>
              <a:t>1</a:t>
            </a:r>
            <a:endParaRPr lang="en-US" sz="2400" dirty="0">
              <a:cs typeface="Arial" panose="020B0604020202020204" pitchFamily="34" charset="0"/>
            </a:endParaRPr>
          </a:p>
          <a:p>
            <a:pPr marL="0" indent="0">
              <a:buClrTx/>
              <a:buNone/>
            </a:pPr>
            <a:r>
              <a:rPr lang="en-US" sz="2400" b="1" dirty="0">
                <a:cs typeface="Arial" panose="020B0604020202020204" pitchFamily="34" charset="0"/>
              </a:rPr>
              <a:t>Disability</a:t>
            </a:r>
          </a:p>
          <a:p>
            <a:pPr>
              <a:buClrTx/>
              <a:buFont typeface="Arial" panose="020B0604020202020204" pitchFamily="34" charset="0"/>
              <a:buChar char="•"/>
            </a:pPr>
            <a:r>
              <a:rPr lang="en-US" sz="2400" dirty="0">
                <a:cs typeface="Arial" panose="020B0604020202020204" pitchFamily="34" charset="0"/>
              </a:rPr>
              <a:t> After treatment, patients have shorter life expectancy</a:t>
            </a:r>
            <a:r>
              <a:rPr lang="en-US" sz="2400" baseline="30000" dirty="0">
                <a:cs typeface="Arial" panose="020B0604020202020204" pitchFamily="34" charset="0"/>
              </a:rPr>
              <a:t>2</a:t>
            </a:r>
            <a:endParaRPr lang="en-US" sz="2400" dirty="0">
              <a:cs typeface="Arial" panose="020B0604020202020204" pitchFamily="34" charset="0"/>
            </a:endParaRPr>
          </a:p>
          <a:p>
            <a:pPr>
              <a:buClrTx/>
              <a:buFont typeface="Arial" panose="020B0604020202020204" pitchFamily="34" charset="0"/>
              <a:buChar char="•"/>
            </a:pPr>
            <a:r>
              <a:rPr lang="en-US" sz="2400" dirty="0">
                <a:cs typeface="Arial" panose="020B0604020202020204" pitchFamily="34" charset="0"/>
              </a:rPr>
              <a:t> Over 60% of young children with TB meningitis have permanent disabilities</a:t>
            </a:r>
            <a:r>
              <a:rPr lang="en-US" sz="2400" baseline="30000" dirty="0">
                <a:cs typeface="Arial" panose="020B0604020202020204" pitchFamily="34" charset="0"/>
              </a:rPr>
              <a:t>3</a:t>
            </a:r>
            <a:endParaRPr lang="en-US" sz="2400" dirty="0">
              <a:cs typeface="Arial" panose="020B0604020202020204" pitchFamily="34" charset="0"/>
            </a:endParaRPr>
          </a:p>
          <a:p>
            <a:pPr marL="0" indent="0">
              <a:buClrTx/>
              <a:buNone/>
            </a:pPr>
            <a:r>
              <a:rPr lang="en-US" sz="2400" b="1" dirty="0">
                <a:cs typeface="Arial" panose="020B0604020202020204" pitchFamily="34" charset="0"/>
              </a:rPr>
              <a:t>Cost</a:t>
            </a:r>
          </a:p>
          <a:p>
            <a:pPr>
              <a:buClrTx/>
              <a:buFont typeface="Arial" panose="020B0604020202020204" pitchFamily="34" charset="0"/>
              <a:buChar char="•"/>
            </a:pPr>
            <a:r>
              <a:rPr lang="en-US" sz="2400" dirty="0">
                <a:cs typeface="Arial" panose="020B0604020202020204" pitchFamily="34" charset="0"/>
              </a:rPr>
              <a:t> 50% are hospitalized</a:t>
            </a:r>
          </a:p>
          <a:p>
            <a:pPr>
              <a:buClrTx/>
              <a:buFont typeface="Arial" panose="020B0604020202020204" pitchFamily="34" charset="0"/>
              <a:buChar char="•"/>
            </a:pPr>
            <a:r>
              <a:rPr lang="en-US" sz="2400" dirty="0">
                <a:cs typeface="Arial" panose="020B0604020202020204" pitchFamily="34" charset="0"/>
              </a:rPr>
              <a:t>Direct medical costs are very large:  </a:t>
            </a:r>
          </a:p>
          <a:p>
            <a:pPr marL="0" indent="0">
              <a:buClrTx/>
              <a:buNone/>
            </a:pPr>
            <a:r>
              <a:rPr lang="en-US" sz="2400" dirty="0">
                <a:cs typeface="Arial" panose="020B0604020202020204" pitchFamily="34" charset="0"/>
              </a:rPr>
              <a:t>    in CA, TB costs are over $200 million each year</a:t>
            </a:r>
          </a:p>
        </p:txBody>
      </p:sp>
      <p:pic>
        <p:nvPicPr>
          <p:cNvPr id="4" name="Picture 3" descr="C:\DESKSCAN\brain.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76" b="13723"/>
          <a:stretch/>
        </p:blipFill>
        <p:spPr bwMode="auto">
          <a:xfrm>
            <a:off x="9058275" y="2341415"/>
            <a:ext cx="2297430" cy="253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4847" y="6183450"/>
            <a:ext cx="10694670" cy="561692"/>
          </a:xfrm>
          <a:prstGeom prst="rect">
            <a:avLst/>
          </a:prstGeom>
          <a:noFill/>
        </p:spPr>
        <p:txBody>
          <a:bodyPr wrap="square" rtlCol="0">
            <a:spAutoFit/>
          </a:bodyPr>
          <a:lstStyle/>
          <a:p>
            <a:pPr marL="0" lvl="1"/>
            <a:r>
              <a:rPr lang="en-US" sz="1000" baseline="30000" dirty="0"/>
              <a:t>1</a:t>
            </a:r>
            <a:r>
              <a:rPr lang="en-US" sz="1000" dirty="0"/>
              <a:t>Pascopella, Open Forum Infect Dis, 2014</a:t>
            </a:r>
          </a:p>
          <a:p>
            <a:r>
              <a:rPr lang="en-US" sz="1000" baseline="30000" dirty="0"/>
              <a:t>2</a:t>
            </a:r>
            <a:r>
              <a:rPr lang="en-US" sz="1000" dirty="0"/>
              <a:t>Hoger, </a:t>
            </a:r>
            <a:r>
              <a:rPr lang="de-DE" sz="1000" dirty="0"/>
              <a:t>Int J Tuberc Lung Dis</a:t>
            </a:r>
            <a:r>
              <a:rPr lang="en-US" sz="1000" dirty="0"/>
              <a:t>, 2014; </a:t>
            </a:r>
            <a:r>
              <a:rPr lang="en-US" sz="1000" dirty="0" err="1"/>
              <a:t>Shuldiner</a:t>
            </a:r>
            <a:r>
              <a:rPr lang="en-US" sz="1000" dirty="0"/>
              <a:t>, </a:t>
            </a:r>
            <a:r>
              <a:rPr lang="de-DE" sz="1000" dirty="0"/>
              <a:t>Int J Tuberc Lung Dis</a:t>
            </a:r>
            <a:r>
              <a:rPr lang="en-US" sz="1000" dirty="0"/>
              <a:t>, 2015</a:t>
            </a:r>
          </a:p>
          <a:p>
            <a:r>
              <a:rPr lang="en-US" sz="1000" baseline="30000" dirty="0"/>
              <a:t>3</a:t>
            </a:r>
            <a:r>
              <a:rPr lang="en-US" sz="1000" dirty="0"/>
              <a:t>Duque-Silva A, et al. JPIDS 2018. Outcomes of Pediatric Central Nervous System Tuberculosis in California, 1993-2011.</a:t>
            </a:r>
          </a:p>
        </p:txBody>
      </p:sp>
    </p:spTree>
    <p:extLst>
      <p:ext uri="{BB962C8B-B14F-4D97-AF65-F5344CB8AC3E}">
        <p14:creationId xmlns:p14="http://schemas.microsoft.com/office/powerpoint/2010/main" val="557235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085264" y="820198"/>
            <a:ext cx="9715008" cy="838200"/>
          </a:xfrm>
        </p:spPr>
        <p:txBody>
          <a:bodyPr>
            <a:noAutofit/>
          </a:bodyPr>
          <a:lstStyle/>
          <a:p>
            <a:r>
              <a:rPr lang="en-US" dirty="0"/>
              <a:t>How common is TB in the United States? </a:t>
            </a:r>
          </a:p>
        </p:txBody>
      </p:sp>
      <p:sp>
        <p:nvSpPr>
          <p:cNvPr id="3" name="Content Placeholder 2"/>
          <p:cNvSpPr>
            <a:spLocks noGrp="1"/>
          </p:cNvSpPr>
          <p:nvPr>
            <p:ph idx="1"/>
          </p:nvPr>
        </p:nvSpPr>
        <p:spPr>
          <a:xfrm>
            <a:off x="475013" y="2268187"/>
            <a:ext cx="7671460" cy="2057779"/>
          </a:xfrm>
        </p:spPr>
        <p:txBody>
          <a:bodyPr/>
          <a:lstStyle/>
          <a:p>
            <a:pPr lvl="1">
              <a:buClrTx/>
              <a:buFont typeface="Arial" panose="020B0604020202020204" pitchFamily="34" charset="0"/>
              <a:buChar char="•"/>
            </a:pPr>
            <a:r>
              <a:rPr lang="en-US" sz="2600" dirty="0">
                <a:cs typeface="Arial" panose="020B0604020202020204" pitchFamily="34" charset="0"/>
              </a:rPr>
              <a:t>TB is diagnosed every </a:t>
            </a:r>
            <a:r>
              <a:rPr lang="en-US" sz="2600" dirty="0">
                <a:solidFill>
                  <a:srgbClr val="FF0000"/>
                </a:solidFill>
                <a:cs typeface="Arial" panose="020B0604020202020204" pitchFamily="34" charset="0"/>
              </a:rPr>
              <a:t>2 hours</a:t>
            </a:r>
            <a:endParaRPr lang="en-US" sz="2400" dirty="0">
              <a:solidFill>
                <a:srgbClr val="FF0000"/>
              </a:solidFill>
              <a:cs typeface="Arial" panose="020B0604020202020204" pitchFamily="34" charset="0"/>
            </a:endParaRPr>
          </a:p>
          <a:p>
            <a:pPr lvl="1">
              <a:buClrTx/>
              <a:buFont typeface="Arial" panose="020B0604020202020204" pitchFamily="34" charset="0"/>
              <a:buChar char="•"/>
            </a:pPr>
            <a:r>
              <a:rPr lang="en-US" sz="2600" dirty="0">
                <a:solidFill>
                  <a:srgbClr val="FF0000"/>
                </a:solidFill>
                <a:cs typeface="Arial" panose="020B0604020202020204" pitchFamily="34" charset="0"/>
              </a:rPr>
              <a:t>Every other day </a:t>
            </a:r>
            <a:r>
              <a:rPr lang="en-US" sz="2600" dirty="0">
                <a:cs typeface="Arial" panose="020B0604020202020204" pitchFamily="34" charset="0"/>
              </a:rPr>
              <a:t>a person in the U.S. dies with TB </a:t>
            </a:r>
          </a:p>
          <a:p>
            <a:pPr lvl="1">
              <a:buClrTx/>
              <a:buFont typeface="Arial" panose="020B0604020202020204" pitchFamily="34" charset="0"/>
              <a:buChar char="•"/>
            </a:pPr>
            <a:r>
              <a:rPr lang="en-US" sz="2600" dirty="0">
                <a:solidFill>
                  <a:srgbClr val="FF0000"/>
                </a:solidFill>
                <a:cs typeface="Arial" panose="020B0604020202020204" pitchFamily="34" charset="0"/>
              </a:rPr>
              <a:t>Each week</a:t>
            </a:r>
            <a:r>
              <a:rPr lang="en-US" sz="2600" dirty="0">
                <a:cs typeface="Arial" panose="020B0604020202020204" pitchFamily="34" charset="0"/>
              </a:rPr>
              <a:t> at least one new child with TB disease </a:t>
            </a:r>
          </a:p>
          <a:p>
            <a:pPr lvl="1">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p:txBody>
      </p:sp>
      <p:sp>
        <p:nvSpPr>
          <p:cNvPr id="4" name="TextBox 3"/>
          <p:cNvSpPr txBox="1"/>
          <p:nvPr/>
        </p:nvSpPr>
        <p:spPr>
          <a:xfrm>
            <a:off x="2029037" y="4325966"/>
            <a:ext cx="4876800" cy="707886"/>
          </a:xfrm>
          <a:prstGeom prst="rect">
            <a:avLst/>
          </a:prstGeom>
          <a:noFill/>
        </p:spPr>
        <p:txBody>
          <a:bodyPr wrap="square" rtlCol="0">
            <a:spAutoFit/>
          </a:bodyPr>
          <a:lstStyle/>
          <a:p>
            <a:pPr algn="ctr"/>
            <a:r>
              <a:rPr lang="en-US" sz="4000" b="1" dirty="0">
                <a:solidFill>
                  <a:srgbClr val="FF0000"/>
                </a:solidFill>
              </a:rPr>
              <a:t>TB is preventable!</a:t>
            </a:r>
          </a:p>
        </p:txBody>
      </p:sp>
      <p:pic>
        <p:nvPicPr>
          <p:cNvPr id="9" name="Picture 4" descr="C:\DESKSCAN\lung.tif"/>
          <p:cNvPicPr>
            <a:picLocks noChangeAspect="1" noChangeArrowheads="1"/>
          </p:cNvPicPr>
          <p:nvPr/>
        </p:nvPicPr>
        <p:blipFill>
          <a:blip r:embed="rId3" cstate="print">
            <a:extLst>
              <a:ext uri="{28A0092B-C50C-407E-A947-70E740481C1C}">
                <a14:useLocalDpi xmlns:a14="http://schemas.microsoft.com/office/drawing/2010/main" val="0"/>
              </a:ext>
            </a:extLst>
          </a:blip>
          <a:srcRect l="3363" r="2019" b="1016"/>
          <a:stretch>
            <a:fillRect/>
          </a:stretch>
        </p:blipFill>
        <p:spPr bwMode="auto">
          <a:xfrm>
            <a:off x="7804806" y="3629545"/>
            <a:ext cx="2833267" cy="220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929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3881" y="992115"/>
            <a:ext cx="4865370" cy="752129"/>
          </a:xfrm>
          <a:prstGeom prst="rect">
            <a:avLst/>
          </a:prstGeom>
        </p:spPr>
        <p:txBody>
          <a:bodyPr vert="horz" wrap="square" lIns="0" tIns="13335" rIns="0" bIns="0" rtlCol="0" anchor="b">
            <a:spAutoFit/>
          </a:bodyPr>
          <a:lstStyle/>
          <a:p>
            <a:pPr marL="12700">
              <a:lnSpc>
                <a:spcPct val="100000"/>
              </a:lnSpc>
              <a:spcBef>
                <a:spcPts val="105"/>
              </a:spcBef>
            </a:pPr>
            <a:r>
              <a:rPr spc="-20" dirty="0"/>
              <a:t>Natural</a:t>
            </a:r>
            <a:r>
              <a:rPr sz="4400" spc="-20" dirty="0"/>
              <a:t> </a:t>
            </a:r>
            <a:r>
              <a:rPr sz="4400" spc="-15" dirty="0"/>
              <a:t>History </a:t>
            </a:r>
            <a:r>
              <a:rPr sz="4400" spc="-10" dirty="0"/>
              <a:t>of</a:t>
            </a:r>
            <a:r>
              <a:rPr sz="4400" spc="-40" dirty="0"/>
              <a:t> </a:t>
            </a:r>
            <a:r>
              <a:rPr sz="4400" spc="-5" dirty="0"/>
              <a:t>TB</a:t>
            </a:r>
            <a:endParaRPr sz="4400" dirty="0"/>
          </a:p>
        </p:txBody>
      </p:sp>
      <p:sp>
        <p:nvSpPr>
          <p:cNvPr id="3" name="object 3"/>
          <p:cNvSpPr txBox="1"/>
          <p:nvPr/>
        </p:nvSpPr>
        <p:spPr>
          <a:xfrm>
            <a:off x="4403599" y="3170184"/>
            <a:ext cx="2182495" cy="632224"/>
          </a:xfrm>
          <a:prstGeom prst="rect">
            <a:avLst/>
          </a:prstGeom>
          <a:ln w="25907">
            <a:solidFill>
              <a:srgbClr val="EDEBE0"/>
            </a:solidFill>
          </a:ln>
        </p:spPr>
        <p:txBody>
          <a:bodyPr vert="horz" wrap="square" lIns="0" tIns="16510" rIns="0" bIns="0" rtlCol="0">
            <a:spAutoFit/>
          </a:bodyPr>
          <a:lstStyle/>
          <a:p>
            <a:pPr marL="783590" marR="90170" indent="-706120">
              <a:spcBef>
                <a:spcPts val="130"/>
              </a:spcBef>
            </a:pPr>
            <a:r>
              <a:rPr sz="2000" b="1" spc="-15" dirty="0">
                <a:latin typeface="Calibri"/>
                <a:cs typeface="Calibri"/>
              </a:rPr>
              <a:t>Latent </a:t>
            </a:r>
            <a:r>
              <a:rPr sz="2000" b="1" spc="-5" dirty="0">
                <a:latin typeface="Calibri"/>
                <a:cs typeface="Calibri"/>
              </a:rPr>
              <a:t>TB </a:t>
            </a:r>
            <a:r>
              <a:rPr sz="2000" b="1" spc="-10" dirty="0">
                <a:latin typeface="Calibri"/>
                <a:cs typeface="Calibri"/>
              </a:rPr>
              <a:t>infection  </a:t>
            </a:r>
            <a:r>
              <a:rPr sz="2000" b="1" spc="-25" dirty="0">
                <a:latin typeface="Calibri"/>
                <a:cs typeface="Calibri"/>
              </a:rPr>
              <a:t>(LTBI)</a:t>
            </a:r>
            <a:endParaRPr sz="2000" dirty="0">
              <a:latin typeface="Calibri"/>
              <a:cs typeface="Calibri"/>
            </a:endParaRPr>
          </a:p>
        </p:txBody>
      </p:sp>
      <p:sp>
        <p:nvSpPr>
          <p:cNvPr id="4" name="object 4"/>
          <p:cNvSpPr txBox="1"/>
          <p:nvPr/>
        </p:nvSpPr>
        <p:spPr>
          <a:xfrm>
            <a:off x="8293608" y="3081031"/>
            <a:ext cx="2235835" cy="777777"/>
          </a:xfrm>
          <a:prstGeom prst="rect">
            <a:avLst/>
          </a:prstGeom>
          <a:solidFill>
            <a:srgbClr val="E36C09"/>
          </a:solidFill>
        </p:spPr>
        <p:txBody>
          <a:bodyPr vert="horz" wrap="square" lIns="0" tIns="38735" rIns="0" bIns="0" rtlCol="0">
            <a:spAutoFit/>
          </a:bodyPr>
          <a:lstStyle/>
          <a:p>
            <a:pPr marL="647700" marR="520700" indent="-119380">
              <a:spcBef>
                <a:spcPts val="305"/>
              </a:spcBef>
            </a:pPr>
            <a:r>
              <a:rPr sz="2400" b="1" spc="-5" dirty="0">
                <a:solidFill>
                  <a:srgbClr val="FFFFFF"/>
                </a:solidFill>
                <a:latin typeface="Calibri"/>
                <a:cs typeface="Calibri"/>
              </a:rPr>
              <a:t>Active</a:t>
            </a:r>
            <a:r>
              <a:rPr sz="2400" b="1" spc="-95" dirty="0">
                <a:solidFill>
                  <a:srgbClr val="FFFFFF"/>
                </a:solidFill>
                <a:latin typeface="Calibri"/>
                <a:cs typeface="Calibri"/>
              </a:rPr>
              <a:t> </a:t>
            </a:r>
            <a:r>
              <a:rPr sz="2400" b="1" spc="-5" dirty="0">
                <a:solidFill>
                  <a:srgbClr val="FFFFFF"/>
                </a:solidFill>
                <a:latin typeface="Calibri"/>
                <a:cs typeface="Calibri"/>
              </a:rPr>
              <a:t>TB  disease</a:t>
            </a:r>
            <a:endParaRPr sz="2400" dirty="0">
              <a:latin typeface="Calibri"/>
              <a:cs typeface="Calibri"/>
            </a:endParaRPr>
          </a:p>
        </p:txBody>
      </p:sp>
      <p:sp>
        <p:nvSpPr>
          <p:cNvPr id="5" name="object 5"/>
          <p:cNvSpPr txBox="1"/>
          <p:nvPr/>
        </p:nvSpPr>
        <p:spPr>
          <a:xfrm>
            <a:off x="2134362" y="3171709"/>
            <a:ext cx="1752600" cy="631583"/>
          </a:xfrm>
          <a:prstGeom prst="rect">
            <a:avLst/>
          </a:prstGeom>
          <a:solidFill>
            <a:srgbClr val="001F5F"/>
          </a:solidFill>
          <a:ln w="25908">
            <a:solidFill>
              <a:srgbClr val="EDEBE0"/>
            </a:solidFill>
          </a:ln>
        </p:spPr>
        <p:txBody>
          <a:bodyPr vert="horz" wrap="square" lIns="0" tIns="15875" rIns="0" bIns="0" rtlCol="0">
            <a:spAutoFit/>
          </a:bodyPr>
          <a:lstStyle/>
          <a:p>
            <a:pPr marL="182245" marR="179070" indent="55880">
              <a:spcBef>
                <a:spcPts val="125"/>
              </a:spcBef>
            </a:pPr>
            <a:r>
              <a:rPr sz="2000" b="1" spc="-5" dirty="0">
                <a:solidFill>
                  <a:srgbClr val="FFFFFF"/>
                </a:solidFill>
                <a:latin typeface="Calibri"/>
                <a:cs typeface="Calibri"/>
              </a:rPr>
              <a:t>Exposure </a:t>
            </a:r>
            <a:r>
              <a:rPr sz="2000" b="1" spc="-15" dirty="0">
                <a:solidFill>
                  <a:srgbClr val="FFFFFF"/>
                </a:solidFill>
                <a:latin typeface="Calibri"/>
                <a:cs typeface="Calibri"/>
              </a:rPr>
              <a:t>to  </a:t>
            </a:r>
            <a:r>
              <a:rPr sz="2000" b="1" spc="-10" dirty="0">
                <a:solidFill>
                  <a:srgbClr val="FFFFFF"/>
                </a:solidFill>
                <a:latin typeface="Calibri"/>
                <a:cs typeface="Calibri"/>
              </a:rPr>
              <a:t>infectious</a:t>
            </a:r>
            <a:r>
              <a:rPr sz="2000" b="1" spc="-75" dirty="0">
                <a:solidFill>
                  <a:srgbClr val="FFFFFF"/>
                </a:solidFill>
                <a:latin typeface="Calibri"/>
                <a:cs typeface="Calibri"/>
              </a:rPr>
              <a:t> </a:t>
            </a:r>
            <a:r>
              <a:rPr sz="2000" b="1" spc="-5" dirty="0">
                <a:solidFill>
                  <a:srgbClr val="FFFFFF"/>
                </a:solidFill>
                <a:latin typeface="Calibri"/>
                <a:cs typeface="Calibri"/>
              </a:rPr>
              <a:t>TB</a:t>
            </a:r>
            <a:endParaRPr sz="2000" dirty="0">
              <a:latin typeface="Calibri"/>
              <a:cs typeface="Calibri"/>
            </a:endParaRPr>
          </a:p>
        </p:txBody>
      </p:sp>
      <p:sp>
        <p:nvSpPr>
          <p:cNvPr id="6" name="object 6"/>
          <p:cNvSpPr/>
          <p:nvPr/>
        </p:nvSpPr>
        <p:spPr>
          <a:xfrm>
            <a:off x="3886961" y="3438557"/>
            <a:ext cx="516890" cy="171450"/>
          </a:xfrm>
          <a:custGeom>
            <a:avLst/>
            <a:gdLst/>
            <a:ahLst/>
            <a:cxnLst/>
            <a:rect l="l" t="t" r="r" b="b"/>
            <a:pathLst>
              <a:path w="516889" h="171450">
                <a:moveTo>
                  <a:pt x="484141" y="66272"/>
                </a:moveTo>
                <a:lnTo>
                  <a:pt x="478917" y="66272"/>
                </a:lnTo>
                <a:lnTo>
                  <a:pt x="479044" y="104372"/>
                </a:lnTo>
                <a:lnTo>
                  <a:pt x="408559" y="104540"/>
                </a:lnTo>
                <a:lnTo>
                  <a:pt x="355219" y="135868"/>
                </a:lnTo>
                <a:lnTo>
                  <a:pt x="349539" y="140846"/>
                </a:lnTo>
                <a:lnTo>
                  <a:pt x="346360" y="147409"/>
                </a:lnTo>
                <a:lnTo>
                  <a:pt x="345896" y="154709"/>
                </a:lnTo>
                <a:lnTo>
                  <a:pt x="348361" y="161903"/>
                </a:lnTo>
                <a:lnTo>
                  <a:pt x="353413" y="167509"/>
                </a:lnTo>
                <a:lnTo>
                  <a:pt x="360013" y="170650"/>
                </a:lnTo>
                <a:lnTo>
                  <a:pt x="367327" y="171100"/>
                </a:lnTo>
                <a:lnTo>
                  <a:pt x="374523" y="168634"/>
                </a:lnTo>
                <a:lnTo>
                  <a:pt x="516763" y="85195"/>
                </a:lnTo>
                <a:lnTo>
                  <a:pt x="484141" y="66272"/>
                </a:lnTo>
                <a:close/>
              </a:path>
              <a:path w="516889" h="171450">
                <a:moveTo>
                  <a:pt x="408522" y="66440"/>
                </a:moveTo>
                <a:lnTo>
                  <a:pt x="0" y="67415"/>
                </a:lnTo>
                <a:lnTo>
                  <a:pt x="0" y="105515"/>
                </a:lnTo>
                <a:lnTo>
                  <a:pt x="408559" y="104540"/>
                </a:lnTo>
                <a:lnTo>
                  <a:pt x="441198" y="85370"/>
                </a:lnTo>
                <a:lnTo>
                  <a:pt x="408522" y="66440"/>
                </a:lnTo>
                <a:close/>
              </a:path>
              <a:path w="516889" h="171450">
                <a:moveTo>
                  <a:pt x="441198" y="85370"/>
                </a:moveTo>
                <a:lnTo>
                  <a:pt x="408559" y="104540"/>
                </a:lnTo>
                <a:lnTo>
                  <a:pt x="479044" y="104372"/>
                </a:lnTo>
                <a:lnTo>
                  <a:pt x="479035" y="101705"/>
                </a:lnTo>
                <a:lnTo>
                  <a:pt x="469392" y="101705"/>
                </a:lnTo>
                <a:lnTo>
                  <a:pt x="441198" y="85370"/>
                </a:lnTo>
                <a:close/>
              </a:path>
              <a:path w="516889" h="171450">
                <a:moveTo>
                  <a:pt x="469392" y="68812"/>
                </a:moveTo>
                <a:lnTo>
                  <a:pt x="441198" y="85370"/>
                </a:lnTo>
                <a:lnTo>
                  <a:pt x="469392" y="101705"/>
                </a:lnTo>
                <a:lnTo>
                  <a:pt x="469392" y="68812"/>
                </a:lnTo>
                <a:close/>
              </a:path>
              <a:path w="516889" h="171450">
                <a:moveTo>
                  <a:pt x="478925" y="68812"/>
                </a:moveTo>
                <a:lnTo>
                  <a:pt x="469392" y="68812"/>
                </a:lnTo>
                <a:lnTo>
                  <a:pt x="469392" y="101705"/>
                </a:lnTo>
                <a:lnTo>
                  <a:pt x="479035" y="101705"/>
                </a:lnTo>
                <a:lnTo>
                  <a:pt x="478925" y="68812"/>
                </a:lnTo>
                <a:close/>
              </a:path>
              <a:path w="516889" h="171450">
                <a:moveTo>
                  <a:pt x="478917" y="66272"/>
                </a:moveTo>
                <a:lnTo>
                  <a:pt x="408522" y="66440"/>
                </a:lnTo>
                <a:lnTo>
                  <a:pt x="441198" y="85370"/>
                </a:lnTo>
                <a:lnTo>
                  <a:pt x="469392" y="68812"/>
                </a:lnTo>
                <a:lnTo>
                  <a:pt x="478925" y="68812"/>
                </a:lnTo>
                <a:lnTo>
                  <a:pt x="478917" y="66272"/>
                </a:lnTo>
                <a:close/>
              </a:path>
              <a:path w="516889" h="171450">
                <a:moveTo>
                  <a:pt x="366893" y="0"/>
                </a:moveTo>
                <a:lnTo>
                  <a:pt x="359616" y="502"/>
                </a:lnTo>
                <a:lnTo>
                  <a:pt x="353030" y="3694"/>
                </a:lnTo>
                <a:lnTo>
                  <a:pt x="347980" y="9376"/>
                </a:lnTo>
                <a:lnTo>
                  <a:pt x="345588" y="16498"/>
                </a:lnTo>
                <a:lnTo>
                  <a:pt x="346090" y="23774"/>
                </a:lnTo>
                <a:lnTo>
                  <a:pt x="349283" y="30360"/>
                </a:lnTo>
                <a:lnTo>
                  <a:pt x="354964" y="35411"/>
                </a:lnTo>
                <a:lnTo>
                  <a:pt x="408522" y="66440"/>
                </a:lnTo>
                <a:lnTo>
                  <a:pt x="484141" y="66272"/>
                </a:lnTo>
                <a:lnTo>
                  <a:pt x="374014" y="2391"/>
                </a:lnTo>
                <a:lnTo>
                  <a:pt x="366893" y="0"/>
                </a:lnTo>
                <a:close/>
              </a:path>
            </a:pathLst>
          </a:custGeom>
          <a:solidFill>
            <a:srgbClr val="497DBA"/>
          </a:solidFill>
        </p:spPr>
        <p:txBody>
          <a:bodyPr wrap="square" lIns="0" tIns="0" rIns="0" bIns="0" rtlCol="0"/>
          <a:lstStyle/>
          <a:p>
            <a:endParaRPr/>
          </a:p>
        </p:txBody>
      </p:sp>
      <p:sp>
        <p:nvSpPr>
          <p:cNvPr id="7" name="object 7"/>
          <p:cNvSpPr txBox="1"/>
          <p:nvPr/>
        </p:nvSpPr>
        <p:spPr>
          <a:xfrm>
            <a:off x="4496562" y="4934976"/>
            <a:ext cx="1996439" cy="632224"/>
          </a:xfrm>
          <a:prstGeom prst="rect">
            <a:avLst/>
          </a:prstGeom>
          <a:solidFill>
            <a:srgbClr val="001F5F"/>
          </a:solidFill>
          <a:ln w="25907">
            <a:solidFill>
              <a:srgbClr val="EDEBE0"/>
            </a:solidFill>
          </a:ln>
        </p:spPr>
        <p:txBody>
          <a:bodyPr vert="horz" wrap="square" lIns="0" tIns="16510" rIns="0" bIns="0" rtlCol="0">
            <a:spAutoFit/>
          </a:bodyPr>
          <a:lstStyle/>
          <a:p>
            <a:pPr marL="140970">
              <a:spcBef>
                <a:spcPts val="130"/>
              </a:spcBef>
            </a:pPr>
            <a:r>
              <a:rPr sz="2000" b="1" dirty="0">
                <a:solidFill>
                  <a:srgbClr val="FFFFFF"/>
                </a:solidFill>
                <a:latin typeface="Calibri"/>
                <a:cs typeface="Calibri"/>
              </a:rPr>
              <a:t>Rapidly</a:t>
            </a:r>
            <a:r>
              <a:rPr sz="2000" b="1" spc="-110" dirty="0">
                <a:solidFill>
                  <a:srgbClr val="FFFFFF"/>
                </a:solidFill>
                <a:latin typeface="Calibri"/>
                <a:cs typeface="Calibri"/>
              </a:rPr>
              <a:t> </a:t>
            </a:r>
            <a:r>
              <a:rPr sz="2000" b="1" spc="-5" dirty="0">
                <a:solidFill>
                  <a:srgbClr val="FFFFFF"/>
                </a:solidFill>
                <a:latin typeface="Calibri"/>
                <a:cs typeface="Calibri"/>
              </a:rPr>
              <a:t>develop</a:t>
            </a:r>
            <a:endParaRPr sz="2000">
              <a:latin typeface="Calibri"/>
              <a:cs typeface="Calibri"/>
            </a:endParaRPr>
          </a:p>
          <a:p>
            <a:pPr marL="87630"/>
            <a:r>
              <a:rPr sz="2000" b="1" spc="-5" dirty="0">
                <a:solidFill>
                  <a:srgbClr val="FFFFFF"/>
                </a:solidFill>
                <a:latin typeface="Calibri"/>
                <a:cs typeface="Calibri"/>
              </a:rPr>
              <a:t>active </a:t>
            </a:r>
            <a:r>
              <a:rPr sz="2000" b="1" dirty="0">
                <a:solidFill>
                  <a:srgbClr val="FFFFFF"/>
                </a:solidFill>
                <a:latin typeface="Calibri"/>
                <a:cs typeface="Calibri"/>
              </a:rPr>
              <a:t>TB</a:t>
            </a:r>
            <a:r>
              <a:rPr sz="2000" b="1" spc="-85" dirty="0">
                <a:solidFill>
                  <a:srgbClr val="FFFFFF"/>
                </a:solidFill>
                <a:latin typeface="Calibri"/>
                <a:cs typeface="Calibri"/>
              </a:rPr>
              <a:t> </a:t>
            </a:r>
            <a:r>
              <a:rPr sz="2000" b="1" dirty="0">
                <a:solidFill>
                  <a:srgbClr val="FFFFFF"/>
                </a:solidFill>
                <a:latin typeface="Calibri"/>
                <a:cs typeface="Calibri"/>
              </a:rPr>
              <a:t>disease</a:t>
            </a:r>
            <a:endParaRPr sz="2000">
              <a:latin typeface="Calibri"/>
              <a:cs typeface="Calibri"/>
            </a:endParaRPr>
          </a:p>
        </p:txBody>
      </p:sp>
      <p:sp>
        <p:nvSpPr>
          <p:cNvPr id="8" name="object 8"/>
          <p:cNvSpPr/>
          <p:nvPr/>
        </p:nvSpPr>
        <p:spPr>
          <a:xfrm>
            <a:off x="3874390" y="3510926"/>
            <a:ext cx="1621155" cy="1423670"/>
          </a:xfrm>
          <a:custGeom>
            <a:avLst/>
            <a:gdLst/>
            <a:ahLst/>
            <a:cxnLst/>
            <a:rect l="l" t="t" r="r" b="b"/>
            <a:pathLst>
              <a:path w="1621154" h="1423670">
                <a:moveTo>
                  <a:pt x="1465961" y="1354709"/>
                </a:moveTo>
                <a:lnTo>
                  <a:pt x="1458414" y="1354746"/>
                </a:lnTo>
                <a:lnTo>
                  <a:pt x="1451689" y="1357582"/>
                </a:lnTo>
                <a:lnTo>
                  <a:pt x="1446512" y="1362727"/>
                </a:lnTo>
                <a:lnTo>
                  <a:pt x="1443609" y="1369695"/>
                </a:lnTo>
                <a:lnTo>
                  <a:pt x="1443666" y="1377295"/>
                </a:lnTo>
                <a:lnTo>
                  <a:pt x="1446545" y="1384014"/>
                </a:lnTo>
                <a:lnTo>
                  <a:pt x="1451735" y="1389161"/>
                </a:lnTo>
                <a:lnTo>
                  <a:pt x="1458722" y="1392047"/>
                </a:lnTo>
                <a:lnTo>
                  <a:pt x="1620647" y="1423416"/>
                </a:lnTo>
                <a:lnTo>
                  <a:pt x="1617121" y="1412875"/>
                </a:lnTo>
                <a:lnTo>
                  <a:pt x="1579752" y="1412875"/>
                </a:lnTo>
                <a:lnTo>
                  <a:pt x="1526809" y="1366486"/>
                </a:lnTo>
                <a:lnTo>
                  <a:pt x="1465961" y="1354709"/>
                </a:lnTo>
                <a:close/>
              </a:path>
              <a:path w="1621154" h="1423670">
                <a:moveTo>
                  <a:pt x="1526809" y="1366486"/>
                </a:moveTo>
                <a:lnTo>
                  <a:pt x="1579752" y="1412875"/>
                </a:lnTo>
                <a:lnTo>
                  <a:pt x="1586948" y="1404620"/>
                </a:lnTo>
                <a:lnTo>
                  <a:pt x="1574164" y="1404620"/>
                </a:lnTo>
                <a:lnTo>
                  <a:pt x="1563787" y="1373643"/>
                </a:lnTo>
                <a:lnTo>
                  <a:pt x="1526809" y="1366486"/>
                </a:lnTo>
                <a:close/>
              </a:path>
              <a:path w="1621154" h="1423670">
                <a:moveTo>
                  <a:pt x="1551660" y="1254093"/>
                </a:moveTo>
                <a:lnTo>
                  <a:pt x="1544193" y="1255014"/>
                </a:lnTo>
                <a:lnTo>
                  <a:pt x="1537610" y="1258766"/>
                </a:lnTo>
                <a:lnTo>
                  <a:pt x="1533159" y="1264554"/>
                </a:lnTo>
                <a:lnTo>
                  <a:pt x="1531209" y="1271605"/>
                </a:lnTo>
                <a:lnTo>
                  <a:pt x="1532127" y="1279144"/>
                </a:lnTo>
                <a:lnTo>
                  <a:pt x="1551749" y="1337710"/>
                </a:lnTo>
                <a:lnTo>
                  <a:pt x="1604772" y="1384173"/>
                </a:lnTo>
                <a:lnTo>
                  <a:pt x="1579752" y="1412875"/>
                </a:lnTo>
                <a:lnTo>
                  <a:pt x="1617121" y="1412875"/>
                </a:lnTo>
                <a:lnTo>
                  <a:pt x="1568323" y="1266952"/>
                </a:lnTo>
                <a:lnTo>
                  <a:pt x="1564499" y="1260443"/>
                </a:lnTo>
                <a:lnTo>
                  <a:pt x="1558686" y="1256030"/>
                </a:lnTo>
                <a:lnTo>
                  <a:pt x="1551660" y="1254093"/>
                </a:lnTo>
                <a:close/>
              </a:path>
              <a:path w="1621154" h="1423670">
                <a:moveTo>
                  <a:pt x="1563787" y="1373643"/>
                </a:moveTo>
                <a:lnTo>
                  <a:pt x="1574164" y="1404620"/>
                </a:lnTo>
                <a:lnTo>
                  <a:pt x="1595882" y="1379855"/>
                </a:lnTo>
                <a:lnTo>
                  <a:pt x="1563787" y="1373643"/>
                </a:lnTo>
                <a:close/>
              </a:path>
              <a:path w="1621154" h="1423670">
                <a:moveTo>
                  <a:pt x="1551749" y="1337710"/>
                </a:moveTo>
                <a:lnTo>
                  <a:pt x="1563787" y="1373643"/>
                </a:lnTo>
                <a:lnTo>
                  <a:pt x="1595882" y="1379855"/>
                </a:lnTo>
                <a:lnTo>
                  <a:pt x="1574164" y="1404620"/>
                </a:lnTo>
                <a:lnTo>
                  <a:pt x="1586948" y="1404620"/>
                </a:lnTo>
                <a:lnTo>
                  <a:pt x="1604772" y="1384173"/>
                </a:lnTo>
                <a:lnTo>
                  <a:pt x="1551749" y="1337710"/>
                </a:lnTo>
                <a:close/>
              </a:path>
              <a:path w="1621154" h="1423670">
                <a:moveTo>
                  <a:pt x="25146" y="0"/>
                </a:moveTo>
                <a:lnTo>
                  <a:pt x="0" y="28701"/>
                </a:lnTo>
                <a:lnTo>
                  <a:pt x="1526809" y="1366486"/>
                </a:lnTo>
                <a:lnTo>
                  <a:pt x="1563787" y="1373643"/>
                </a:lnTo>
                <a:lnTo>
                  <a:pt x="1551749" y="1337710"/>
                </a:lnTo>
                <a:lnTo>
                  <a:pt x="25146" y="0"/>
                </a:lnTo>
                <a:close/>
              </a:path>
            </a:pathLst>
          </a:custGeom>
          <a:solidFill>
            <a:srgbClr val="497DBA"/>
          </a:solidFill>
        </p:spPr>
        <p:txBody>
          <a:bodyPr wrap="square" lIns="0" tIns="0" rIns="0" bIns="0" rtlCol="0"/>
          <a:lstStyle/>
          <a:p>
            <a:endParaRPr/>
          </a:p>
        </p:txBody>
      </p:sp>
      <p:sp>
        <p:nvSpPr>
          <p:cNvPr id="9" name="object 9"/>
          <p:cNvSpPr/>
          <p:nvPr/>
        </p:nvSpPr>
        <p:spPr>
          <a:xfrm>
            <a:off x="6665214" y="2987305"/>
            <a:ext cx="1584960" cy="1073150"/>
          </a:xfrm>
          <a:custGeom>
            <a:avLst/>
            <a:gdLst/>
            <a:ahLst/>
            <a:cxnLst/>
            <a:rect l="l" t="t" r="r" b="b"/>
            <a:pathLst>
              <a:path w="1584959" h="1073150">
                <a:moveTo>
                  <a:pt x="33527" y="268223"/>
                </a:moveTo>
                <a:lnTo>
                  <a:pt x="0" y="268223"/>
                </a:lnTo>
                <a:lnTo>
                  <a:pt x="0" y="804671"/>
                </a:lnTo>
                <a:lnTo>
                  <a:pt x="33527" y="804671"/>
                </a:lnTo>
                <a:lnTo>
                  <a:pt x="33527" y="268223"/>
                </a:lnTo>
                <a:close/>
              </a:path>
              <a:path w="1584959" h="1073150">
                <a:moveTo>
                  <a:pt x="134112" y="268223"/>
                </a:moveTo>
                <a:lnTo>
                  <a:pt x="67056" y="268223"/>
                </a:lnTo>
                <a:lnTo>
                  <a:pt x="67056" y="804671"/>
                </a:lnTo>
                <a:lnTo>
                  <a:pt x="134112" y="804671"/>
                </a:lnTo>
                <a:lnTo>
                  <a:pt x="134112" y="268223"/>
                </a:lnTo>
                <a:close/>
              </a:path>
              <a:path w="1584959" h="1073150">
                <a:moveTo>
                  <a:pt x="1048512" y="0"/>
                </a:moveTo>
                <a:lnTo>
                  <a:pt x="1048512" y="268223"/>
                </a:lnTo>
                <a:lnTo>
                  <a:pt x="167639" y="268223"/>
                </a:lnTo>
                <a:lnTo>
                  <a:pt x="167639" y="804671"/>
                </a:lnTo>
                <a:lnTo>
                  <a:pt x="1048512" y="804671"/>
                </a:lnTo>
                <a:lnTo>
                  <a:pt x="1048512" y="1072895"/>
                </a:lnTo>
                <a:lnTo>
                  <a:pt x="1584960" y="536447"/>
                </a:lnTo>
                <a:lnTo>
                  <a:pt x="1048512" y="0"/>
                </a:lnTo>
                <a:close/>
              </a:path>
            </a:pathLst>
          </a:custGeom>
          <a:solidFill>
            <a:srgbClr val="4F81BC"/>
          </a:solidFill>
        </p:spPr>
        <p:txBody>
          <a:bodyPr wrap="square" lIns="0" tIns="0" rIns="0" bIns="0" rtlCol="0"/>
          <a:lstStyle/>
          <a:p>
            <a:endParaRPr/>
          </a:p>
        </p:txBody>
      </p:sp>
      <p:sp>
        <p:nvSpPr>
          <p:cNvPr id="10" name="object 10"/>
          <p:cNvSpPr/>
          <p:nvPr/>
        </p:nvSpPr>
        <p:spPr>
          <a:xfrm>
            <a:off x="6681978" y="3242574"/>
            <a:ext cx="0" cy="562610"/>
          </a:xfrm>
          <a:custGeom>
            <a:avLst/>
            <a:gdLst/>
            <a:ahLst/>
            <a:cxnLst/>
            <a:rect l="l" t="t" r="r" b="b"/>
            <a:pathLst>
              <a:path h="562610">
                <a:moveTo>
                  <a:pt x="0" y="0"/>
                </a:moveTo>
                <a:lnTo>
                  <a:pt x="0" y="562356"/>
                </a:lnTo>
              </a:path>
            </a:pathLst>
          </a:custGeom>
          <a:ln w="59435">
            <a:solidFill>
              <a:srgbClr val="385D89"/>
            </a:solidFill>
          </a:ln>
        </p:spPr>
        <p:txBody>
          <a:bodyPr wrap="square" lIns="0" tIns="0" rIns="0" bIns="0" rtlCol="0"/>
          <a:lstStyle/>
          <a:p>
            <a:endParaRPr/>
          </a:p>
        </p:txBody>
      </p:sp>
      <p:sp>
        <p:nvSpPr>
          <p:cNvPr id="11" name="object 11"/>
          <p:cNvSpPr/>
          <p:nvPr/>
        </p:nvSpPr>
        <p:spPr>
          <a:xfrm>
            <a:off x="6732270" y="3255529"/>
            <a:ext cx="67310" cy="536575"/>
          </a:xfrm>
          <a:custGeom>
            <a:avLst/>
            <a:gdLst/>
            <a:ahLst/>
            <a:cxnLst/>
            <a:rect l="l" t="t" r="r" b="b"/>
            <a:pathLst>
              <a:path w="67310" h="536575">
                <a:moveTo>
                  <a:pt x="0" y="0"/>
                </a:moveTo>
                <a:lnTo>
                  <a:pt x="67055" y="0"/>
                </a:lnTo>
                <a:lnTo>
                  <a:pt x="67055" y="536448"/>
                </a:lnTo>
                <a:lnTo>
                  <a:pt x="0" y="536448"/>
                </a:lnTo>
                <a:lnTo>
                  <a:pt x="0" y="0"/>
                </a:lnTo>
                <a:close/>
              </a:path>
            </a:pathLst>
          </a:custGeom>
          <a:ln w="25908">
            <a:solidFill>
              <a:srgbClr val="385D89"/>
            </a:solidFill>
          </a:ln>
        </p:spPr>
        <p:txBody>
          <a:bodyPr wrap="square" lIns="0" tIns="0" rIns="0" bIns="0" rtlCol="0"/>
          <a:lstStyle/>
          <a:p>
            <a:endParaRPr/>
          </a:p>
        </p:txBody>
      </p:sp>
      <p:sp>
        <p:nvSpPr>
          <p:cNvPr id="12" name="object 12"/>
          <p:cNvSpPr/>
          <p:nvPr/>
        </p:nvSpPr>
        <p:spPr>
          <a:xfrm>
            <a:off x="6832853" y="2987305"/>
            <a:ext cx="1417320" cy="1073150"/>
          </a:xfrm>
          <a:custGeom>
            <a:avLst/>
            <a:gdLst/>
            <a:ahLst/>
            <a:cxnLst/>
            <a:rect l="l" t="t" r="r" b="b"/>
            <a:pathLst>
              <a:path w="1417320" h="1073150">
                <a:moveTo>
                  <a:pt x="0" y="268223"/>
                </a:moveTo>
                <a:lnTo>
                  <a:pt x="880872" y="268223"/>
                </a:lnTo>
                <a:lnTo>
                  <a:pt x="880872" y="0"/>
                </a:lnTo>
                <a:lnTo>
                  <a:pt x="1417320" y="536447"/>
                </a:lnTo>
                <a:lnTo>
                  <a:pt x="880872" y="1072895"/>
                </a:lnTo>
                <a:lnTo>
                  <a:pt x="880872" y="804671"/>
                </a:lnTo>
                <a:lnTo>
                  <a:pt x="0" y="804671"/>
                </a:lnTo>
                <a:lnTo>
                  <a:pt x="0" y="268223"/>
                </a:lnTo>
                <a:close/>
              </a:path>
            </a:pathLst>
          </a:custGeom>
          <a:ln w="25908">
            <a:solidFill>
              <a:srgbClr val="385D89"/>
            </a:solidFill>
          </a:ln>
        </p:spPr>
        <p:txBody>
          <a:bodyPr wrap="square" lIns="0" tIns="0" rIns="0" bIns="0" rtlCol="0"/>
          <a:lstStyle/>
          <a:p>
            <a:endParaRPr/>
          </a:p>
        </p:txBody>
      </p:sp>
      <p:sp>
        <p:nvSpPr>
          <p:cNvPr id="13" name="object 13"/>
          <p:cNvSpPr txBox="1"/>
          <p:nvPr/>
        </p:nvSpPr>
        <p:spPr>
          <a:xfrm>
            <a:off x="6937628" y="3191216"/>
            <a:ext cx="920750" cy="514350"/>
          </a:xfrm>
          <a:prstGeom prst="rect">
            <a:avLst/>
          </a:prstGeom>
        </p:spPr>
        <p:txBody>
          <a:bodyPr vert="horz" wrap="square" lIns="0" tIns="13335" rIns="0" bIns="0" rtlCol="0">
            <a:spAutoFit/>
          </a:bodyPr>
          <a:lstStyle/>
          <a:p>
            <a:pPr marL="12700">
              <a:spcBef>
                <a:spcPts val="105"/>
              </a:spcBef>
            </a:pPr>
            <a:r>
              <a:rPr sz="3200" b="1" spc="-45" dirty="0">
                <a:solidFill>
                  <a:srgbClr val="FFFFFF"/>
                </a:solidFill>
                <a:latin typeface="Calibri"/>
                <a:cs typeface="Calibri"/>
              </a:rPr>
              <a:t>y</a:t>
            </a:r>
            <a:r>
              <a:rPr sz="3200" b="1" spc="-5" dirty="0">
                <a:solidFill>
                  <a:srgbClr val="FFFFFF"/>
                </a:solidFill>
                <a:latin typeface="Calibri"/>
                <a:cs typeface="Calibri"/>
              </a:rPr>
              <a:t>ea</a:t>
            </a:r>
            <a:r>
              <a:rPr sz="3200" b="1" spc="-40" dirty="0">
                <a:solidFill>
                  <a:srgbClr val="FFFFFF"/>
                </a:solidFill>
                <a:latin typeface="Calibri"/>
                <a:cs typeface="Calibri"/>
              </a:rPr>
              <a:t>r</a:t>
            </a:r>
            <a:r>
              <a:rPr sz="3200" b="1" dirty="0">
                <a:solidFill>
                  <a:srgbClr val="FFFFFF"/>
                </a:solidFill>
                <a:latin typeface="Calibri"/>
                <a:cs typeface="Calibri"/>
              </a:rPr>
              <a:t>s</a:t>
            </a:r>
            <a:endParaRPr sz="3200">
              <a:latin typeface="Calibri"/>
              <a:cs typeface="Calibri"/>
            </a:endParaRPr>
          </a:p>
        </p:txBody>
      </p:sp>
      <p:sp>
        <p:nvSpPr>
          <p:cNvPr id="14" name="object 14"/>
          <p:cNvSpPr/>
          <p:nvPr/>
        </p:nvSpPr>
        <p:spPr>
          <a:xfrm>
            <a:off x="1775459" y="4367287"/>
            <a:ext cx="2450592" cy="184099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2928312" y="2381250"/>
            <a:ext cx="171450" cy="789698"/>
          </a:xfrm>
          <a:custGeom>
            <a:avLst/>
            <a:gdLst/>
            <a:ahLst/>
            <a:cxnLst/>
            <a:rect l="l" t="t" r="r" b="b"/>
            <a:pathLst>
              <a:path w="171450" h="997585">
                <a:moveTo>
                  <a:pt x="85875" y="75628"/>
                </a:moveTo>
                <a:lnTo>
                  <a:pt x="66711" y="108221"/>
                </a:lnTo>
                <a:lnTo>
                  <a:pt x="63299" y="997331"/>
                </a:lnTo>
                <a:lnTo>
                  <a:pt x="101399" y="997458"/>
                </a:lnTo>
                <a:lnTo>
                  <a:pt x="104682" y="142239"/>
                </a:lnTo>
                <a:lnTo>
                  <a:pt x="104737" y="108221"/>
                </a:lnTo>
                <a:lnTo>
                  <a:pt x="85875" y="75628"/>
                </a:lnTo>
                <a:close/>
              </a:path>
              <a:path w="171450" h="997585">
                <a:moveTo>
                  <a:pt x="107952" y="37719"/>
                </a:moveTo>
                <a:lnTo>
                  <a:pt x="66982" y="37719"/>
                </a:lnTo>
                <a:lnTo>
                  <a:pt x="105082" y="37973"/>
                </a:lnTo>
                <a:lnTo>
                  <a:pt x="104812" y="108350"/>
                </a:lnTo>
                <a:lnTo>
                  <a:pt x="135816" y="161925"/>
                </a:lnTo>
                <a:lnTo>
                  <a:pt x="140795" y="167606"/>
                </a:lnTo>
                <a:lnTo>
                  <a:pt x="147357" y="170799"/>
                </a:lnTo>
                <a:lnTo>
                  <a:pt x="154658" y="171301"/>
                </a:lnTo>
                <a:lnTo>
                  <a:pt x="161851" y="168910"/>
                </a:lnTo>
                <a:lnTo>
                  <a:pt x="167477" y="163877"/>
                </a:lnTo>
                <a:lnTo>
                  <a:pt x="170662" y="157321"/>
                </a:lnTo>
                <a:lnTo>
                  <a:pt x="171156" y="150050"/>
                </a:lnTo>
                <a:lnTo>
                  <a:pt x="168709" y="142875"/>
                </a:lnTo>
                <a:lnTo>
                  <a:pt x="107952" y="37719"/>
                </a:lnTo>
                <a:close/>
              </a:path>
              <a:path w="171450" h="997585">
                <a:moveTo>
                  <a:pt x="86159" y="0"/>
                </a:moveTo>
                <a:lnTo>
                  <a:pt x="2466" y="142239"/>
                </a:lnTo>
                <a:lnTo>
                  <a:pt x="0" y="149361"/>
                </a:lnTo>
                <a:lnTo>
                  <a:pt x="450" y="156638"/>
                </a:lnTo>
                <a:lnTo>
                  <a:pt x="3591" y="163224"/>
                </a:lnTo>
                <a:lnTo>
                  <a:pt x="9197" y="168275"/>
                </a:lnTo>
                <a:lnTo>
                  <a:pt x="16392" y="170741"/>
                </a:lnTo>
                <a:lnTo>
                  <a:pt x="23707" y="170291"/>
                </a:lnTo>
                <a:lnTo>
                  <a:pt x="30307" y="167149"/>
                </a:lnTo>
                <a:lnTo>
                  <a:pt x="35359" y="161544"/>
                </a:lnTo>
                <a:lnTo>
                  <a:pt x="66711" y="108221"/>
                </a:lnTo>
                <a:lnTo>
                  <a:pt x="66982" y="37719"/>
                </a:lnTo>
                <a:lnTo>
                  <a:pt x="107952" y="37719"/>
                </a:lnTo>
                <a:lnTo>
                  <a:pt x="86159" y="0"/>
                </a:lnTo>
                <a:close/>
              </a:path>
              <a:path w="171450" h="997585">
                <a:moveTo>
                  <a:pt x="105046" y="47371"/>
                </a:moveTo>
                <a:lnTo>
                  <a:pt x="69522" y="47371"/>
                </a:lnTo>
                <a:lnTo>
                  <a:pt x="102415" y="47498"/>
                </a:lnTo>
                <a:lnTo>
                  <a:pt x="85875" y="75628"/>
                </a:lnTo>
                <a:lnTo>
                  <a:pt x="104812" y="108350"/>
                </a:lnTo>
                <a:lnTo>
                  <a:pt x="105046" y="47371"/>
                </a:lnTo>
                <a:close/>
              </a:path>
              <a:path w="171450" h="997585">
                <a:moveTo>
                  <a:pt x="66982" y="37719"/>
                </a:moveTo>
                <a:lnTo>
                  <a:pt x="66711" y="108221"/>
                </a:lnTo>
                <a:lnTo>
                  <a:pt x="85875" y="75628"/>
                </a:lnTo>
                <a:lnTo>
                  <a:pt x="69522" y="47371"/>
                </a:lnTo>
                <a:lnTo>
                  <a:pt x="105046" y="47371"/>
                </a:lnTo>
                <a:lnTo>
                  <a:pt x="105082" y="37973"/>
                </a:lnTo>
                <a:lnTo>
                  <a:pt x="66982" y="37719"/>
                </a:lnTo>
                <a:close/>
              </a:path>
              <a:path w="171450" h="997585">
                <a:moveTo>
                  <a:pt x="69522" y="47371"/>
                </a:moveTo>
                <a:lnTo>
                  <a:pt x="85875" y="75628"/>
                </a:lnTo>
                <a:lnTo>
                  <a:pt x="102415" y="47498"/>
                </a:lnTo>
                <a:lnTo>
                  <a:pt x="69522" y="47371"/>
                </a:lnTo>
                <a:close/>
              </a:path>
            </a:pathLst>
          </a:custGeom>
          <a:solidFill>
            <a:srgbClr val="497DBA"/>
          </a:solidFill>
        </p:spPr>
        <p:txBody>
          <a:bodyPr wrap="square" lIns="0" tIns="0" rIns="0" bIns="0" rtlCol="0"/>
          <a:lstStyle/>
          <a:p>
            <a:endParaRPr/>
          </a:p>
        </p:txBody>
      </p:sp>
      <p:sp>
        <p:nvSpPr>
          <p:cNvPr id="16" name="object 16"/>
          <p:cNvSpPr txBox="1"/>
          <p:nvPr/>
        </p:nvSpPr>
        <p:spPr>
          <a:xfrm>
            <a:off x="2392054" y="2002780"/>
            <a:ext cx="1494907" cy="328295"/>
          </a:xfrm>
          <a:prstGeom prst="rect">
            <a:avLst/>
          </a:prstGeom>
          <a:solidFill>
            <a:srgbClr val="001F5F"/>
          </a:solidFill>
          <a:ln w="25908">
            <a:solidFill>
              <a:srgbClr val="EDEBE0"/>
            </a:solidFill>
          </a:ln>
        </p:spPr>
        <p:txBody>
          <a:bodyPr vert="horz" wrap="square" lIns="0" tIns="20320" rIns="0" bIns="0" rtlCol="0">
            <a:spAutoFit/>
          </a:bodyPr>
          <a:lstStyle/>
          <a:p>
            <a:pPr marL="80010">
              <a:spcBef>
                <a:spcPts val="160"/>
              </a:spcBef>
            </a:pPr>
            <a:r>
              <a:rPr sz="2000" b="1" dirty="0">
                <a:solidFill>
                  <a:srgbClr val="FFFFFF"/>
                </a:solidFill>
                <a:latin typeface="Calibri"/>
                <a:cs typeface="Calibri"/>
              </a:rPr>
              <a:t>Not</a:t>
            </a:r>
            <a:r>
              <a:rPr b="1" spc="-80" dirty="0">
                <a:solidFill>
                  <a:srgbClr val="FFFFFF"/>
                </a:solidFill>
                <a:latin typeface="Calibri"/>
                <a:cs typeface="Calibri"/>
              </a:rPr>
              <a:t> </a:t>
            </a:r>
            <a:r>
              <a:rPr sz="2000" b="1" spc="-10" dirty="0">
                <a:solidFill>
                  <a:srgbClr val="FFFFFF"/>
                </a:solidFill>
                <a:latin typeface="Calibri"/>
                <a:cs typeface="Calibri"/>
              </a:rPr>
              <a:t>infected</a:t>
            </a:r>
            <a:endParaRPr dirty="0">
              <a:latin typeface="Calibri"/>
              <a:cs typeface="Calibri"/>
            </a:endParaRPr>
          </a:p>
        </p:txBody>
      </p:sp>
      <p:sp>
        <p:nvSpPr>
          <p:cNvPr id="18" name="Rectangle 17">
            <a:extLst>
              <a:ext uri="{FF2B5EF4-FFF2-40B4-BE49-F238E27FC236}">
                <a16:creationId xmlns:a16="http://schemas.microsoft.com/office/drawing/2014/main" id="{25FA131C-916B-4241-8930-8F93D5B5EFA9}"/>
              </a:ext>
            </a:extLst>
          </p:cNvPr>
          <p:cNvSpPr/>
          <p:nvPr/>
        </p:nvSpPr>
        <p:spPr>
          <a:xfrm>
            <a:off x="269317" y="6453693"/>
            <a:ext cx="9736961" cy="261610"/>
          </a:xfrm>
          <a:prstGeom prst="rect">
            <a:avLst/>
          </a:prstGeom>
        </p:spPr>
        <p:txBody>
          <a:bodyPr wrap="none">
            <a:spAutoFit/>
          </a:bodyPr>
          <a:lstStyle/>
          <a:p>
            <a:r>
              <a:rPr lang="en-US" sz="1100" baseline="30000" dirty="0"/>
              <a:t>1</a:t>
            </a:r>
            <a:r>
              <a:rPr lang="en-US" sz="1100" dirty="0"/>
              <a:t>Miramontes R, et al. (2015) Tuberculosis Infection in the United States: Prevalence Estimates from the National Health and Nutrition Examination Survey, 2011-2012.</a:t>
            </a:r>
          </a:p>
        </p:txBody>
      </p:sp>
      <p:sp>
        <p:nvSpPr>
          <p:cNvPr id="19" name="object 3">
            <a:extLst>
              <a:ext uri="{FF2B5EF4-FFF2-40B4-BE49-F238E27FC236}">
                <a16:creationId xmlns:a16="http://schemas.microsoft.com/office/drawing/2014/main" id="{65499F93-23FF-47C1-B189-5A7320BF420C}"/>
              </a:ext>
            </a:extLst>
          </p:cNvPr>
          <p:cNvSpPr txBox="1"/>
          <p:nvPr/>
        </p:nvSpPr>
        <p:spPr>
          <a:xfrm>
            <a:off x="4226051" y="2508255"/>
            <a:ext cx="4469375" cy="447558"/>
          </a:xfrm>
          <a:prstGeom prst="rect">
            <a:avLst/>
          </a:prstGeom>
          <a:ln w="25907">
            <a:solidFill>
              <a:srgbClr val="EDEBE0"/>
            </a:solidFill>
          </a:ln>
        </p:spPr>
        <p:txBody>
          <a:bodyPr vert="horz" wrap="square" lIns="0" tIns="16510" rIns="0" bIns="0" rtlCol="0">
            <a:spAutoFit/>
          </a:bodyPr>
          <a:lstStyle/>
          <a:p>
            <a:r>
              <a:rPr lang="en-US" sz="2800" dirty="0">
                <a:solidFill>
                  <a:srgbClr val="FF0000"/>
                </a:solidFill>
              </a:rPr>
              <a:t>13 million with LTBI in the U.S</a:t>
            </a:r>
            <a:r>
              <a:rPr lang="en-US" sz="2800" baseline="30000" dirty="0">
                <a:solidFill>
                  <a:srgbClr val="FF0000"/>
                </a:solidFill>
                <a:cs typeface="Arial" panose="020B0604020202020204" pitchFamily="34" charset="0"/>
              </a:rPr>
              <a:t>1</a:t>
            </a:r>
          </a:p>
        </p:txBody>
      </p:sp>
    </p:spTree>
    <p:extLst>
      <p:ext uri="{BB962C8B-B14F-4D97-AF65-F5344CB8AC3E}">
        <p14:creationId xmlns:p14="http://schemas.microsoft.com/office/powerpoint/2010/main" val="1396518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74040" y="1339550"/>
            <a:ext cx="9451727" cy="2634387"/>
          </a:xfrm>
          <a:prstGeom prst="rect">
            <a:avLst/>
          </a:prstGeom>
        </p:spPr>
      </p:pic>
      <p:sp>
        <p:nvSpPr>
          <p:cNvPr id="8" name="TextBox 7"/>
          <p:cNvSpPr txBox="1"/>
          <p:nvPr/>
        </p:nvSpPr>
        <p:spPr>
          <a:xfrm>
            <a:off x="237877" y="6479204"/>
            <a:ext cx="9749367" cy="276999"/>
          </a:xfrm>
          <a:prstGeom prst="rect">
            <a:avLst/>
          </a:prstGeom>
          <a:noFill/>
        </p:spPr>
        <p:txBody>
          <a:bodyPr wrap="square" rtlCol="0">
            <a:spAutoFit/>
          </a:bodyPr>
          <a:lstStyle/>
          <a:p>
            <a:r>
              <a:rPr lang="en-US" sz="1200" dirty="0"/>
              <a:t>Image: </a:t>
            </a:r>
            <a:r>
              <a:rPr lang="en-US" sz="1200" dirty="0" err="1"/>
              <a:t>Dheda</a:t>
            </a:r>
            <a:r>
              <a:rPr lang="en-US" sz="1200" dirty="0"/>
              <a:t> K. Lancet, 2016</a:t>
            </a:r>
          </a:p>
        </p:txBody>
      </p:sp>
      <p:grpSp>
        <p:nvGrpSpPr>
          <p:cNvPr id="19" name="Group 18"/>
          <p:cNvGrpSpPr/>
          <p:nvPr/>
        </p:nvGrpSpPr>
        <p:grpSpPr>
          <a:xfrm>
            <a:off x="7007789" y="3609069"/>
            <a:ext cx="4863728" cy="2325905"/>
            <a:chOff x="5255842" y="3609067"/>
            <a:chExt cx="3647796" cy="2656330"/>
          </a:xfrm>
        </p:grpSpPr>
        <p:sp>
          <p:nvSpPr>
            <p:cNvPr id="12" name="Content Placeholder 3"/>
            <p:cNvSpPr txBox="1">
              <a:spLocks/>
            </p:cNvSpPr>
            <p:nvPr/>
          </p:nvSpPr>
          <p:spPr>
            <a:xfrm>
              <a:off x="5255842" y="4222713"/>
              <a:ext cx="3647796" cy="2042684"/>
            </a:xfrm>
            <a:prstGeom prst="rect">
              <a:avLst/>
            </a:prstGeom>
            <a:ln w="38100" cmpd="sng">
              <a:solidFill>
                <a:schemeClr val="tx1"/>
              </a:solidFill>
            </a:ln>
          </p:spPr>
          <p:txBody>
            <a:bodyPr vert="horz" lIns="91440" tIns="45720" rIns="91440" bIns="45720" rtlCol="0" anchor="t"/>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chemeClr val="tx1"/>
                  </a:solidFill>
                </a:rPr>
                <a:t>Active TB Disease</a:t>
              </a:r>
            </a:p>
            <a:p>
              <a:pPr marL="285750" indent="-285750">
                <a:buFont typeface="Arial" charset="0"/>
                <a:buChar char="•"/>
              </a:pPr>
              <a:r>
                <a:rPr lang="en-US" sz="2000" b="1" i="1" dirty="0">
                  <a:solidFill>
                    <a:schemeClr val="tx1"/>
                  </a:solidFill>
                </a:rPr>
                <a:t>Symptoms such as cough, fever</a:t>
              </a:r>
            </a:p>
            <a:p>
              <a:pPr marL="285750" indent="-285750">
                <a:buFont typeface="Arial" charset="0"/>
                <a:buChar char="•"/>
              </a:pPr>
              <a:r>
                <a:rPr lang="en-US" sz="2000" dirty="0">
                  <a:solidFill>
                    <a:schemeClr val="tx1"/>
                  </a:solidFill>
                </a:rPr>
                <a:t>TST or IGRA is usually positive </a:t>
              </a:r>
            </a:p>
            <a:p>
              <a:pPr marL="285750" indent="-285750">
                <a:buFont typeface="Arial" charset="0"/>
                <a:buChar char="•"/>
              </a:pPr>
              <a:r>
                <a:rPr lang="en-US" sz="2000" dirty="0">
                  <a:solidFill>
                    <a:schemeClr val="tx1"/>
                  </a:solidFill>
                </a:rPr>
                <a:t>Chest radiograph is usually abnormal</a:t>
              </a:r>
            </a:p>
            <a:p>
              <a:pPr marL="285750" indent="-285750">
                <a:buFont typeface="Arial" charset="0"/>
                <a:buChar char="•"/>
              </a:pPr>
              <a:r>
                <a:rPr lang="en-US" sz="2000" dirty="0">
                  <a:solidFill>
                    <a:schemeClr val="tx1"/>
                  </a:solidFill>
                </a:rPr>
                <a:t>Sputum is usually culture positive</a:t>
              </a:r>
              <a:endParaRPr lang="en-US" sz="1600" dirty="0">
                <a:solidFill>
                  <a:schemeClr val="tx1"/>
                </a:solidFill>
              </a:endParaRPr>
            </a:p>
            <a:p>
              <a:r>
                <a:rPr lang="en-US" sz="1600" dirty="0"/>
                <a:t>				</a:t>
              </a:r>
            </a:p>
          </p:txBody>
        </p:sp>
        <p:cxnSp>
          <p:nvCxnSpPr>
            <p:cNvPr id="14" name="Straight Arrow Connector 13"/>
            <p:cNvCxnSpPr/>
            <p:nvPr/>
          </p:nvCxnSpPr>
          <p:spPr>
            <a:xfrm flipH="1" flipV="1">
              <a:off x="5808173" y="3609067"/>
              <a:ext cx="1037727" cy="61364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cxnSpLocks/>
              <a:stCxn id="12" idx="0"/>
            </p:cNvCxnSpPr>
            <p:nvPr/>
          </p:nvCxnSpPr>
          <p:spPr>
            <a:xfrm flipV="1">
              <a:off x="7079740" y="3609067"/>
              <a:ext cx="974260" cy="61364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365256" y="306558"/>
            <a:ext cx="8544107" cy="646331"/>
          </a:xfrm>
          <a:prstGeom prst="rect">
            <a:avLst/>
          </a:prstGeom>
          <a:noFill/>
        </p:spPr>
        <p:txBody>
          <a:bodyPr wrap="square" rtlCol="0">
            <a:spAutoFit/>
          </a:bodyPr>
          <a:lstStyle/>
          <a:p>
            <a:pPr algn="ctr"/>
            <a:r>
              <a:rPr lang="en-US" sz="3600" dirty="0"/>
              <a:t>Spectrum of TB disease</a:t>
            </a:r>
          </a:p>
        </p:txBody>
      </p:sp>
      <p:grpSp>
        <p:nvGrpSpPr>
          <p:cNvPr id="17" name="Group 16"/>
          <p:cNvGrpSpPr/>
          <p:nvPr/>
        </p:nvGrpSpPr>
        <p:grpSpPr>
          <a:xfrm>
            <a:off x="2424901" y="3609067"/>
            <a:ext cx="6096000" cy="2706736"/>
            <a:chOff x="1818676" y="3609067"/>
            <a:chExt cx="4572000" cy="2706736"/>
          </a:xfrm>
        </p:grpSpPr>
        <p:cxnSp>
          <p:nvCxnSpPr>
            <p:cNvPr id="11" name="Straight Arrow Connector 10"/>
            <p:cNvCxnSpPr/>
            <p:nvPr/>
          </p:nvCxnSpPr>
          <p:spPr>
            <a:xfrm flipV="1">
              <a:off x="3477982" y="3609067"/>
              <a:ext cx="208272" cy="61364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917819" y="5792583"/>
              <a:ext cx="2787923" cy="523220"/>
            </a:xfrm>
            <a:prstGeom prst="rect">
              <a:avLst/>
            </a:prstGeom>
            <a:noFill/>
          </p:spPr>
          <p:txBody>
            <a:bodyPr wrap="square" rtlCol="0">
              <a:spAutoFit/>
            </a:bodyPr>
            <a:lstStyle/>
            <a:p>
              <a:r>
                <a:rPr lang="en-US" sz="1400" baseline="30000" dirty="0"/>
                <a:t>1</a:t>
              </a:r>
              <a:r>
                <a:rPr lang="en-US" sz="1400" dirty="0"/>
                <a:t>TB skin test</a:t>
              </a:r>
            </a:p>
            <a:p>
              <a:r>
                <a:rPr lang="en-US" sz="1400" baseline="30000" dirty="0"/>
                <a:t>2</a:t>
              </a:r>
              <a:r>
                <a:rPr lang="en-US" sz="1400" dirty="0"/>
                <a:t>Interferon gamma release assay</a:t>
              </a:r>
              <a:endParaRPr lang="en-US" sz="1400" baseline="30000" dirty="0"/>
            </a:p>
          </p:txBody>
        </p:sp>
        <p:sp>
          <p:nvSpPr>
            <p:cNvPr id="15" name="Rectangle 14"/>
            <p:cNvSpPr/>
            <p:nvPr/>
          </p:nvSpPr>
          <p:spPr>
            <a:xfrm>
              <a:off x="1818676" y="4320281"/>
              <a:ext cx="4572000" cy="1443087"/>
            </a:xfrm>
            <a:prstGeom prst="rect">
              <a:avLst/>
            </a:prstGeom>
          </p:spPr>
          <p:txBody>
            <a:bodyPr>
              <a:spAutoFit/>
            </a:bodyPr>
            <a:lstStyle/>
            <a:p>
              <a:r>
                <a:rPr lang="en-US" sz="2400" b="1" dirty="0">
                  <a:solidFill>
                    <a:srgbClr val="000000"/>
                  </a:solidFill>
                </a:rPr>
                <a:t>Latent TB Infection</a:t>
              </a:r>
            </a:p>
            <a:p>
              <a:pPr marL="285750" indent="-285750">
                <a:lnSpc>
                  <a:spcPts val="1920"/>
                </a:lnSpc>
                <a:buFont typeface="Arial" panose="020B0604020202020204" pitchFamily="34" charset="0"/>
                <a:buChar char="•"/>
              </a:pPr>
              <a:r>
                <a:rPr lang="en-US" sz="2000" b="1" i="1" dirty="0">
                  <a:solidFill>
                    <a:srgbClr val="000000"/>
                  </a:solidFill>
                </a:rPr>
                <a:t>Absence of TB symptoms</a:t>
              </a:r>
            </a:p>
            <a:p>
              <a:pPr marL="285750" indent="-285750">
                <a:lnSpc>
                  <a:spcPts val="1920"/>
                </a:lnSpc>
                <a:buFont typeface="Arial" panose="020B0604020202020204" pitchFamily="34" charset="0"/>
                <a:buChar char="•"/>
              </a:pPr>
              <a:r>
                <a:rPr lang="en-US" sz="2000" dirty="0">
                  <a:solidFill>
                    <a:srgbClr val="000000"/>
                  </a:solidFill>
                </a:rPr>
                <a:t>Positive TST</a:t>
              </a:r>
              <a:r>
                <a:rPr lang="en-US" sz="2000" baseline="30000" dirty="0">
                  <a:solidFill>
                    <a:srgbClr val="000000"/>
                  </a:solidFill>
                </a:rPr>
                <a:t>1</a:t>
              </a:r>
              <a:r>
                <a:rPr lang="en-US" sz="2000" dirty="0">
                  <a:solidFill>
                    <a:srgbClr val="000000"/>
                  </a:solidFill>
                </a:rPr>
                <a:t> or IGRA</a:t>
              </a:r>
              <a:r>
                <a:rPr lang="en-US" sz="2000" baseline="30000" dirty="0">
                  <a:solidFill>
                    <a:srgbClr val="000000"/>
                  </a:solidFill>
                </a:rPr>
                <a:t>2</a:t>
              </a:r>
              <a:r>
                <a:rPr lang="en-US" sz="2000" baseline="30000" dirty="0">
                  <a:solidFill>
                    <a:srgbClr val="000000"/>
                  </a:solidFill>
                  <a:cs typeface="Arial" pitchFamily="34" charset="0"/>
                </a:rPr>
                <a:t> </a:t>
              </a:r>
              <a:r>
                <a:rPr lang="en-US" sz="2000" dirty="0">
                  <a:solidFill>
                    <a:srgbClr val="000000"/>
                  </a:solidFill>
                </a:rPr>
                <a:t>result</a:t>
              </a:r>
            </a:p>
            <a:p>
              <a:pPr marL="285750" indent="-285750">
                <a:lnSpc>
                  <a:spcPts val="1920"/>
                </a:lnSpc>
                <a:buFont typeface="Arial" panose="020B0604020202020204" pitchFamily="34" charset="0"/>
                <a:buChar char="•"/>
              </a:pPr>
              <a:r>
                <a:rPr lang="en-US" sz="2000" dirty="0">
                  <a:solidFill>
                    <a:srgbClr val="000000"/>
                  </a:solidFill>
                </a:rPr>
                <a:t>Chest radiograph normal</a:t>
              </a:r>
            </a:p>
            <a:p>
              <a:pPr marL="285750" indent="-285750">
                <a:lnSpc>
                  <a:spcPts val="1920"/>
                </a:lnSpc>
                <a:buFont typeface="Arial" panose="020B0604020202020204" pitchFamily="34" charset="0"/>
                <a:buChar char="•"/>
              </a:pPr>
              <a:r>
                <a:rPr lang="en-US" sz="2000" dirty="0">
                  <a:solidFill>
                    <a:srgbClr val="000000"/>
                  </a:solidFill>
                </a:rPr>
                <a:t>Not infectious</a:t>
              </a:r>
            </a:p>
          </p:txBody>
        </p:sp>
        <p:sp>
          <p:nvSpPr>
            <p:cNvPr id="20" name="Content Placeholder 3"/>
            <p:cNvSpPr txBox="1">
              <a:spLocks/>
            </p:cNvSpPr>
            <p:nvPr/>
          </p:nvSpPr>
          <p:spPr>
            <a:xfrm>
              <a:off x="1818676" y="4222713"/>
              <a:ext cx="3203326" cy="1477228"/>
            </a:xfrm>
            <a:prstGeom prst="rect">
              <a:avLst/>
            </a:prstGeom>
            <a:ln w="38100" cmpd="sng">
              <a:solidFill>
                <a:schemeClr val="tx1"/>
              </a:solidFill>
            </a:ln>
          </p:spPr>
          <p:txBody>
            <a:bodyPr vert="horz" lIns="91440" tIns="45720" rIns="91440" bIns="45720" rtlCol="0" anchor="t"/>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dirty="0"/>
            </a:p>
          </p:txBody>
        </p:sp>
      </p:grpSp>
      <p:sp>
        <p:nvSpPr>
          <p:cNvPr id="21" name="TextBox 20"/>
          <p:cNvSpPr txBox="1"/>
          <p:nvPr/>
        </p:nvSpPr>
        <p:spPr>
          <a:xfrm>
            <a:off x="7847487" y="166341"/>
            <a:ext cx="4199955" cy="1107996"/>
          </a:xfrm>
          <a:prstGeom prst="rect">
            <a:avLst/>
          </a:prstGeom>
          <a:noFill/>
        </p:spPr>
        <p:txBody>
          <a:bodyPr wrap="square" rtlCol="0">
            <a:spAutoFit/>
          </a:bodyPr>
          <a:lstStyle/>
          <a:p>
            <a:r>
              <a:rPr lang="en-US" sz="1600" dirty="0"/>
              <a:t>A – Clearance</a:t>
            </a:r>
          </a:p>
          <a:p>
            <a:r>
              <a:rPr lang="en-US" sz="1600" dirty="0"/>
              <a:t>B – Latent infection</a:t>
            </a:r>
          </a:p>
          <a:p>
            <a:r>
              <a:rPr lang="en-US" sz="1600" dirty="0"/>
              <a:t>C – Pulmonary infection (active)</a:t>
            </a:r>
          </a:p>
          <a:p>
            <a:r>
              <a:rPr lang="en-US" sz="1600" dirty="0"/>
              <a:t>D – Disseminated infection (active</a:t>
            </a:r>
            <a:r>
              <a:rPr lang="en-US" dirty="0"/>
              <a:t>)</a:t>
            </a:r>
          </a:p>
        </p:txBody>
      </p:sp>
    </p:spTree>
    <p:extLst>
      <p:ext uri="{BB962C8B-B14F-4D97-AF65-F5344CB8AC3E}">
        <p14:creationId xmlns:p14="http://schemas.microsoft.com/office/powerpoint/2010/main" val="3439626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56284" y="2175813"/>
            <a:ext cx="4419601" cy="2998191"/>
          </a:xfrm>
        </p:spPr>
        <p:txBody>
          <a:bodyPr>
            <a:normAutofit/>
          </a:bodyPr>
          <a:lstStyle/>
          <a:p>
            <a:pPr marL="457200" lvl="1" indent="0">
              <a:buNone/>
            </a:pPr>
            <a:r>
              <a:rPr lang="en-US" sz="3200" dirty="0"/>
              <a:t>TB testing is now </a:t>
            </a:r>
          </a:p>
          <a:p>
            <a:pPr marL="457200" lvl="1" indent="0">
              <a:buNone/>
            </a:pPr>
            <a:r>
              <a:rPr lang="en-US" sz="3200" dirty="0"/>
              <a:t>more accurate </a:t>
            </a:r>
            <a:endParaRPr lang="en-US" sz="1050" dirty="0"/>
          </a:p>
          <a:p>
            <a:endParaRPr lang="en-US" sz="200" dirty="0"/>
          </a:p>
          <a:p>
            <a:endParaRPr lang="en-US" dirty="0"/>
          </a:p>
          <a:p>
            <a:pPr marL="0" indent="0">
              <a:buNone/>
            </a:pPr>
            <a:endParaRPr lang="en-US" dirty="0"/>
          </a:p>
        </p:txBody>
      </p:sp>
      <p:sp>
        <p:nvSpPr>
          <p:cNvPr id="4" name="Content Placeholder 2"/>
          <p:cNvSpPr txBox="1">
            <a:spLocks/>
          </p:cNvSpPr>
          <p:nvPr/>
        </p:nvSpPr>
        <p:spPr>
          <a:xfrm>
            <a:off x="312016" y="2942322"/>
            <a:ext cx="4667074" cy="171173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lgn="ctr">
              <a:buFont typeface="Arial" panose="020B0604020202020204" pitchFamily="34" charset="0"/>
              <a:buNone/>
            </a:pPr>
            <a:r>
              <a:rPr lang="en-US" sz="9300" dirty="0"/>
              <a:t>Opportunity </a:t>
            </a:r>
          </a:p>
          <a:p>
            <a:endParaRPr lang="en-US" dirty="0"/>
          </a:p>
        </p:txBody>
      </p:sp>
      <p:sp>
        <p:nvSpPr>
          <p:cNvPr id="7" name="TextBox 6"/>
          <p:cNvSpPr txBox="1"/>
          <p:nvPr/>
        </p:nvSpPr>
        <p:spPr>
          <a:xfrm>
            <a:off x="0" y="1852648"/>
            <a:ext cx="12192000" cy="646331"/>
          </a:xfrm>
          <a:prstGeom prst="rect">
            <a:avLst/>
          </a:prstGeom>
          <a:noFill/>
        </p:spPr>
        <p:txBody>
          <a:bodyPr wrap="square" rtlCol="0">
            <a:spAutoFit/>
          </a:bodyPr>
          <a:lstStyle/>
          <a:p>
            <a:endParaRPr lang="en-US" dirty="0"/>
          </a:p>
          <a:p>
            <a:endParaRPr lang="en-US" dirty="0"/>
          </a:p>
        </p:txBody>
      </p:sp>
      <p:sp>
        <p:nvSpPr>
          <p:cNvPr id="8" name="Right Arrow 7"/>
          <p:cNvSpPr/>
          <p:nvPr/>
        </p:nvSpPr>
        <p:spPr>
          <a:xfrm>
            <a:off x="5054393" y="3307144"/>
            <a:ext cx="2083209" cy="596964"/>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07" t="18007" r="27944" b="17661"/>
          <a:stretch/>
        </p:blipFill>
        <p:spPr bwMode="auto">
          <a:xfrm>
            <a:off x="7348575" y="4072030"/>
            <a:ext cx="1451222" cy="9199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tb blood test">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40" b="4492"/>
          <a:stretch/>
        </p:blipFill>
        <p:spPr bwMode="auto">
          <a:xfrm>
            <a:off x="7358261" y="2175813"/>
            <a:ext cx="1451222" cy="103254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456284" y="3993402"/>
            <a:ext cx="4620358" cy="1077218"/>
          </a:xfrm>
          <a:prstGeom prst="rect">
            <a:avLst/>
          </a:prstGeom>
          <a:noFill/>
        </p:spPr>
        <p:txBody>
          <a:bodyPr wrap="square" rtlCol="0">
            <a:spAutoFit/>
          </a:bodyPr>
          <a:lstStyle/>
          <a:p>
            <a:pPr lvl="1"/>
            <a:r>
              <a:rPr lang="en-US" sz="3200" dirty="0"/>
              <a:t>Treatment is now shorter and safer</a:t>
            </a:r>
          </a:p>
        </p:txBody>
      </p:sp>
    </p:spTree>
    <p:extLst>
      <p:ext uri="{BB962C8B-B14F-4D97-AF65-F5344CB8AC3E}">
        <p14:creationId xmlns:p14="http://schemas.microsoft.com/office/powerpoint/2010/main" val="2919275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7326</TotalTime>
  <Words>2028</Words>
  <Application>Microsoft Macintosh PowerPoint</Application>
  <PresentationFormat>Widescreen</PresentationFormat>
  <Paragraphs>325</Paragraphs>
  <Slides>35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Narkisim</vt:lpstr>
      <vt:lpstr>Office Theme</vt:lpstr>
      <vt:lpstr>Latent TB infection= an opportunity  to prevent TB disease</vt:lpstr>
      <vt:lpstr>Outline</vt:lpstr>
      <vt:lpstr>Latent TB infection (LTBI) and why it matters</vt:lpstr>
      <vt:lpstr>The decline in TB in the U.S. has slowed</vt:lpstr>
      <vt:lpstr>Consequences of TB disease If TB disease is curable, why is prevention so important?</vt:lpstr>
      <vt:lpstr>How common is TB in the United States? </vt:lpstr>
      <vt:lpstr>Natural History of TB</vt:lpstr>
      <vt:lpstr>PowerPoint Presentation</vt:lpstr>
      <vt:lpstr>PowerPoint Presentation</vt:lpstr>
      <vt:lpstr>Patient and provider concerns</vt:lpstr>
      <vt:lpstr>The role of the civil surgeon </vt:lpstr>
      <vt:lpstr>LTBI diagnosis and reporting </vt:lpstr>
      <vt:lpstr>Technical Instructions: what’s new?</vt:lpstr>
      <vt:lpstr>TB screening for age &gt;2 </vt:lpstr>
      <vt:lpstr>Why is IGRA blood test being used? </vt:lpstr>
      <vt:lpstr>Interferon-Gamma Release Assays (IGRAs)</vt:lpstr>
      <vt:lpstr>These findings are suggestive of TB disease</vt:lpstr>
      <vt:lpstr>When my patient has a positive IGRA and abnormal CXR or TB symptoms</vt:lpstr>
      <vt:lpstr>When my patient has:  a positive IGRA and a normal CXR</vt:lpstr>
      <vt:lpstr>TB Technical Instructions for Referral/Reporting</vt:lpstr>
      <vt:lpstr>A LTBI diagnosis should lead to  a conversation with your patient </vt:lpstr>
      <vt:lpstr>Key points for applicant evaluation for TB</vt:lpstr>
      <vt:lpstr>Treatment of LTBI and linkage to care </vt:lpstr>
      <vt:lpstr>RULE OUT ACTIVE TB DISEASE BEFORE  STARTING  LTBI TREATMENT!!</vt:lpstr>
      <vt:lpstr>Case</vt:lpstr>
      <vt:lpstr>What is your next step?</vt:lpstr>
      <vt:lpstr>PowerPoint Presentation</vt:lpstr>
      <vt:lpstr>Rifamycins </vt:lpstr>
      <vt:lpstr>Key Points</vt:lpstr>
      <vt:lpstr>Help your patient connect to             healthcare for LTBI treatment </vt:lpstr>
      <vt:lpstr>Communicating with patients with new LTBI diagnosis</vt:lpstr>
      <vt:lpstr>Summary </vt:lpstr>
      <vt:lpstr>Summary 2:  LTBI treatment will prevent disease</vt:lpstr>
      <vt:lpstr>Resources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in TB</dc:title>
  <dc:creator>Katrak, Shereen@CDPH</dc:creator>
  <cp:lastModifiedBy>Judith Thigpen</cp:lastModifiedBy>
  <cp:revision>382</cp:revision>
  <cp:lastPrinted>2021-05-18T19:56:07Z</cp:lastPrinted>
  <dcterms:created xsi:type="dcterms:W3CDTF">2019-12-06T00:26:53Z</dcterms:created>
  <dcterms:modified xsi:type="dcterms:W3CDTF">2022-07-27T21:01:37Z</dcterms:modified>
</cp:coreProperties>
</file>