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2.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notesSlides/notesSlide23.xml" ContentType="application/vnd.openxmlformats-officedocument.presentationml.notesSlide+xml"/>
  <Override PartName="/ppt/slideLayouts/slideLayout9.xml" ContentType="application/vnd.openxmlformats-officedocument.presentationml.slideLayout+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tags/tag5.xml" ContentType="application/vnd.openxmlformats-officedocument.presentationml.tags+xml"/>
  <Override PartName="/ppt/tags/tag6.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7.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531" r:id="rId2"/>
    <p:sldId id="532" r:id="rId3"/>
    <p:sldId id="544" r:id="rId4"/>
    <p:sldId id="447" r:id="rId5"/>
    <p:sldId id="324" r:id="rId6"/>
    <p:sldId id="401" r:id="rId7"/>
    <p:sldId id="450" r:id="rId8"/>
    <p:sldId id="480" r:id="rId9"/>
    <p:sldId id="523" r:id="rId10"/>
    <p:sldId id="494" r:id="rId11"/>
    <p:sldId id="495" r:id="rId12"/>
    <p:sldId id="449" r:id="rId13"/>
    <p:sldId id="524" r:id="rId14"/>
    <p:sldId id="496" r:id="rId15"/>
    <p:sldId id="533" r:id="rId16"/>
    <p:sldId id="534" r:id="rId17"/>
    <p:sldId id="535" r:id="rId18"/>
    <p:sldId id="483" r:id="rId19"/>
    <p:sldId id="520" r:id="rId20"/>
    <p:sldId id="497" r:id="rId21"/>
    <p:sldId id="543" r:id="rId22"/>
    <p:sldId id="456" r:id="rId23"/>
    <p:sldId id="513" r:id="rId24"/>
    <p:sldId id="504" r:id="rId25"/>
    <p:sldId id="505" r:id="rId26"/>
    <p:sldId id="506" r:id="rId27"/>
    <p:sldId id="540" r:id="rId28"/>
    <p:sldId id="516" r:id="rId29"/>
    <p:sldId id="541" r:id="rId30"/>
    <p:sldId id="518" r:id="rId31"/>
    <p:sldId id="469" r:id="rId32"/>
    <p:sldId id="542" r:id="rId33"/>
    <p:sldId id="545" r:id="rId34"/>
    <p:sldId id="525"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s, Anne (CDPH-CID-DCDC-TCB)" initials="CA(" lastIdx="0" clrIdx="0">
    <p:extLst>
      <p:ext uri="{19B8F6BF-5375-455C-9EA6-DF929625EA0E}">
        <p15:presenceInfo xmlns:p15="http://schemas.microsoft.com/office/powerpoint/2012/main" userId="S-1-5-21-746137067-1767777339-682003330-598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33" autoAdjust="0"/>
    <p:restoredTop sz="94148" autoAdjust="0"/>
  </p:normalViewPr>
  <p:slideViewPr>
    <p:cSldViewPr>
      <p:cViewPr varScale="1">
        <p:scale>
          <a:sx n="104" d="100"/>
          <a:sy n="104" d="100"/>
        </p:scale>
        <p:origin x="72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4896"/>
    </p:cViewPr>
  </p:sorterViewPr>
  <p:notesViewPr>
    <p:cSldViewPr>
      <p:cViewPr varScale="1">
        <p:scale>
          <a:sx n="83" d="100"/>
          <a:sy n="83" d="100"/>
        </p:scale>
        <p:origin x="317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223177F-66B4-4632-A9A6-CD9B8818EE89}" type="datetimeFigureOut">
              <a:rPr lang="en-US" smtClean="0"/>
              <a:t>3/8/2019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5B4B0B7-B373-40D1-B41F-92E0FA588653}" type="slidenum">
              <a:rPr lang="en-US" smtClean="0"/>
              <a:t>‹#›</a:t>
            </a:fld>
            <a:endParaRPr lang="en-US"/>
          </a:p>
        </p:txBody>
      </p:sp>
    </p:spTree>
    <p:extLst>
      <p:ext uri="{BB962C8B-B14F-4D97-AF65-F5344CB8AC3E}">
        <p14:creationId xmlns:p14="http://schemas.microsoft.com/office/powerpoint/2010/main" val="1457012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F77157C-B920-4DE5-8403-98E0A90987A8}" type="datetimeFigureOut">
              <a:rPr lang="en-US" smtClean="0"/>
              <a:t>3/8/2019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796C32E-FE5C-4730-901D-E290B11DCAB5}" type="slidenum">
              <a:rPr lang="en-US" smtClean="0"/>
              <a:t>‹#›</a:t>
            </a:fld>
            <a:endParaRPr lang="en-US"/>
          </a:p>
        </p:txBody>
      </p:sp>
    </p:spTree>
    <p:extLst>
      <p:ext uri="{BB962C8B-B14F-4D97-AF65-F5344CB8AC3E}">
        <p14:creationId xmlns:p14="http://schemas.microsoft.com/office/powerpoint/2010/main" val="335543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C5AB1-7A73-47BC-BCF0-1BB57A0072E6}" type="slidenum">
              <a:rPr lang="en-US" smtClean="0"/>
              <a:t>1</a:t>
            </a:fld>
            <a:endParaRPr lang="en-US" dirty="0"/>
          </a:p>
        </p:txBody>
      </p:sp>
    </p:spTree>
    <p:extLst>
      <p:ext uri="{BB962C8B-B14F-4D97-AF65-F5344CB8AC3E}">
        <p14:creationId xmlns:p14="http://schemas.microsoft.com/office/powerpoint/2010/main" val="340632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E3E690-2458-4E23-81CD-A317F34A21A2}" type="slidenum">
              <a:rPr lang="en-US" altLang="en-US"/>
              <a:pPr/>
              <a:t>11</a:t>
            </a:fld>
            <a:endParaRPr lang="en-US" altLang="en-US"/>
          </a:p>
        </p:txBody>
      </p:sp>
      <p:sp>
        <p:nvSpPr>
          <p:cNvPr id="481282" name="Rectangle 2"/>
          <p:cNvSpPr>
            <a:spLocks noGrp="1" noRot="1" noChangeAspect="1" noChangeArrowheads="1" noTextEdit="1"/>
          </p:cNvSpPr>
          <p:nvPr>
            <p:ph type="sldImg"/>
          </p:nvPr>
        </p:nvSpPr>
        <p:spPr>
          <a:ln/>
        </p:spPr>
      </p:sp>
      <p:sp>
        <p:nvSpPr>
          <p:cNvPr id="481283" name="Rectangle 3"/>
          <p:cNvSpPr>
            <a:spLocks noGrp="1" noChangeArrowheads="1"/>
          </p:cNvSpPr>
          <p:nvPr>
            <p:ph type="body" idx="1"/>
          </p:nvPr>
        </p:nvSpPr>
        <p:spPr/>
        <p:txBody>
          <a:bodyPr/>
          <a:lstStyle/>
          <a:p>
            <a:pPr marL="232943" indent="-232943"/>
            <a:r>
              <a:rPr lang="en-US" altLang="en-US" dirty="0"/>
              <a:t>So this is the scenario of a case that gets reported in to the health department on a ‘MMR’ of phone call, with some basic information</a:t>
            </a:r>
          </a:p>
        </p:txBody>
      </p:sp>
    </p:spTree>
    <p:extLst>
      <p:ext uri="{BB962C8B-B14F-4D97-AF65-F5344CB8AC3E}">
        <p14:creationId xmlns:p14="http://schemas.microsoft.com/office/powerpoint/2010/main" val="1624947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D8CA8-18D2-4A11-80C6-5B6C7709A7DE}" type="slidenum">
              <a:rPr lang="en-US" altLang="en-US"/>
              <a:pPr/>
              <a:t>12</a:t>
            </a:fld>
            <a:endParaRPr lang="en-US" altLang="en-US"/>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pPr marL="232943" indent="-232943"/>
            <a:r>
              <a:rPr lang="en-US" altLang="en-US" dirty="0"/>
              <a:t>Final definition is one most are familiar with, and that is the </a:t>
            </a:r>
            <a:r>
              <a:rPr lang="en-US" altLang="en-US" dirty="0" smtClean="0"/>
              <a:t>British royal family.  To </a:t>
            </a:r>
            <a:r>
              <a:rPr lang="en-US" altLang="en-US" dirty="0"/>
              <a:t>refresh your memories, and for those who were not followers of the program, her are some basics about what you need to know, and we will be using it as an example of a TB investigation.  I also want to acknowledge that during this presentation, we touch upon some basic TB information, and will not have the time nor is it the intention of this presentation to have all of you be TB CI experts.  There are some participants who work in TB control, and want those of you to be especially aware of our intention to leave of some detailed information regarding TB and a CI that would normally be included if this were a TB specific training (e.g. boosting, class IIs among foreign borne, source case investigation of a child class II </a:t>
            </a:r>
            <a:r>
              <a:rPr lang="en-US" altLang="en-US" dirty="0" err="1"/>
              <a:t>etc</a:t>
            </a:r>
            <a:r>
              <a:rPr lang="en-US" altLang="en-US" dirty="0"/>
              <a:t>)  The intention is to think thru some fundamental contact investigation concepts using TB CI as an example.</a:t>
            </a:r>
          </a:p>
        </p:txBody>
      </p:sp>
    </p:spTree>
    <p:extLst>
      <p:ext uri="{BB962C8B-B14F-4D97-AF65-F5344CB8AC3E}">
        <p14:creationId xmlns:p14="http://schemas.microsoft.com/office/powerpoint/2010/main" val="2728742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defTabSz="465887"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465887"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465887"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465887"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76535EBF-C0D9-48AC-BA0A-631C3E9BABEB}" type="slidenum">
              <a:rPr lang="en-US" altLang="en-US" smtClean="0"/>
              <a:pPr fontAlgn="base">
                <a:spcBef>
                  <a:spcPct val="0"/>
                </a:spcBef>
                <a:spcAft>
                  <a:spcPct val="0"/>
                </a:spcAft>
              </a:pPr>
              <a:t>13</a:t>
            </a:fld>
            <a:endParaRPr lang="en-US" altLang="en-US" smtClean="0"/>
          </a:p>
        </p:txBody>
      </p:sp>
      <p:sp>
        <p:nvSpPr>
          <p:cNvPr id="118787" name="Rectangle 1031"/>
          <p:cNvSpPr txBox="1">
            <a:spLocks noGrp="1" noChangeArrowheads="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20" tIns="47461" rIns="94920" bIns="4746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067B26A-E2A5-4ED2-97F6-BCF2048F2894}" type="slidenum">
              <a:rPr lang="en-US" altLang="en-US">
                <a:solidFill>
                  <a:schemeClr val="tx2"/>
                </a:solidFill>
              </a:rPr>
              <a:pPr algn="r" eaLnBrk="1" hangingPunct="1">
                <a:spcBef>
                  <a:spcPct val="0"/>
                </a:spcBef>
              </a:pPr>
              <a:t>13</a:t>
            </a:fld>
            <a:endParaRPr lang="en-US" altLang="en-US">
              <a:solidFill>
                <a:schemeClr val="tx2"/>
              </a:solidFill>
            </a:endParaRPr>
          </a:p>
        </p:txBody>
      </p:sp>
      <p:sp>
        <p:nvSpPr>
          <p:cNvPr id="11878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3"/>
          <p:cNvSpPr>
            <a:spLocks noGrp="1" noChangeArrowheads="1"/>
          </p:cNvSpPr>
          <p:nvPr>
            <p:ph type="body" idx="1"/>
          </p:nvPr>
        </p:nvSpPr>
        <p:spPr bwMode="auto">
          <a:xfrm>
            <a:off x="955817" y="4490032"/>
            <a:ext cx="5254554" cy="4252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20" tIns="47461" rIns="94920" bIns="47461" numCol="1" anchor="t" anchorCtr="0" compatLnSpc="1">
            <a:prstTxWarp prst="textNoShape">
              <a:avLst/>
            </a:prstTxWarp>
          </a:bodyPr>
          <a:lstStyle/>
          <a:p>
            <a:pPr eaLnBrk="1" hangingPunct="1">
              <a:spcBef>
                <a:spcPct val="0"/>
              </a:spcBef>
            </a:pPr>
            <a:r>
              <a:rPr lang="en-US" altLang="en-US" dirty="0" smtClean="0"/>
              <a:t>Slide Notes:</a:t>
            </a:r>
          </a:p>
          <a:p>
            <a:pPr eaLnBrk="1" hangingPunct="1">
              <a:spcBef>
                <a:spcPct val="0"/>
              </a:spcBef>
            </a:pPr>
            <a:r>
              <a:rPr lang="en-US" altLang="en-US" dirty="0" smtClean="0"/>
              <a:t>Anne start here</a:t>
            </a:r>
          </a:p>
        </p:txBody>
      </p:sp>
    </p:spTree>
    <p:extLst>
      <p:ext uri="{BB962C8B-B14F-4D97-AF65-F5344CB8AC3E}">
        <p14:creationId xmlns:p14="http://schemas.microsoft.com/office/powerpoint/2010/main" val="3032410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5210BC-E15F-41F8-B65D-7B0E25071D1D}" type="slidenum">
              <a:rPr lang="en-US" altLang="en-US"/>
              <a:pPr/>
              <a:t>14</a:t>
            </a:fld>
            <a:endParaRPr lang="en-US" altLang="en-US"/>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a:xfrm>
            <a:off x="701040" y="4414177"/>
            <a:ext cx="5608320" cy="4648200"/>
          </a:xfrm>
        </p:spPr>
        <p:txBody>
          <a:bodyPr/>
          <a:lstStyle/>
          <a:p>
            <a:r>
              <a:rPr lang="en-US" altLang="en-US" dirty="0"/>
              <a:t>Objectives TB Ix: Education – important for pt. to have comfortable knowledge of TB e.g. how disease is spread; completing Rx; identify length of infectiousness in order to gather as much understanding of patient’s potential contacts in the entire infectious period which might sometimes be a year or greater; understand where patient spends a lot of time and the environment of those locations, discuss day to day activities/routines of patient; identify contacts and those at greater risk of being infected with TB/developing disease e.g. children, </a:t>
            </a:r>
            <a:r>
              <a:rPr lang="en-US" altLang="en-US" dirty="0" err="1"/>
              <a:t>immunosuppresed</a:t>
            </a:r>
            <a:r>
              <a:rPr lang="en-US" altLang="en-US" dirty="0"/>
              <a:t>, contacts spending the most time with patient in enclosed settings.</a:t>
            </a:r>
          </a:p>
          <a:p>
            <a:r>
              <a:rPr lang="en-US" altLang="en-US" dirty="0"/>
              <a:t>Interviewing begins with good communication showing that you are listening to the Pt., asking open ended questions, problem solving for concerns that arise In the end we want to keep dialogue open and be conscious of what can keep dialogue closed and the health worker doing all the talking.  The more the patient talks, the more information can be identified and sources/spreads to disease can be </a:t>
            </a:r>
            <a:r>
              <a:rPr lang="en-US" altLang="en-US" dirty="0" err="1"/>
              <a:t>id’d</a:t>
            </a:r>
            <a:r>
              <a:rPr lang="en-US" altLang="en-US" dirty="0"/>
              <a:t>..  Point out importance of using open ended questions to keep dialogue open </a:t>
            </a:r>
          </a:p>
          <a:p>
            <a:r>
              <a:rPr lang="en-US" altLang="en-US" dirty="0"/>
              <a:t>Rapport: </a:t>
            </a:r>
          </a:p>
          <a:p>
            <a:r>
              <a:rPr lang="en-US" altLang="en-US" dirty="0" err="1"/>
              <a:t>Confid</a:t>
            </a:r>
            <a:r>
              <a:rPr lang="en-US" altLang="en-US" dirty="0"/>
              <a:t>:</a:t>
            </a:r>
          </a:p>
          <a:p>
            <a:r>
              <a:rPr lang="en-US" altLang="en-US" dirty="0"/>
              <a:t> Purpose </a:t>
            </a:r>
            <a:r>
              <a:rPr lang="en-US" altLang="en-US" dirty="0" smtClean="0"/>
              <a:t>of </a:t>
            </a:r>
            <a:r>
              <a:rPr lang="en-US" altLang="en-US" dirty="0"/>
              <a:t>CI: describe importance of clearly explaining purpose and process of CI index case </a:t>
            </a:r>
            <a:r>
              <a:rPr lang="en-US" altLang="en-US" dirty="0" err="1"/>
              <a:t>thur</a:t>
            </a:r>
            <a:r>
              <a:rPr lang="en-US" altLang="en-US" dirty="0"/>
              <a:t> clarification of any misconceptions the case might that are affecting their understanding about who a contact is and why it is essential to locate and evaluate the contact– Robin’s article. </a:t>
            </a:r>
          </a:p>
          <a:p>
            <a:endParaRPr lang="en-US" altLang="en-US" dirty="0"/>
          </a:p>
          <a:p>
            <a:r>
              <a:rPr lang="en-US" altLang="en-US" dirty="0"/>
              <a:t>Want to keep in mind when interviewing someone to identify sources, spreads/contacts at home, work and leisure. </a:t>
            </a:r>
            <a:endParaRPr lang="en-US" altLang="en-US" dirty="0" smtClean="0"/>
          </a:p>
          <a:p>
            <a:endParaRPr lang="en-US" altLang="en-US" dirty="0"/>
          </a:p>
          <a:p>
            <a:r>
              <a:rPr lang="en-US" altLang="en-US" dirty="0"/>
              <a:t>Comment: describe importance of clearly explaining purpose and process of CI </a:t>
            </a:r>
            <a:r>
              <a:rPr lang="en-US" altLang="en-US" dirty="0" err="1" smtClean="0"/>
              <a:t>inde</a:t>
            </a:r>
            <a:endParaRPr lang="en-US" altLang="en-US" dirty="0"/>
          </a:p>
        </p:txBody>
      </p:sp>
    </p:spTree>
    <p:extLst>
      <p:ext uri="{BB962C8B-B14F-4D97-AF65-F5344CB8AC3E}">
        <p14:creationId xmlns:p14="http://schemas.microsoft.com/office/powerpoint/2010/main" val="749545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smtClean="0"/>
              <a:t>Slide Notes: Anne</a:t>
            </a:r>
          </a:p>
          <a:p>
            <a:pPr>
              <a:defRPr/>
            </a:pPr>
            <a:r>
              <a:rPr lang="en-US" dirty="0" smtClean="0"/>
              <a:t>Contact investigations involve ongoing conversations between the CM and others involved in the patient’s care (CDI, DOT worker, Program Manager, TBC etc.) </a:t>
            </a:r>
          </a:p>
          <a:p>
            <a:pPr marL="174708" indent="-174708">
              <a:buFont typeface="Arial" pitchFamily="34" charset="0"/>
              <a:buChar char="•"/>
              <a:defRPr/>
            </a:pPr>
            <a:r>
              <a:rPr lang="en-US" dirty="0" smtClean="0"/>
              <a:t>Also the CM or others communicate with providers and others who work with the case. (laboratories)</a:t>
            </a:r>
          </a:p>
          <a:p>
            <a:pPr marL="174708" indent="-174708">
              <a:buFont typeface="Arial" pitchFamily="34" charset="0"/>
              <a:buChar char="•"/>
              <a:defRPr/>
            </a:pPr>
            <a:r>
              <a:rPr lang="en-US" dirty="0" smtClean="0"/>
              <a:t>So lets take a few minutes to talk about some techniques that will be helpful for this process and while doing your job.</a:t>
            </a:r>
          </a:p>
          <a:p>
            <a:pPr marL="174708" indent="-174708">
              <a:buFont typeface="Arial" pitchFamily="34" charset="0"/>
              <a:buChar char="•"/>
              <a:defRPr/>
            </a:pPr>
            <a:r>
              <a:rPr lang="en-US" dirty="0" smtClean="0"/>
              <a:t>It is important to use these techniques with all who you communicate with (practice using them with your partner or kids)</a:t>
            </a:r>
          </a:p>
          <a:p>
            <a:pPr marL="174708" indent="-174708">
              <a:buFont typeface="Arial" pitchFamily="34" charset="0"/>
              <a:buChar char="•"/>
              <a:defRPr/>
            </a:pPr>
            <a:endParaRPr lang="en-US" dirty="0" smtClean="0"/>
          </a:p>
          <a:p>
            <a:pPr>
              <a:defRPr/>
            </a:pPr>
            <a:endParaRPr 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defTabSz="465887"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465887"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465887"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465887"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2CC1B048-B20F-42FC-BCD0-E4F73B047D24}" type="slidenum">
              <a:rPr lang="en-US" altLang="en-US" smtClean="0"/>
              <a:pPr fontAlgn="base">
                <a:spcBef>
                  <a:spcPct val="0"/>
                </a:spcBef>
                <a:spcAft>
                  <a:spcPct val="0"/>
                </a:spcAft>
              </a:pPr>
              <a:t>15</a:t>
            </a:fld>
            <a:endParaRPr lang="en-US" altLang="en-US" smtClean="0"/>
          </a:p>
        </p:txBody>
      </p:sp>
    </p:spTree>
    <p:extLst>
      <p:ext uri="{BB962C8B-B14F-4D97-AF65-F5344CB8AC3E}">
        <p14:creationId xmlns:p14="http://schemas.microsoft.com/office/powerpoint/2010/main" val="2281562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noChangeArrowheads="1"/>
          </p:cNvSpPr>
          <p:nvPr>
            <p:ph type="body" idx="1"/>
          </p:nvPr>
        </p:nvSpPr>
        <p:spPr>
          <a:xfrm>
            <a:off x="955817" y="4490032"/>
            <a:ext cx="5254554" cy="4252781"/>
          </a:xfrm>
          <a:ln/>
          <a:extLst/>
        </p:spPr>
        <p:txBody>
          <a:bodyPr/>
          <a:lstStyle/>
          <a:p>
            <a:pPr>
              <a:defRPr/>
            </a:pPr>
            <a:r>
              <a:rPr lang="en-US" b="1" dirty="0" smtClean="0"/>
              <a:t>In my opinion the most important communication technique that we will talk about today.  Also the hardest to learn and apply</a:t>
            </a:r>
          </a:p>
          <a:p>
            <a:pPr>
              <a:defRPr/>
            </a:pPr>
            <a:endParaRPr lang="en-US" b="1" dirty="0" smtClean="0"/>
          </a:p>
          <a:p>
            <a:pPr>
              <a:defRPr/>
            </a:pPr>
            <a:r>
              <a:rPr lang="en-US" b="1" dirty="0" smtClean="0"/>
              <a:t>Slide Notes: Animated Slide</a:t>
            </a:r>
          </a:p>
          <a:p>
            <a:pPr marL="178027" indent="-178027">
              <a:buFont typeface="Arial" pitchFamily="34" charset="0"/>
              <a:buChar char="•"/>
              <a:defRPr/>
            </a:pPr>
            <a:r>
              <a:rPr lang="en-US" dirty="0" smtClean="0"/>
              <a:t> What is a closed vs. open ended question, give examples </a:t>
            </a:r>
          </a:p>
          <a:p>
            <a:pPr marL="178027" indent="-178027">
              <a:buFont typeface="Arial" pitchFamily="34" charset="0"/>
              <a:buChar char="•"/>
              <a:defRPr/>
            </a:pPr>
            <a:r>
              <a:rPr lang="en-US" dirty="0" smtClean="0"/>
              <a:t> Discuss how the use of open ended question during interviewing will allow the patient to talk more.  </a:t>
            </a:r>
          </a:p>
          <a:p>
            <a:pPr marL="178027" indent="-178027">
              <a:buFont typeface="Arial" pitchFamily="34" charset="0"/>
              <a:buChar char="•"/>
              <a:defRPr/>
            </a:pPr>
            <a:r>
              <a:rPr lang="en-US" dirty="0" smtClean="0"/>
              <a:t> Open ended questions end in the patient talking more than the interviewer getting more information than just what was asked</a:t>
            </a:r>
          </a:p>
          <a:p>
            <a:pPr marL="178027" indent="-178027">
              <a:buFont typeface="Arial" pitchFamily="34" charset="0"/>
              <a:buChar char="•"/>
              <a:defRPr/>
            </a:pPr>
            <a:r>
              <a:rPr lang="en-US" dirty="0" smtClean="0"/>
              <a:t> May lead the conversation to getting additional contacts and identify obstacles/problems e.g. completion of therapy; confidentiality concerns.</a:t>
            </a:r>
          </a:p>
          <a:p>
            <a:pPr marL="178027" indent="-178027">
              <a:buFont typeface="Arial" pitchFamily="34" charset="0"/>
              <a:buChar char="•"/>
              <a:defRPr/>
            </a:pPr>
            <a:endParaRPr lang="en-US" dirty="0" smtClean="0"/>
          </a:p>
          <a:p>
            <a:pPr marL="178027" indent="-178027">
              <a:buFont typeface="Arial" pitchFamily="34" charset="0"/>
              <a:buChar char="•"/>
              <a:defRPr/>
            </a:pPr>
            <a:r>
              <a:rPr lang="en-US" b="1" dirty="0" smtClean="0"/>
              <a:t>Like a class that teaches a new language where the participants are asked to speak almost exclusively in that language, lets do our best to ask all questions about the class and its content today in an open-ended fashion</a:t>
            </a:r>
          </a:p>
          <a:p>
            <a:pPr>
              <a:defRPr/>
            </a:pPr>
            <a:endParaRPr lang="en-US" dirty="0" smtClean="0"/>
          </a:p>
          <a:p>
            <a:pPr>
              <a:defRPr/>
            </a:pPr>
            <a:endParaRPr lang="en-US" dirty="0" smtClean="0"/>
          </a:p>
        </p:txBody>
      </p:sp>
    </p:spTree>
    <p:extLst>
      <p:ext uri="{BB962C8B-B14F-4D97-AF65-F5344CB8AC3E}">
        <p14:creationId xmlns:p14="http://schemas.microsoft.com/office/powerpoint/2010/main" val="1177611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6C32E-FE5C-4730-901D-E290B11DCAB5}" type="slidenum">
              <a:rPr lang="en-US" smtClean="0"/>
              <a:t>17</a:t>
            </a:fld>
            <a:endParaRPr lang="en-US"/>
          </a:p>
        </p:txBody>
      </p:sp>
    </p:spTree>
    <p:extLst>
      <p:ext uri="{BB962C8B-B14F-4D97-AF65-F5344CB8AC3E}">
        <p14:creationId xmlns:p14="http://schemas.microsoft.com/office/powerpoint/2010/main" val="2712144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xfrm>
            <a:off x="715646" y="4490032"/>
            <a:ext cx="5734897" cy="4252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833" tIns="47917" rIns="95833" bIns="47917" numCol="1" anchor="t" anchorCtr="0" compatLnSpc="1">
            <a:prstTxWarp prst="textNoShape">
              <a:avLst/>
            </a:prstTxWarp>
          </a:bodyPr>
          <a:lstStyle/>
          <a:p>
            <a:pPr eaLnBrk="1" hangingPunct="1">
              <a:spcBef>
                <a:spcPct val="0"/>
              </a:spcBef>
            </a:pPr>
            <a:r>
              <a:rPr lang="en-US" altLang="en-US" b="1" smtClean="0"/>
              <a:t>Slide Notes:</a:t>
            </a:r>
          </a:p>
          <a:p>
            <a:pPr eaLnBrk="1" hangingPunct="1">
              <a:spcBef>
                <a:spcPct val="0"/>
              </a:spcBef>
              <a:buFontTx/>
              <a:buChar char="•"/>
            </a:pPr>
            <a:endParaRPr lang="en-US" altLang="en-US" smtClean="0"/>
          </a:p>
          <a:p>
            <a:pPr eaLnBrk="1" hangingPunct="1">
              <a:spcBef>
                <a:spcPct val="0"/>
              </a:spcBef>
              <a:buFontTx/>
              <a:buChar char="•"/>
            </a:pPr>
            <a:r>
              <a:rPr lang="en-US" altLang="en-US" smtClean="0"/>
              <a:t>Review slide content</a:t>
            </a:r>
          </a:p>
          <a:p>
            <a:pPr eaLnBrk="1" hangingPunct="1">
              <a:spcBef>
                <a:spcPct val="0"/>
              </a:spcBef>
              <a:buFontTx/>
              <a:buChar char="•"/>
            </a:pPr>
            <a:r>
              <a:rPr lang="en-US" altLang="en-US" smtClean="0"/>
              <a:t>Clarify that the initial interview should be done wherever the case is during that time frame </a:t>
            </a:r>
            <a:r>
              <a:rPr lang="en-US" altLang="en-US" b="1" i="1" smtClean="0"/>
              <a:t>(next slide will cover Ix timeframes)</a:t>
            </a:r>
          </a:p>
          <a:p>
            <a:pPr eaLnBrk="1" hangingPunct="1">
              <a:spcBef>
                <a:spcPct val="0"/>
              </a:spcBef>
              <a:buFontTx/>
              <a:buChar char="•"/>
            </a:pPr>
            <a:r>
              <a:rPr lang="en-US" altLang="en-US" smtClean="0"/>
              <a:t>Explain to participants that it is very important to conduct an interview in the case’s home or living space because it can help them to identify clues that may suggest there are more contacts (e.g., pictures of children, toys laying around)</a:t>
            </a:r>
          </a:p>
        </p:txBody>
      </p:sp>
      <p:sp>
        <p:nvSpPr>
          <p:cNvPr id="79876" name="Slide Number Placeholder 3"/>
          <p:cNvSpPr txBox="1">
            <a:spLocks noGrp="1"/>
          </p:cNvSpPr>
          <p:nvPr/>
        </p:nvSpPr>
        <p:spPr bwMode="auto">
          <a:xfrm>
            <a:off x="4058568" y="8976836"/>
            <a:ext cx="3105997" cy="47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33" tIns="47917" rIns="95833" bIns="47917"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F4901AD-569F-40D7-8687-DE590BD986C4}" type="slidenum">
              <a:rPr lang="en-US" altLang="en-US"/>
              <a:pPr algn="r" eaLnBrk="1" hangingPunct="1">
                <a:spcBef>
                  <a:spcPct val="0"/>
                </a:spcBef>
              </a:pPr>
              <a:t>18</a:t>
            </a:fld>
            <a:endParaRPr lang="en-US" altLang="en-US"/>
          </a:p>
        </p:txBody>
      </p:sp>
    </p:spTree>
    <p:extLst>
      <p:ext uri="{BB962C8B-B14F-4D97-AF65-F5344CB8AC3E}">
        <p14:creationId xmlns:p14="http://schemas.microsoft.com/office/powerpoint/2010/main" val="3651472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6C32E-FE5C-4730-901D-E290B11DCAB5}" type="slidenum">
              <a:rPr lang="en-US" smtClean="0"/>
              <a:t>19</a:t>
            </a:fld>
            <a:endParaRPr lang="en-US"/>
          </a:p>
        </p:txBody>
      </p:sp>
    </p:spTree>
    <p:extLst>
      <p:ext uri="{BB962C8B-B14F-4D97-AF65-F5344CB8AC3E}">
        <p14:creationId xmlns:p14="http://schemas.microsoft.com/office/powerpoint/2010/main" val="1025902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9C4928-AC11-4EB3-A5E9-ACB70BAB750C}" type="slidenum">
              <a:rPr lang="en-US" altLang="en-US"/>
              <a:pPr/>
              <a:t>20</a:t>
            </a:fld>
            <a:endParaRPr lang="en-US" altLang="en-US"/>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r>
              <a:rPr lang="en-US" altLang="en-US" dirty="0"/>
              <a:t>So you have obtained thru the initial report some basic information about </a:t>
            </a:r>
            <a:r>
              <a:rPr lang="en-US" altLang="en-US" dirty="0" smtClean="0"/>
              <a:t>Harry, </a:t>
            </a:r>
            <a:r>
              <a:rPr lang="en-US" altLang="en-US" dirty="0"/>
              <a:t>now you need to plan to interview him.  So what are your next steps, and go thru for group discussion the questions in the </a:t>
            </a:r>
            <a:r>
              <a:rPr lang="en-US" altLang="en-US" dirty="0" smtClean="0"/>
              <a:t>slide</a:t>
            </a:r>
          </a:p>
          <a:p>
            <a:endParaRPr lang="en-US" altLang="en-US" dirty="0"/>
          </a:p>
          <a:p>
            <a:r>
              <a:rPr lang="en-US" altLang="en-US" dirty="0" smtClean="0"/>
              <a:t>Anne play Harry</a:t>
            </a:r>
          </a:p>
          <a:p>
            <a:endParaRPr lang="en-US" altLang="en-US" dirty="0" smtClean="0"/>
          </a:p>
          <a:p>
            <a:r>
              <a:rPr lang="en-US" altLang="en-US" dirty="0" smtClean="0"/>
              <a:t>Stephanie facilitate questions </a:t>
            </a:r>
            <a:endParaRPr lang="en-US" altLang="en-US" dirty="0"/>
          </a:p>
          <a:p>
            <a:endParaRPr lang="en-US" altLang="en-US" dirty="0"/>
          </a:p>
        </p:txBody>
      </p:sp>
    </p:spTree>
    <p:extLst>
      <p:ext uri="{BB962C8B-B14F-4D97-AF65-F5344CB8AC3E}">
        <p14:creationId xmlns:p14="http://schemas.microsoft.com/office/powerpoint/2010/main" val="3733688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6C32E-FE5C-4730-901D-E290B11DCAB5}" type="slidenum">
              <a:rPr lang="en-US" smtClean="0"/>
              <a:t>2</a:t>
            </a:fld>
            <a:endParaRPr lang="en-US"/>
          </a:p>
        </p:txBody>
      </p:sp>
    </p:spTree>
    <p:extLst>
      <p:ext uri="{BB962C8B-B14F-4D97-AF65-F5344CB8AC3E}">
        <p14:creationId xmlns:p14="http://schemas.microsoft.com/office/powerpoint/2010/main" val="734723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6C32E-FE5C-4730-901D-E290B11DCAB5}" type="slidenum">
              <a:rPr lang="en-US" smtClean="0"/>
              <a:t>21</a:t>
            </a:fld>
            <a:endParaRPr lang="en-US"/>
          </a:p>
        </p:txBody>
      </p:sp>
    </p:spTree>
    <p:extLst>
      <p:ext uri="{BB962C8B-B14F-4D97-AF65-F5344CB8AC3E}">
        <p14:creationId xmlns:p14="http://schemas.microsoft.com/office/powerpoint/2010/main" val="2083220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8CE4EF-EFDF-4201-8989-3CEE47AA0B3B}" type="slidenum">
              <a:rPr lang="en-US" altLang="en-US"/>
              <a:pPr/>
              <a:t>22</a:t>
            </a:fld>
            <a:endParaRPr lang="en-US" alt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en-US" altLang="en-US" dirty="0"/>
          </a:p>
          <a:p>
            <a:r>
              <a:rPr lang="en-US" altLang="en-US" dirty="0"/>
              <a:t>After your initial interview with </a:t>
            </a:r>
            <a:r>
              <a:rPr lang="en-US" altLang="en-US" dirty="0" smtClean="0"/>
              <a:t>Harry, </a:t>
            </a:r>
            <a:r>
              <a:rPr lang="en-US" altLang="en-US" dirty="0"/>
              <a:t>these are what you find, and what he shares with you.  Note the </a:t>
            </a:r>
            <a:r>
              <a:rPr lang="en-US" altLang="en-US" dirty="0" smtClean="0"/>
              <a:t>Harry </a:t>
            </a:r>
            <a:r>
              <a:rPr lang="en-US" altLang="en-US" dirty="0"/>
              <a:t>is a wealth of trivial information, and importance of establishing rapport is part of him sharing his trivial info.  It is equally important to try and stay focused on the interview.  Presenter to mention interview training TBCB offers which focuses more on  TB interview </a:t>
            </a:r>
            <a:r>
              <a:rPr lang="en-US" altLang="en-US" dirty="0" smtClean="0"/>
              <a:t>process</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Family: Queen Elizabeth, Prince Philip, Prince William, Duchess Meghan, Duchess Kate, Prince Charles, Duchess Camilla, George (5), Charlotte (3), Louis (9 </a:t>
            </a:r>
            <a:r>
              <a:rPr lang="en-US" altLang="en-US" sz="1200" dirty="0" err="1" smtClean="0"/>
              <a:t>mo’s</a:t>
            </a:r>
            <a:r>
              <a:rPr lang="en-US" altLang="en-US" sz="1200" dirty="0" smtClean="0"/>
              <a:t>)</a:t>
            </a:r>
            <a:endParaRPr lang="en-US" altLang="en-US" sz="1200" b="1" dirty="0" smtClean="0">
              <a:latin typeface="Comic Sans MS" panose="030F0702030302020204" pitchFamily="66" charset="0"/>
            </a:endParaRPr>
          </a:p>
          <a:p>
            <a:endParaRPr lang="en-US" altLang="en-US" dirty="0"/>
          </a:p>
        </p:txBody>
      </p:sp>
    </p:spTree>
    <p:extLst>
      <p:ext uri="{BB962C8B-B14F-4D97-AF65-F5344CB8AC3E}">
        <p14:creationId xmlns:p14="http://schemas.microsoft.com/office/powerpoint/2010/main" val="3190093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6C32E-FE5C-4730-901D-E290B11DCAB5}" type="slidenum">
              <a:rPr lang="en-US" smtClean="0"/>
              <a:t>23</a:t>
            </a:fld>
            <a:endParaRPr lang="en-US"/>
          </a:p>
        </p:txBody>
      </p:sp>
    </p:spTree>
    <p:extLst>
      <p:ext uri="{BB962C8B-B14F-4D97-AF65-F5344CB8AC3E}">
        <p14:creationId xmlns:p14="http://schemas.microsoft.com/office/powerpoint/2010/main" val="1127547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defTabSz="465887"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465887"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465887"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465887"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7AF7190B-E338-485D-B362-7160CB56CCD7}" type="slidenum">
              <a:rPr lang="en-US" altLang="en-US" smtClean="0"/>
              <a:pPr fontAlgn="base">
                <a:spcBef>
                  <a:spcPct val="0"/>
                </a:spcBef>
                <a:spcAft>
                  <a:spcPct val="0"/>
                </a:spcAft>
              </a:pPr>
              <a:t>24</a:t>
            </a:fld>
            <a:endParaRPr lang="en-US" altLang="en-US" smtClean="0"/>
          </a:p>
        </p:txBody>
      </p:sp>
      <p:sp>
        <p:nvSpPr>
          <p:cNvPr id="157699" name="Rectangle 2"/>
          <p:cNvSpPr>
            <a:spLocks noGrp="1" noRot="1" noChangeAspect="1" noChangeArrowheads="1" noTextEdit="1"/>
          </p:cNvSpPr>
          <p:nvPr>
            <p:ph type="sldImg"/>
          </p:nvPr>
        </p:nvSpPr>
        <p:spPr bwMode="auto">
          <a:xfrm>
            <a:off x="1235075" y="704850"/>
            <a:ext cx="4697413" cy="35226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Rectangle 3"/>
          <p:cNvSpPr>
            <a:spLocks noGrp="1" noChangeArrowheads="1"/>
          </p:cNvSpPr>
          <p:nvPr>
            <p:ph type="body" idx="1"/>
          </p:nvPr>
        </p:nvSpPr>
        <p:spPr bwMode="auto">
          <a:xfrm>
            <a:off x="477097" y="4493260"/>
            <a:ext cx="6291510" cy="47256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1326" indent="-231326">
              <a:spcBef>
                <a:spcPct val="0"/>
              </a:spcBef>
            </a:pPr>
            <a:endParaRPr lang="en-US" altLang="en-US" sz="1400" b="1"/>
          </a:p>
          <a:p>
            <a:pPr marL="231326" indent="-231326">
              <a:spcBef>
                <a:spcPct val="0"/>
              </a:spcBef>
            </a:pPr>
            <a:r>
              <a:rPr lang="en-US" altLang="en-US" sz="1400" b="1"/>
              <a:t>Slide Notes:</a:t>
            </a:r>
          </a:p>
          <a:p>
            <a:pPr marL="231326" indent="-231326">
              <a:spcBef>
                <a:spcPct val="0"/>
              </a:spcBef>
            </a:pPr>
            <a:endParaRPr lang="en-US" altLang="en-US" b="1" smtClean="0"/>
          </a:p>
          <a:p>
            <a:pPr marL="231326" indent="-231326">
              <a:spcBef>
                <a:spcPct val="0"/>
              </a:spcBef>
              <a:buFontTx/>
              <a:buChar char="•"/>
            </a:pPr>
            <a:r>
              <a:rPr lang="en-US" altLang="en-US" smtClean="0"/>
              <a:t>We talked about the TB case factors and what case characteristics increase the likelihood that TB transmission can occur (smear positive, cavitary disease, etc.). </a:t>
            </a:r>
          </a:p>
          <a:p>
            <a:pPr marL="231326" indent="-231326">
              <a:spcBef>
                <a:spcPct val="0"/>
              </a:spcBef>
            </a:pPr>
            <a:endParaRPr lang="en-US" altLang="en-US" smtClean="0"/>
          </a:p>
          <a:p>
            <a:pPr marL="231326" indent="-231326">
              <a:spcBef>
                <a:spcPct val="0"/>
              </a:spcBef>
              <a:buFontTx/>
              <a:buChar char="•"/>
            </a:pPr>
            <a:r>
              <a:rPr lang="en-US" altLang="en-US" smtClean="0"/>
              <a:t>We also talked about the environmental factors that may increase the likelihood that transmission of TB may occur (small shared airspace, no UV light, low air circulation, etc.).</a:t>
            </a:r>
          </a:p>
          <a:p>
            <a:pPr marL="231326" indent="-231326">
              <a:spcBef>
                <a:spcPct val="0"/>
              </a:spcBef>
            </a:pPr>
            <a:endParaRPr lang="en-US" altLang="en-US" smtClean="0"/>
          </a:p>
          <a:p>
            <a:pPr marL="231326" indent="-231326">
              <a:spcBef>
                <a:spcPct val="0"/>
              </a:spcBef>
            </a:pPr>
            <a:r>
              <a:rPr lang="en-US" altLang="en-US" smtClean="0"/>
              <a:t>Now we’re going to look a bit closer at: </a:t>
            </a:r>
          </a:p>
          <a:p>
            <a:pPr marL="706919" lvl="1" indent="-231326">
              <a:spcBef>
                <a:spcPct val="0"/>
              </a:spcBef>
              <a:buFontTx/>
              <a:buChar char="•"/>
            </a:pPr>
            <a:r>
              <a:rPr lang="en-US" altLang="en-US" smtClean="0"/>
              <a:t>how frequent and for how long was the exposure and </a:t>
            </a:r>
          </a:p>
          <a:p>
            <a:pPr marL="706919" lvl="1" indent="-231326">
              <a:spcBef>
                <a:spcPct val="0"/>
              </a:spcBef>
              <a:buFontTx/>
              <a:buChar char="•"/>
            </a:pPr>
            <a:r>
              <a:rPr lang="en-US" altLang="en-US" smtClean="0"/>
              <a:t>susceptibility factors such as age and immune system status. </a:t>
            </a:r>
            <a:endParaRPr lang="en-US" altLang="en-US" b="1" smtClean="0"/>
          </a:p>
          <a:p>
            <a:pPr marL="231326" indent="-231326">
              <a:spcBef>
                <a:spcPct val="0"/>
              </a:spcBef>
            </a:pPr>
            <a:endParaRPr lang="en-US" altLang="en-US" sz="1400"/>
          </a:p>
        </p:txBody>
      </p:sp>
    </p:spTree>
    <p:extLst>
      <p:ext uri="{BB962C8B-B14F-4D97-AF65-F5344CB8AC3E}">
        <p14:creationId xmlns:p14="http://schemas.microsoft.com/office/powerpoint/2010/main" val="49739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defTabSz="465887"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465887"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465887"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465887"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72DF3ADC-39CB-41E5-BBC4-2F83E5B0CE12}" type="slidenum">
              <a:rPr lang="en-US" altLang="en-US" smtClean="0"/>
              <a:pPr fontAlgn="base">
                <a:spcBef>
                  <a:spcPct val="0"/>
                </a:spcBef>
                <a:spcAft>
                  <a:spcPct val="0"/>
                </a:spcAft>
              </a:pPr>
              <a:t>25</a:t>
            </a:fld>
            <a:endParaRPr lang="en-US" altLang="en-US" smtClean="0"/>
          </a:p>
        </p:txBody>
      </p:sp>
      <p:sp>
        <p:nvSpPr>
          <p:cNvPr id="159747" name="Rectangle 2"/>
          <p:cNvSpPr>
            <a:spLocks noGrp="1" noRot="1" noChangeAspect="1" noChangeArrowheads="1" noTextEdit="1"/>
          </p:cNvSpPr>
          <p:nvPr>
            <p:ph type="sldImg"/>
          </p:nvPr>
        </p:nvSpPr>
        <p:spPr bwMode="auto">
          <a:xfrm>
            <a:off x="1235075" y="704850"/>
            <a:ext cx="4697413" cy="35226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p:cNvSpPr>
            <a:spLocks noGrp="1" noChangeArrowheads="1"/>
          </p:cNvSpPr>
          <p:nvPr>
            <p:ph type="body" idx="1"/>
          </p:nvPr>
        </p:nvSpPr>
        <p:spPr bwMode="auto">
          <a:xfrm>
            <a:off x="955817" y="4462595"/>
            <a:ext cx="5254554" cy="4306041"/>
          </a:xfrm>
        </p:spPr>
        <p:txBody>
          <a:bodyPr wrap="square" numCol="1" anchor="t" anchorCtr="0" compatLnSpc="1">
            <a:prstTxWarp prst="textNoShape">
              <a:avLst/>
            </a:prstTxWarp>
          </a:bodyPr>
          <a:lstStyle/>
          <a:p>
            <a:pPr>
              <a:spcBef>
                <a:spcPct val="0"/>
              </a:spcBef>
              <a:defRPr/>
            </a:pPr>
            <a:r>
              <a:rPr lang="en-US" sz="1400" b="1" dirty="0"/>
              <a:t>Slide Notes:</a:t>
            </a:r>
            <a:endParaRPr lang="en-US" sz="1400" dirty="0"/>
          </a:p>
          <a:p>
            <a:pPr marL="296711" indent="-296711">
              <a:spcBef>
                <a:spcPct val="0"/>
              </a:spcBef>
              <a:buFont typeface="Arial" pitchFamily="34" charset="0"/>
              <a:buChar char="•"/>
              <a:defRPr/>
            </a:pPr>
            <a:r>
              <a:rPr lang="en-US" sz="1400" dirty="0"/>
              <a:t>All contacts should be given a priority classification of either high, medium or low.  This will help you to keep your focus on those contacts deemed high priority. Some counties will attempt to get all high and medium priority contacts evaluated.</a:t>
            </a:r>
          </a:p>
          <a:p>
            <a:pPr marL="296711" indent="-296711">
              <a:spcBef>
                <a:spcPct val="0"/>
              </a:spcBef>
              <a:buFont typeface="Arial" pitchFamily="34" charset="0"/>
              <a:buChar char="•"/>
              <a:defRPr/>
            </a:pPr>
            <a:r>
              <a:rPr lang="en-US" sz="1400" dirty="0"/>
              <a:t>Keeping all of the information about the contacts can be cumbersome. Using a form called a contact roster is generally the most efficient and useful way to keep track of the contacts to each case. </a:t>
            </a:r>
          </a:p>
          <a:p>
            <a:pPr marL="296711" indent="-296711">
              <a:spcBef>
                <a:spcPct val="0"/>
              </a:spcBef>
              <a:buFont typeface="Arial" pitchFamily="34" charset="0"/>
              <a:buChar char="•"/>
              <a:defRPr/>
            </a:pPr>
            <a:r>
              <a:rPr lang="en-US" sz="1400" dirty="0"/>
              <a:t>Contacts at high risk for rapid progression to active TB</a:t>
            </a:r>
          </a:p>
          <a:p>
            <a:pPr marL="296711" indent="-296711">
              <a:spcBef>
                <a:spcPct val="0"/>
              </a:spcBef>
              <a:buFont typeface="Arial" pitchFamily="34" charset="0"/>
              <a:buChar char="•"/>
              <a:defRPr/>
            </a:pPr>
            <a:endParaRPr lang="en-US" sz="1400" dirty="0"/>
          </a:p>
          <a:p>
            <a:pPr marL="296711" indent="-296711">
              <a:spcBef>
                <a:spcPct val="0"/>
              </a:spcBef>
              <a:buFont typeface="Arial" pitchFamily="34" charset="0"/>
              <a:buChar char="•"/>
              <a:defRPr/>
            </a:pPr>
            <a:endParaRPr lang="en-US" sz="1400" dirty="0"/>
          </a:p>
          <a:p>
            <a:pPr marL="296711" indent="-296711">
              <a:spcBef>
                <a:spcPct val="0"/>
              </a:spcBef>
              <a:buFont typeface="Arial" pitchFamily="34" charset="0"/>
              <a:buChar char="•"/>
              <a:defRPr/>
            </a:pPr>
            <a:r>
              <a:rPr lang="en-US" sz="1400" dirty="0"/>
              <a:t>Rosters usually include space for Index case information- including dates of the IP</a:t>
            </a:r>
          </a:p>
          <a:p>
            <a:pPr marL="296711" indent="-296711">
              <a:spcBef>
                <a:spcPct val="0"/>
              </a:spcBef>
              <a:buFont typeface="Arial" pitchFamily="34" charset="0"/>
              <a:buChar char="•"/>
              <a:defRPr/>
            </a:pPr>
            <a:r>
              <a:rPr lang="en-US" sz="1400" dirty="0"/>
              <a:t>And contact information such as the name, DOB, address, priority, where exposure occurred, evaluation info and dates.</a:t>
            </a:r>
          </a:p>
        </p:txBody>
      </p:sp>
    </p:spTree>
    <p:extLst>
      <p:ext uri="{BB962C8B-B14F-4D97-AF65-F5344CB8AC3E}">
        <p14:creationId xmlns:p14="http://schemas.microsoft.com/office/powerpoint/2010/main" val="299158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defTabSz="465887"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465887"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465887"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465887"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897A1DB6-6373-4DFD-8501-B3D7FD4AAD44}" type="slidenum">
              <a:rPr lang="en-US" altLang="en-US" smtClean="0"/>
              <a:pPr fontAlgn="base">
                <a:spcBef>
                  <a:spcPct val="0"/>
                </a:spcBef>
                <a:spcAft>
                  <a:spcPct val="0"/>
                </a:spcAft>
              </a:pPr>
              <a:t>26</a:t>
            </a:fld>
            <a:endParaRPr lang="en-US" altLang="en-US" smtClean="0"/>
          </a:p>
        </p:txBody>
      </p:sp>
      <p:sp>
        <p:nvSpPr>
          <p:cNvPr id="161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6" name="Rectangle 3"/>
          <p:cNvSpPr>
            <a:spLocks noGrp="1" noChangeArrowheads="1"/>
          </p:cNvSpPr>
          <p:nvPr>
            <p:ph type="body" idx="1"/>
          </p:nvPr>
        </p:nvSpPr>
        <p:spPr bwMode="auto"/>
        <p:txBody>
          <a:bodyPr wrap="square" numCol="1" anchor="t" anchorCtr="0" compatLnSpc="1">
            <a:prstTxWarp prst="textNoShape">
              <a:avLst/>
            </a:prstTxWarp>
          </a:bodyPr>
          <a:lstStyle/>
          <a:p>
            <a:pPr marL="1031875" indent="-171450" defTabSz="457207" eaLnBrk="1" fontAlgn="auto" hangingPunct="1">
              <a:spcAft>
                <a:spcPts val="0"/>
              </a:spcAft>
              <a:buClr>
                <a:schemeClr val="tx1"/>
              </a:buClr>
              <a:buSzPct val="100000"/>
              <a:buFont typeface="Arial" panose="020B0604020202020204" pitchFamily="34" charset="0"/>
              <a:buChar char="•"/>
              <a:defRPr/>
            </a:pPr>
            <a:r>
              <a:rPr lang="en-US" sz="1200" dirty="0" smtClean="0"/>
              <a:t>TB disease is more likely to occur once infected</a:t>
            </a:r>
          </a:p>
          <a:p>
            <a:pPr marL="1031875" indent="-171450" defTabSz="457207" eaLnBrk="1" fontAlgn="auto" hangingPunct="1">
              <a:spcAft>
                <a:spcPts val="0"/>
              </a:spcAft>
              <a:buClr>
                <a:schemeClr val="tx1"/>
              </a:buClr>
              <a:buSzPct val="100000"/>
              <a:buFont typeface="Arial" panose="020B0604020202020204" pitchFamily="34" charset="0"/>
              <a:buChar char="•"/>
              <a:defRPr/>
            </a:pPr>
            <a:r>
              <a:rPr lang="en-US" sz="1200" dirty="0" smtClean="0"/>
              <a:t>Can progress from infection to disease very rapidly</a:t>
            </a:r>
          </a:p>
          <a:p>
            <a:pPr marL="1031875" indent="-171450" defTabSz="457207" eaLnBrk="1" fontAlgn="auto" hangingPunct="1">
              <a:spcAft>
                <a:spcPts val="0"/>
              </a:spcAft>
              <a:buClr>
                <a:schemeClr val="tx1"/>
              </a:buClr>
              <a:buSzPct val="100000"/>
              <a:buFont typeface="Arial" panose="020B0604020202020204" pitchFamily="34" charset="0"/>
              <a:buChar char="•"/>
              <a:defRPr/>
            </a:pPr>
            <a:r>
              <a:rPr lang="en-US" sz="1200" dirty="0" smtClean="0"/>
              <a:t>Can have serious negative outcomes</a:t>
            </a:r>
          </a:p>
          <a:p>
            <a:pPr>
              <a:spcBef>
                <a:spcPct val="0"/>
              </a:spcBef>
              <a:defRPr/>
            </a:pPr>
            <a:endParaRPr lang="es-MX" dirty="0" smtClean="0"/>
          </a:p>
        </p:txBody>
      </p:sp>
    </p:spTree>
    <p:extLst>
      <p:ext uri="{BB962C8B-B14F-4D97-AF65-F5344CB8AC3E}">
        <p14:creationId xmlns:p14="http://schemas.microsoft.com/office/powerpoint/2010/main" val="1556179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6C32E-FE5C-4730-901D-E290B11DCAB5}" type="slidenum">
              <a:rPr lang="en-US" smtClean="0"/>
              <a:t>27</a:t>
            </a:fld>
            <a:endParaRPr lang="en-US"/>
          </a:p>
        </p:txBody>
      </p:sp>
    </p:spTree>
    <p:extLst>
      <p:ext uri="{BB962C8B-B14F-4D97-AF65-F5344CB8AC3E}">
        <p14:creationId xmlns:p14="http://schemas.microsoft.com/office/powerpoint/2010/main" val="1356910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6C32E-FE5C-4730-901D-E290B11DCAB5}" type="slidenum">
              <a:rPr lang="en-US" smtClean="0"/>
              <a:t>28</a:t>
            </a:fld>
            <a:endParaRPr lang="en-US"/>
          </a:p>
        </p:txBody>
      </p:sp>
    </p:spTree>
    <p:extLst>
      <p:ext uri="{BB962C8B-B14F-4D97-AF65-F5344CB8AC3E}">
        <p14:creationId xmlns:p14="http://schemas.microsoft.com/office/powerpoint/2010/main" val="1655015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Secondary case(s) of TB disease – Note: in CA LHDs are required to report when there are 3 or more TB cases that are suspected or confirmed to be linked.  The State TB Control Branch has an Outbreak Team that tracks clusters and outbreaks of TB in our state, and this team can also provide on-site direct assistance to LHDs if requested. </a:t>
            </a:r>
          </a:p>
          <a:p>
            <a:endParaRPr lang="en-US" altLang="en-US" dirty="0" smtClean="0"/>
          </a:p>
          <a:p>
            <a:r>
              <a:rPr lang="en-US" altLang="en-US" dirty="0" smtClean="0"/>
              <a:t>In addition to epi links identified, all culture positive TB cases should be genotyped to identify possible transmission that may not have been detected through epi links identified through the CI.  All TB cultures should have a specimen sent from the public health lab for genotyping—testing that can confirm whether they are of the same strain.  (Note: CA law requires all TB cases to have a sample sent to the public health lab.)</a:t>
            </a:r>
          </a:p>
          <a:p>
            <a:endParaRPr lang="en-US" altLang="en-US" dirty="0" smtClean="0"/>
          </a:p>
          <a:p>
            <a:r>
              <a:rPr lang="en-US" altLang="en-US" dirty="0" smtClean="0"/>
              <a:t>The CDC has just recently initiated “universal genotyping” – e.g. testing of all active TB case isolates to determine bacteriological links that possibly might not have been evident without this </a:t>
            </a:r>
            <a:r>
              <a:rPr lang="en-US" altLang="en-US" dirty="0" err="1" smtClean="0"/>
              <a:t>add’l</a:t>
            </a:r>
            <a:r>
              <a:rPr lang="en-US" altLang="en-US" dirty="0" smtClean="0"/>
              <a:t> lab testing.  </a:t>
            </a:r>
          </a:p>
          <a:p>
            <a:endParaRPr lang="en-US" altLang="en-US" dirty="0" smtClean="0"/>
          </a:p>
          <a:p>
            <a:r>
              <a:rPr lang="en-US" altLang="en-US" dirty="0" smtClean="0"/>
              <a:t>How</a:t>
            </a:r>
            <a:r>
              <a:rPr lang="en-US" altLang="en-US" baseline="0" dirty="0" smtClean="0"/>
              <a:t> do you think Andrew Campion, Stable Master, got infected?  He and Prince Harry grew up together.  Harry hung out with him a lot before his marriage—evening at Andrews cottage, and still spent a few Sunday evenings with him after his wedding.</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796C32E-FE5C-4730-901D-E290B11DCAB5}" type="slidenum">
              <a:rPr lang="en-US" smtClean="0"/>
              <a:t>29</a:t>
            </a:fld>
            <a:endParaRPr lang="en-US"/>
          </a:p>
        </p:txBody>
      </p:sp>
    </p:spTree>
    <p:extLst>
      <p:ext uri="{BB962C8B-B14F-4D97-AF65-F5344CB8AC3E}">
        <p14:creationId xmlns:p14="http://schemas.microsoft.com/office/powerpoint/2010/main" val="1611656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6BD30C-64EA-4D64-8217-B1374AE95298}" type="slidenum">
              <a:rPr lang="en-US" altLang="en-US"/>
              <a:pPr/>
              <a:t>31</a:t>
            </a:fld>
            <a:endParaRPr lang="en-US" alt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pPr marL="232943" indent="-232943">
              <a:spcBef>
                <a:spcPct val="0"/>
              </a:spcBef>
            </a:pPr>
            <a:r>
              <a:rPr lang="en-US" altLang="en-US"/>
              <a:t>Note that your initial testing is completed and all contacts found to have TB infection or disease have been started on Tx, it’s time to step back and assess your results so far.  </a:t>
            </a:r>
          </a:p>
          <a:p>
            <a:pPr marL="232943" indent="-232943">
              <a:spcBef>
                <a:spcPct val="0"/>
              </a:spcBef>
            </a:pPr>
            <a:endParaRPr lang="en-US" altLang="en-US"/>
          </a:p>
          <a:p>
            <a:pPr marL="232943" indent="-232943">
              <a:spcBef>
                <a:spcPct val="0"/>
              </a:spcBef>
              <a:buFontTx/>
              <a:buAutoNum type="arabicParenR"/>
            </a:pPr>
            <a:r>
              <a:rPr lang="en-US" altLang="en-US"/>
              <a:t>Case analysis –read bullets</a:t>
            </a:r>
          </a:p>
          <a:p>
            <a:pPr marL="232943" indent="-232943">
              <a:spcBef>
                <a:spcPct val="0"/>
              </a:spcBef>
              <a:buFontTx/>
              <a:buAutoNum type="arabicParenR"/>
            </a:pPr>
            <a:endParaRPr lang="en-US" altLang="en-US"/>
          </a:p>
          <a:p>
            <a:pPr marL="232943" indent="-232943">
              <a:spcBef>
                <a:spcPct val="0"/>
              </a:spcBef>
              <a:buFontTx/>
              <a:buAutoNum type="arabicParenR"/>
            </a:pPr>
            <a:r>
              <a:rPr lang="en-US" altLang="en-US"/>
              <a:t>Re-ix – very important step –esp. For a disease as complex as TB.  Info. Obtained in re-ix will help you plan your next steps for the CI.  </a:t>
            </a:r>
          </a:p>
          <a:p>
            <a:pPr marL="698830" lvl="1" indent="-232943"/>
            <a:endParaRPr lang="en-US" altLang="en-US"/>
          </a:p>
          <a:p>
            <a:pPr marL="698830" lvl="1" indent="-232943"/>
            <a:endParaRPr lang="en-US" altLang="en-US"/>
          </a:p>
        </p:txBody>
      </p:sp>
    </p:spTree>
    <p:extLst>
      <p:ext uri="{BB962C8B-B14F-4D97-AF65-F5344CB8AC3E}">
        <p14:creationId xmlns:p14="http://schemas.microsoft.com/office/powerpoint/2010/main" val="1431267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6C32E-FE5C-4730-901D-E290B11DCAB5}" type="slidenum">
              <a:rPr lang="en-US" smtClean="0"/>
              <a:t>4</a:t>
            </a:fld>
            <a:endParaRPr lang="en-US"/>
          </a:p>
        </p:txBody>
      </p:sp>
    </p:spTree>
    <p:extLst>
      <p:ext uri="{BB962C8B-B14F-4D97-AF65-F5344CB8AC3E}">
        <p14:creationId xmlns:p14="http://schemas.microsoft.com/office/powerpoint/2010/main" val="201735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xfrm>
            <a:off x="955817" y="4490032"/>
            <a:ext cx="5587223" cy="4252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70740" indent="-470740">
              <a:lnSpc>
                <a:spcPct val="120000"/>
              </a:lnSpc>
              <a:spcBef>
                <a:spcPct val="0"/>
              </a:spcBef>
            </a:pPr>
            <a:r>
              <a:rPr lang="en-US" altLang="en-US" b="1" dirty="0" smtClean="0"/>
              <a:t>Slide Notes:</a:t>
            </a:r>
          </a:p>
          <a:p>
            <a:pPr marL="470740" indent="-470740">
              <a:lnSpc>
                <a:spcPct val="120000"/>
              </a:lnSpc>
              <a:spcBef>
                <a:spcPct val="0"/>
              </a:spcBef>
            </a:pPr>
            <a:r>
              <a:rPr lang="en-US" altLang="en-US" dirty="0" smtClean="0"/>
              <a:t>The purpose of a TB contact investigation is to:</a:t>
            </a:r>
          </a:p>
          <a:p>
            <a:pPr marL="470740" indent="-470740">
              <a:lnSpc>
                <a:spcPct val="120000"/>
              </a:lnSpc>
              <a:spcBef>
                <a:spcPct val="0"/>
              </a:spcBef>
              <a:buFontTx/>
              <a:buChar char="•"/>
            </a:pPr>
            <a:r>
              <a:rPr lang="en-US" altLang="en-US" dirty="0" smtClean="0"/>
              <a:t>Identify, examine and evaluate all persons who are at risk of infection with </a:t>
            </a:r>
            <a:r>
              <a:rPr lang="en-US" altLang="en-US" i="1" dirty="0" smtClean="0"/>
              <a:t>Mycobacterium tuberculosis </a:t>
            </a:r>
            <a:r>
              <a:rPr lang="en-US" altLang="en-US" dirty="0" smtClean="0"/>
              <a:t>due to recent exposure to a diagnosed or suspected tuberculosis case patient</a:t>
            </a:r>
          </a:p>
          <a:p>
            <a:pPr marL="470740" indent="-470740">
              <a:lnSpc>
                <a:spcPct val="120000"/>
              </a:lnSpc>
              <a:spcBef>
                <a:spcPct val="0"/>
              </a:spcBef>
              <a:buFontTx/>
              <a:buChar char="•"/>
            </a:pPr>
            <a:r>
              <a:rPr lang="en-US" altLang="en-US" dirty="0" smtClean="0"/>
              <a:t>Identify new cases of TB disease</a:t>
            </a:r>
          </a:p>
          <a:p>
            <a:pPr marL="470740" indent="-470740">
              <a:lnSpc>
                <a:spcPct val="120000"/>
              </a:lnSpc>
              <a:spcBef>
                <a:spcPct val="0"/>
              </a:spcBef>
              <a:buFontTx/>
              <a:buChar char="•"/>
            </a:pPr>
            <a:r>
              <a:rPr lang="en-US" altLang="en-US" dirty="0" smtClean="0"/>
              <a:t>Allows for early treatment of disease, and early detection and treatment of new TB infection.  In some cases, it may prevent infection</a:t>
            </a:r>
          </a:p>
          <a:p>
            <a:pPr marL="470740" indent="-470740">
              <a:lnSpc>
                <a:spcPct val="120000"/>
              </a:lnSpc>
              <a:spcBef>
                <a:spcPct val="0"/>
              </a:spcBef>
              <a:buFontTx/>
              <a:buChar char="•"/>
            </a:pPr>
            <a:r>
              <a:rPr lang="en-US" altLang="en-US" dirty="0" smtClean="0"/>
              <a:t>Interrupt and halt further TB transmission</a:t>
            </a:r>
          </a:p>
          <a:p>
            <a:pPr marL="470740" indent="-470740">
              <a:spcBef>
                <a:spcPct val="0"/>
              </a:spcBef>
              <a:buFontTx/>
              <a:buChar char="•"/>
            </a:pPr>
            <a:r>
              <a:rPr lang="en-US" altLang="en-US" sz="1300" i="1" dirty="0"/>
              <a:t>Slide adapted from CDC </a:t>
            </a:r>
            <a:r>
              <a:rPr lang="en-US" altLang="en-US" sz="1300" i="1" dirty="0" err="1"/>
              <a:t>slideset</a:t>
            </a:r>
            <a:endParaRPr lang="en-US" altLang="en-US" sz="1300" i="1" dirty="0"/>
          </a:p>
        </p:txBody>
      </p:sp>
      <p:sp>
        <p:nvSpPr>
          <p:cNvPr id="2662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defTabSz="465887"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465887"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465887"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465887"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r>
              <a:rPr lang="en-US" altLang="en-US" smtClean="0"/>
              <a:t>Module 14                                        Version 9.2008</a:t>
            </a:r>
          </a:p>
        </p:txBody>
      </p:sp>
      <p:sp>
        <p:nvSpPr>
          <p:cNvPr id="266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defTabSz="465887"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465887"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465887"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465887"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D2D40D96-8D68-436D-ACB2-C3D570A528C7}" type="slidenum">
              <a:rPr lang="en-US" altLang="en-US" smtClean="0"/>
              <a:pPr fontAlgn="base">
                <a:spcBef>
                  <a:spcPct val="0"/>
                </a:spcBef>
                <a:spcAft>
                  <a:spcPct val="0"/>
                </a:spcAft>
              </a:pPr>
              <a:t>5</a:t>
            </a:fld>
            <a:endParaRPr lang="en-US" altLang="en-US" smtClean="0"/>
          </a:p>
        </p:txBody>
      </p:sp>
      <p:sp>
        <p:nvSpPr>
          <p:cNvPr id="26630" name="Header Placeholder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defTabSz="465887"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465887"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465887"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465887"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r>
              <a:rPr lang="en-US" altLang="en-US" smtClean="0"/>
              <a:t>Interim Caribbean Guidelines for the Prevention, Treatment, Care, and Control of Tuberculosis</a:t>
            </a:r>
          </a:p>
        </p:txBody>
      </p:sp>
    </p:spTree>
    <p:extLst>
      <p:ext uri="{BB962C8B-B14F-4D97-AF65-F5344CB8AC3E}">
        <p14:creationId xmlns:p14="http://schemas.microsoft.com/office/powerpoint/2010/main" val="127859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4B7761-AC2B-4F4E-B636-CB473B30A3D9}" type="slidenum">
              <a:rPr lang="en-US" altLang="en-US" smtClean="0"/>
              <a:pPr>
                <a:defRPr/>
              </a:pPr>
              <a:t>6</a:t>
            </a:fld>
            <a:endParaRPr lang="en-US" altLang="en-US"/>
          </a:p>
        </p:txBody>
      </p:sp>
    </p:spTree>
    <p:extLst>
      <p:ext uri="{BB962C8B-B14F-4D97-AF65-F5344CB8AC3E}">
        <p14:creationId xmlns:p14="http://schemas.microsoft.com/office/powerpoint/2010/main" val="1930560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E49B9F-8EF5-4E88-AE81-92EDD90F665C}" type="slidenum">
              <a:rPr lang="en-US" altLang="en-US"/>
              <a:pPr/>
              <a:t>7</a:t>
            </a:fld>
            <a:endParaRPr lang="en-US" altLang="en-US"/>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86672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defTabSz="465887"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465887"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465887"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465887"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3F6A7098-809E-4FEA-B21C-B83927E1124D}" type="slidenum">
              <a:rPr lang="en-US" altLang="en-US" smtClean="0"/>
              <a:pPr fontAlgn="base">
                <a:spcBef>
                  <a:spcPct val="0"/>
                </a:spcBef>
                <a:spcAft>
                  <a:spcPct val="0"/>
                </a:spcAft>
              </a:pPr>
              <a:t>8</a:t>
            </a:fld>
            <a:endParaRPr lang="en-US" altLang="en-US" smtClean="0"/>
          </a:p>
        </p:txBody>
      </p:sp>
      <p:sp>
        <p:nvSpPr>
          <p:cNvPr id="57347" name="Rectangle 1031"/>
          <p:cNvSpPr txBox="1">
            <a:spLocks noGrp="1" noChangeArrowheads="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20" tIns="47461" rIns="94920" bIns="4746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7CF306-5E35-4871-A08E-575FBE886033}" type="slidenum">
              <a:rPr lang="en-US" altLang="en-US">
                <a:solidFill>
                  <a:schemeClr val="tx2"/>
                </a:solidFill>
              </a:rPr>
              <a:pPr algn="r" eaLnBrk="1" hangingPunct="1">
                <a:spcBef>
                  <a:spcPct val="0"/>
                </a:spcBef>
              </a:pPr>
              <a:t>8</a:t>
            </a:fld>
            <a:endParaRPr lang="en-US" altLang="en-US">
              <a:solidFill>
                <a:schemeClr val="tx2"/>
              </a:solidFill>
            </a:endParaRPr>
          </a:p>
        </p:txBody>
      </p:sp>
      <p:sp>
        <p:nvSpPr>
          <p:cNvPr id="573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5" name="Rectangle 3"/>
          <p:cNvSpPr>
            <a:spLocks noGrp="1" noChangeArrowheads="1"/>
          </p:cNvSpPr>
          <p:nvPr>
            <p:ph type="body" idx="1"/>
          </p:nvPr>
        </p:nvSpPr>
        <p:spPr bwMode="auto">
          <a:xfrm>
            <a:off x="955817" y="4490032"/>
            <a:ext cx="5254554" cy="4252781"/>
          </a:xfrm>
        </p:spPr>
        <p:txBody>
          <a:bodyPr wrap="square" lIns="94920" tIns="47461" rIns="94920" bIns="47461" numCol="1" anchor="t" anchorCtr="0" compatLnSpc="1">
            <a:prstTxWarp prst="textNoShape">
              <a:avLst/>
            </a:prstTxWarp>
          </a:bodyPr>
          <a:lstStyle/>
          <a:p>
            <a:pPr>
              <a:spcBef>
                <a:spcPct val="0"/>
              </a:spcBef>
              <a:defRPr/>
            </a:pPr>
            <a:r>
              <a:rPr lang="en-US" b="1" dirty="0" smtClean="0"/>
              <a:t>Slide Notes:</a:t>
            </a:r>
          </a:p>
          <a:p>
            <a:pPr marL="174708" indent="-174708">
              <a:spcBef>
                <a:spcPct val="0"/>
              </a:spcBef>
              <a:buFont typeface="Arial" pitchFamily="34" charset="0"/>
              <a:buChar char="•"/>
              <a:defRPr/>
            </a:pPr>
            <a:r>
              <a:rPr lang="en-US" dirty="0" smtClean="0"/>
              <a:t>The 5 basic steps listed here outline the contact investigation framework. </a:t>
            </a:r>
          </a:p>
          <a:p>
            <a:pPr marL="174708" indent="-174708">
              <a:spcBef>
                <a:spcPct val="0"/>
              </a:spcBef>
              <a:buFont typeface="Arial" pitchFamily="34" charset="0"/>
              <a:buChar char="•"/>
              <a:defRPr/>
            </a:pPr>
            <a:r>
              <a:rPr lang="en-US" dirty="0" smtClean="0"/>
              <a:t>We’ll be going through each one of these in more detail. </a:t>
            </a:r>
          </a:p>
          <a:p>
            <a:pPr marL="174708" indent="-174708">
              <a:spcBef>
                <a:spcPct val="0"/>
              </a:spcBef>
              <a:buFont typeface="Arial" pitchFamily="34" charset="0"/>
              <a:buChar char="•"/>
              <a:defRPr/>
            </a:pPr>
            <a:r>
              <a:rPr lang="en-US" dirty="0" smtClean="0"/>
              <a:t>Begins with:  Gathering information already known about the case or suspect</a:t>
            </a:r>
          </a:p>
          <a:p>
            <a:pPr marL="174708" indent="-174708">
              <a:spcBef>
                <a:spcPct val="0"/>
              </a:spcBef>
              <a:buFont typeface="Arial" pitchFamily="34" charset="0"/>
              <a:buChar char="•"/>
              <a:defRPr/>
            </a:pPr>
            <a:r>
              <a:rPr lang="en-US" dirty="0" smtClean="0"/>
              <a:t>Ends with: analyzing all information obtained through the interview process and reviewing transmission details for the contacts.</a:t>
            </a:r>
          </a:p>
          <a:p>
            <a:pPr marL="174708" indent="-174708">
              <a:spcBef>
                <a:spcPct val="0"/>
              </a:spcBef>
              <a:buFont typeface="Arial" pitchFamily="34" charset="0"/>
              <a:buChar char="•"/>
              <a:defRPr/>
            </a:pPr>
            <a:r>
              <a:rPr lang="en-US" dirty="0" smtClean="0"/>
              <a:t>After doing all of these, you will be able to determine if additional steps need to be taken to halt any additional transmission</a:t>
            </a:r>
          </a:p>
          <a:p>
            <a:pPr>
              <a:spcBef>
                <a:spcPct val="0"/>
              </a:spcBef>
              <a:defRPr/>
            </a:pPr>
            <a:endParaRPr lang="en-US" dirty="0" smtClean="0"/>
          </a:p>
        </p:txBody>
      </p:sp>
    </p:spTree>
    <p:extLst>
      <p:ext uri="{BB962C8B-B14F-4D97-AF65-F5344CB8AC3E}">
        <p14:creationId xmlns:p14="http://schemas.microsoft.com/office/powerpoint/2010/main" val="1719087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defTabSz="465887"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465887"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465887"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465887"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76535EBF-C0D9-48AC-BA0A-631C3E9BABEB}" type="slidenum">
              <a:rPr lang="en-US" altLang="en-US" smtClean="0"/>
              <a:pPr fontAlgn="base">
                <a:spcBef>
                  <a:spcPct val="0"/>
                </a:spcBef>
                <a:spcAft>
                  <a:spcPct val="0"/>
                </a:spcAft>
              </a:pPr>
              <a:t>9</a:t>
            </a:fld>
            <a:endParaRPr lang="en-US" altLang="en-US" smtClean="0"/>
          </a:p>
        </p:txBody>
      </p:sp>
      <p:sp>
        <p:nvSpPr>
          <p:cNvPr id="118787" name="Rectangle 1031"/>
          <p:cNvSpPr txBox="1">
            <a:spLocks noGrp="1" noChangeArrowheads="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20" tIns="47461" rIns="94920" bIns="4746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067B26A-E2A5-4ED2-97F6-BCF2048F2894}" type="slidenum">
              <a:rPr lang="en-US" altLang="en-US">
                <a:solidFill>
                  <a:schemeClr val="tx2"/>
                </a:solidFill>
              </a:rPr>
              <a:pPr algn="r" eaLnBrk="1" hangingPunct="1">
                <a:spcBef>
                  <a:spcPct val="0"/>
                </a:spcBef>
              </a:pPr>
              <a:t>9</a:t>
            </a:fld>
            <a:endParaRPr lang="en-US" altLang="en-US">
              <a:solidFill>
                <a:schemeClr val="tx2"/>
              </a:solidFill>
            </a:endParaRPr>
          </a:p>
        </p:txBody>
      </p:sp>
      <p:sp>
        <p:nvSpPr>
          <p:cNvPr id="11878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3"/>
          <p:cNvSpPr>
            <a:spLocks noGrp="1" noChangeArrowheads="1"/>
          </p:cNvSpPr>
          <p:nvPr>
            <p:ph type="body" idx="1"/>
          </p:nvPr>
        </p:nvSpPr>
        <p:spPr bwMode="auto">
          <a:xfrm>
            <a:off x="955817" y="4490032"/>
            <a:ext cx="5254554" cy="4252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20" tIns="47461" rIns="94920" bIns="47461" numCol="1" anchor="t" anchorCtr="0" compatLnSpc="1">
            <a:prstTxWarp prst="textNoShape">
              <a:avLst/>
            </a:prstTxWarp>
          </a:bodyPr>
          <a:lstStyle/>
          <a:p>
            <a:pPr eaLnBrk="1" hangingPunct="1">
              <a:spcBef>
                <a:spcPct val="0"/>
              </a:spcBef>
            </a:pPr>
            <a:r>
              <a:rPr lang="en-US" altLang="en-US" dirty="0" smtClean="0"/>
              <a:t>Slide Notes:</a:t>
            </a:r>
          </a:p>
          <a:p>
            <a:pPr eaLnBrk="1" hangingPunct="1">
              <a:spcBef>
                <a:spcPct val="0"/>
              </a:spcBef>
            </a:pPr>
            <a:r>
              <a:rPr lang="en-US" altLang="en-US" dirty="0" smtClean="0"/>
              <a:t>Anne start here</a:t>
            </a:r>
          </a:p>
        </p:txBody>
      </p:sp>
    </p:spTree>
    <p:extLst>
      <p:ext uri="{BB962C8B-B14F-4D97-AF65-F5344CB8AC3E}">
        <p14:creationId xmlns:p14="http://schemas.microsoft.com/office/powerpoint/2010/main" val="4100556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AB2D8A-C7E9-4631-9D53-4822E5B579FC}" type="slidenum">
              <a:rPr lang="en-US" altLang="en-US"/>
              <a:pPr/>
              <a:t>10</a:t>
            </a:fld>
            <a:endParaRPr lang="en-US" alt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pPr marL="232943" indent="-232943"/>
            <a:r>
              <a:rPr lang="en-US" altLang="en-US" dirty="0" smtClean="0"/>
              <a:t>What are the sources of this information:</a:t>
            </a:r>
          </a:p>
          <a:p>
            <a:pPr marL="232943" indent="-232943">
              <a:buFont typeface="Arial" panose="020B0604020202020204" pitchFamily="34" charset="0"/>
              <a:buChar char="•"/>
            </a:pPr>
            <a:r>
              <a:rPr lang="en-US" altLang="en-US" dirty="0" smtClean="0"/>
              <a:t>CMR &amp; intake form</a:t>
            </a:r>
          </a:p>
          <a:p>
            <a:pPr marL="232943" indent="-232943">
              <a:buFont typeface="Arial" panose="020B0604020202020204" pitchFamily="34" charset="0"/>
              <a:buChar char="•"/>
            </a:pPr>
            <a:r>
              <a:rPr lang="en-US" altLang="en-US" dirty="0" smtClean="0"/>
              <a:t>Other medical records, hospital records</a:t>
            </a:r>
          </a:p>
          <a:p>
            <a:pPr marL="232943" indent="-232943">
              <a:buFont typeface="Arial" panose="020B0604020202020204" pitchFamily="34" charset="0"/>
              <a:buChar char="•"/>
            </a:pPr>
            <a:r>
              <a:rPr lang="en-US" altLang="en-US" dirty="0" smtClean="0"/>
              <a:t>Communication with provider</a:t>
            </a:r>
          </a:p>
          <a:p>
            <a:pPr marL="232943" indent="-232943"/>
            <a:endParaRPr lang="en-US" altLang="en-US" dirty="0"/>
          </a:p>
          <a:p>
            <a:pPr marL="232943" indent="-232943"/>
            <a:r>
              <a:rPr lang="en-US" altLang="en-US" dirty="0" smtClean="0"/>
              <a:t>Disease-related </a:t>
            </a:r>
            <a:r>
              <a:rPr lang="en-US" altLang="en-US" dirty="0"/>
              <a:t>information </a:t>
            </a:r>
          </a:p>
          <a:p>
            <a:pPr marL="698830" lvl="1" indent="-232943">
              <a:lnSpc>
                <a:spcPct val="95000"/>
              </a:lnSpc>
              <a:buFontTx/>
              <a:buChar char="•"/>
            </a:pPr>
            <a:r>
              <a:rPr lang="en-US" altLang="en-US" dirty="0"/>
              <a:t>Is the index case infectious? Symptomatic? </a:t>
            </a:r>
          </a:p>
          <a:p>
            <a:pPr marL="232943" indent="-232943">
              <a:lnSpc>
                <a:spcPct val="95000"/>
              </a:lnSpc>
            </a:pPr>
            <a:r>
              <a:rPr lang="en-US" altLang="en-US" dirty="0"/>
              <a:t>Information re: settings in which the index case may have transmitted TB (if available) </a:t>
            </a:r>
          </a:p>
          <a:p>
            <a:pPr marL="698830" lvl="1" indent="-232943">
              <a:lnSpc>
                <a:spcPct val="95000"/>
              </a:lnSpc>
              <a:buFontTx/>
              <a:buChar char="•"/>
            </a:pPr>
            <a:r>
              <a:rPr lang="en-US" altLang="en-US" dirty="0"/>
              <a:t>As above, “if available” b/c limited or no information re: settings of potential transmission may be available.  However, we do sometimes receive information from a provider, e.g. if the patient works in a day care center or residential AIDS facility  If your case works is infectious and works in a day care center, you’d probably prioritize this case over a non-infectious case that is suspected to have few contacts.  </a:t>
            </a:r>
          </a:p>
        </p:txBody>
      </p:sp>
    </p:spTree>
    <p:extLst>
      <p:ext uri="{BB962C8B-B14F-4D97-AF65-F5344CB8AC3E}">
        <p14:creationId xmlns:p14="http://schemas.microsoft.com/office/powerpoint/2010/main" val="42573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56BCAC-69E6-41A3-B639-C9B7416BD736}"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7E09D-191F-4EDF-A21E-38022512B2F1}" type="slidenum">
              <a:rPr lang="en-US" smtClean="0"/>
              <a:t>‹#›</a:t>
            </a:fld>
            <a:endParaRPr lang="en-US"/>
          </a:p>
        </p:txBody>
      </p:sp>
    </p:spTree>
    <p:extLst>
      <p:ext uri="{BB962C8B-B14F-4D97-AF65-F5344CB8AC3E}">
        <p14:creationId xmlns:p14="http://schemas.microsoft.com/office/powerpoint/2010/main" val="6039610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56BCAC-69E6-41A3-B639-C9B7416BD736}"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7E09D-191F-4EDF-A21E-38022512B2F1}" type="slidenum">
              <a:rPr lang="en-US" smtClean="0"/>
              <a:t>‹#›</a:t>
            </a:fld>
            <a:endParaRPr lang="en-US"/>
          </a:p>
        </p:txBody>
      </p:sp>
    </p:spTree>
    <p:extLst>
      <p:ext uri="{BB962C8B-B14F-4D97-AF65-F5344CB8AC3E}">
        <p14:creationId xmlns:p14="http://schemas.microsoft.com/office/powerpoint/2010/main" val="183913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56BCAC-69E6-41A3-B639-C9B7416BD736}"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7E09D-191F-4EDF-A21E-38022512B2F1}" type="slidenum">
              <a:rPr lang="en-US" smtClean="0"/>
              <a:t>‹#›</a:t>
            </a:fld>
            <a:endParaRPr lang="en-US"/>
          </a:p>
        </p:txBody>
      </p:sp>
    </p:spTree>
    <p:extLst>
      <p:ext uri="{BB962C8B-B14F-4D97-AF65-F5344CB8AC3E}">
        <p14:creationId xmlns:p14="http://schemas.microsoft.com/office/powerpoint/2010/main" val="3837297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066800"/>
            <a:ext cx="7772400" cy="1143000"/>
          </a:xfrm>
        </p:spPr>
        <p:txBody>
          <a:bodyPr/>
          <a:lstStyle>
            <a:lvl1pPr>
              <a:defRPr sz="4400"/>
            </a:lvl1pPr>
          </a:lstStyle>
          <a:p>
            <a:pPr lvl="0"/>
            <a:endParaRPr lang="en-US" altLang="en-US" noProof="0" smtClean="0"/>
          </a:p>
        </p:txBody>
      </p:sp>
      <p:sp>
        <p:nvSpPr>
          <p:cNvPr id="3078" name="Text Box 6"/>
          <p:cNvSpPr txBox="1">
            <a:spLocks noChangeArrowheads="1"/>
          </p:cNvSpPr>
          <p:nvPr/>
        </p:nvSpPr>
        <p:spPr bwMode="auto">
          <a:xfrm>
            <a:off x="838200" y="34290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buFontTx/>
              <a:buNone/>
            </a:pPr>
            <a:endParaRPr lang="en-US" altLang="en-US" sz="2400">
              <a:solidFill>
                <a:schemeClr val="tx1"/>
              </a:solidFill>
            </a:endParaRPr>
          </a:p>
        </p:txBody>
      </p:sp>
    </p:spTree>
    <p:extLst>
      <p:ext uri="{BB962C8B-B14F-4D97-AF65-F5344CB8AC3E}">
        <p14:creationId xmlns:p14="http://schemas.microsoft.com/office/powerpoint/2010/main" val="18841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56BCAC-69E6-41A3-B639-C9B7416BD736}"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7E09D-191F-4EDF-A21E-38022512B2F1}" type="slidenum">
              <a:rPr lang="en-US" smtClean="0"/>
              <a:t>‹#›</a:t>
            </a:fld>
            <a:endParaRPr lang="en-US"/>
          </a:p>
        </p:txBody>
      </p:sp>
    </p:spTree>
    <p:extLst>
      <p:ext uri="{BB962C8B-B14F-4D97-AF65-F5344CB8AC3E}">
        <p14:creationId xmlns:p14="http://schemas.microsoft.com/office/powerpoint/2010/main" val="2356954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56BCAC-69E6-41A3-B639-C9B7416BD736}"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7E09D-191F-4EDF-A21E-38022512B2F1}" type="slidenum">
              <a:rPr lang="en-US" smtClean="0"/>
              <a:t>‹#›</a:t>
            </a:fld>
            <a:endParaRPr lang="en-US"/>
          </a:p>
        </p:txBody>
      </p:sp>
    </p:spTree>
    <p:extLst>
      <p:ext uri="{BB962C8B-B14F-4D97-AF65-F5344CB8AC3E}">
        <p14:creationId xmlns:p14="http://schemas.microsoft.com/office/powerpoint/2010/main" val="300528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56BCAC-69E6-41A3-B639-C9B7416BD736}"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7E09D-191F-4EDF-A21E-38022512B2F1}" type="slidenum">
              <a:rPr lang="en-US" smtClean="0"/>
              <a:t>‹#›</a:t>
            </a:fld>
            <a:endParaRPr lang="en-US"/>
          </a:p>
        </p:txBody>
      </p:sp>
    </p:spTree>
    <p:extLst>
      <p:ext uri="{BB962C8B-B14F-4D97-AF65-F5344CB8AC3E}">
        <p14:creationId xmlns:p14="http://schemas.microsoft.com/office/powerpoint/2010/main" val="3312475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56BCAC-69E6-41A3-B639-C9B7416BD736}" type="datetimeFigureOut">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87E09D-191F-4EDF-A21E-38022512B2F1}" type="slidenum">
              <a:rPr lang="en-US" smtClean="0"/>
              <a:t>‹#›</a:t>
            </a:fld>
            <a:endParaRPr lang="en-US"/>
          </a:p>
        </p:txBody>
      </p:sp>
    </p:spTree>
    <p:extLst>
      <p:ext uri="{BB962C8B-B14F-4D97-AF65-F5344CB8AC3E}">
        <p14:creationId xmlns:p14="http://schemas.microsoft.com/office/powerpoint/2010/main" val="7344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56BCAC-69E6-41A3-B639-C9B7416BD736}" type="datetimeFigureOut">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87E09D-191F-4EDF-A21E-38022512B2F1}" type="slidenum">
              <a:rPr lang="en-US" smtClean="0"/>
              <a:t>‹#›</a:t>
            </a:fld>
            <a:endParaRPr lang="en-US"/>
          </a:p>
        </p:txBody>
      </p:sp>
    </p:spTree>
    <p:extLst>
      <p:ext uri="{BB962C8B-B14F-4D97-AF65-F5344CB8AC3E}">
        <p14:creationId xmlns:p14="http://schemas.microsoft.com/office/powerpoint/2010/main" val="2929633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6BCAC-69E6-41A3-B639-C9B7416BD736}" type="datetimeFigureOut">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87E09D-191F-4EDF-A21E-38022512B2F1}" type="slidenum">
              <a:rPr lang="en-US" smtClean="0"/>
              <a:t>‹#›</a:t>
            </a:fld>
            <a:endParaRPr lang="en-US"/>
          </a:p>
        </p:txBody>
      </p:sp>
    </p:spTree>
    <p:extLst>
      <p:ext uri="{BB962C8B-B14F-4D97-AF65-F5344CB8AC3E}">
        <p14:creationId xmlns:p14="http://schemas.microsoft.com/office/powerpoint/2010/main" val="179088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6BCAC-69E6-41A3-B639-C9B7416BD736}"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7E09D-191F-4EDF-A21E-38022512B2F1}" type="slidenum">
              <a:rPr lang="en-US" smtClean="0"/>
              <a:t>‹#›</a:t>
            </a:fld>
            <a:endParaRPr lang="en-US"/>
          </a:p>
        </p:txBody>
      </p:sp>
    </p:spTree>
    <p:extLst>
      <p:ext uri="{BB962C8B-B14F-4D97-AF65-F5344CB8AC3E}">
        <p14:creationId xmlns:p14="http://schemas.microsoft.com/office/powerpoint/2010/main" val="380421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6BCAC-69E6-41A3-B639-C9B7416BD736}"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7E09D-191F-4EDF-A21E-38022512B2F1}" type="slidenum">
              <a:rPr lang="en-US" smtClean="0"/>
              <a:t>‹#›</a:t>
            </a:fld>
            <a:endParaRPr lang="en-US"/>
          </a:p>
        </p:txBody>
      </p:sp>
    </p:spTree>
    <p:extLst>
      <p:ext uri="{BB962C8B-B14F-4D97-AF65-F5344CB8AC3E}">
        <p14:creationId xmlns:p14="http://schemas.microsoft.com/office/powerpoint/2010/main" val="2242487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6BCAC-69E6-41A3-B639-C9B7416BD736}" type="datetimeFigureOut">
              <a:rPr lang="en-US" smtClean="0"/>
              <a:t>3/8/2019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7E09D-191F-4EDF-A21E-38022512B2F1}" type="slidenum">
              <a:rPr lang="en-US" smtClean="0"/>
              <a:t>‹#›</a:t>
            </a:fld>
            <a:endParaRPr lang="en-US"/>
          </a:p>
        </p:txBody>
      </p:sp>
    </p:spTree>
    <p:extLst>
      <p:ext uri="{BB962C8B-B14F-4D97-AF65-F5344CB8AC3E}">
        <p14:creationId xmlns:p14="http://schemas.microsoft.com/office/powerpoint/2010/main" val="330250845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8.wmf"/><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globaltb.njms.rutgers.edu/educationalmaterials/productlist.php" TargetMode="External"/><Relationship Id="rId2" Type="http://schemas.openxmlformats.org/officeDocument/2006/relationships/hyperlink" Target="https://ctca.org/guidelines/cdph-ctca-joint-guidelines/" TargetMode="External"/><Relationship Id="rId1" Type="http://schemas.openxmlformats.org/officeDocument/2006/relationships/slideLayout" Target="../slideLayouts/slideLayout2.xml"/><Relationship Id="rId5" Type="http://schemas.openxmlformats.org/officeDocument/2006/relationships/hyperlink" Target="mailto:stephanie.spencer@cdph.ca.gov" TargetMode="External"/><Relationship Id="rId4" Type="http://schemas.openxmlformats.org/officeDocument/2006/relationships/hyperlink" Target="mailto:anne.cass@cdph.ca.gov"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2819400"/>
          </a:xfrm>
        </p:spPr>
        <p:txBody>
          <a:bodyPr>
            <a:normAutofit/>
          </a:bodyPr>
          <a:lstStyle/>
          <a:p>
            <a:r>
              <a:rPr lang="en-US" dirty="0" smtClean="0"/>
              <a:t>Introduction to Effective Contact Investigation Strategies</a:t>
            </a:r>
            <a:endParaRPr lang="en-US" dirty="0"/>
          </a:p>
        </p:txBody>
      </p:sp>
      <p:sp>
        <p:nvSpPr>
          <p:cNvPr id="3" name="Subtitle 2"/>
          <p:cNvSpPr>
            <a:spLocks noGrp="1"/>
          </p:cNvSpPr>
          <p:nvPr>
            <p:ph type="subTitle" idx="1"/>
          </p:nvPr>
        </p:nvSpPr>
        <p:spPr>
          <a:xfrm>
            <a:off x="381000" y="3505200"/>
            <a:ext cx="8625840" cy="2514600"/>
          </a:xfrm>
        </p:spPr>
        <p:txBody>
          <a:bodyPr>
            <a:normAutofit fontScale="85000" lnSpcReduction="20000"/>
          </a:bodyPr>
          <a:lstStyle/>
          <a:p>
            <a:pPr>
              <a:spcBef>
                <a:spcPts val="0"/>
              </a:spcBef>
            </a:pPr>
            <a:r>
              <a:rPr lang="en-US" sz="2800" dirty="0" smtClean="0"/>
              <a:t>Anne Cass, MPH</a:t>
            </a:r>
          </a:p>
          <a:p>
            <a:pPr>
              <a:spcBef>
                <a:spcPts val="0"/>
              </a:spcBef>
            </a:pPr>
            <a:r>
              <a:rPr lang="en-US" sz="2800" dirty="0" smtClean="0"/>
              <a:t>Stephanie Spencer, MA</a:t>
            </a:r>
          </a:p>
          <a:p>
            <a:pPr>
              <a:spcBef>
                <a:spcPts val="0"/>
              </a:spcBef>
            </a:pPr>
            <a:endParaRPr lang="en-US" sz="2800" dirty="0" smtClean="0"/>
          </a:p>
          <a:p>
            <a:pPr>
              <a:spcBef>
                <a:spcPts val="0"/>
              </a:spcBef>
            </a:pPr>
            <a:r>
              <a:rPr lang="en-US" sz="2800" dirty="0" smtClean="0"/>
              <a:t>Program </a:t>
            </a:r>
            <a:r>
              <a:rPr lang="en-US" sz="2800" dirty="0"/>
              <a:t>Development Section </a:t>
            </a:r>
          </a:p>
          <a:p>
            <a:pPr>
              <a:spcBef>
                <a:spcPts val="0"/>
              </a:spcBef>
            </a:pPr>
            <a:r>
              <a:rPr lang="en-US" sz="2800" dirty="0"/>
              <a:t>TB Control Branch</a:t>
            </a:r>
          </a:p>
          <a:p>
            <a:pPr>
              <a:spcBef>
                <a:spcPts val="0"/>
              </a:spcBef>
            </a:pPr>
            <a:r>
              <a:rPr lang="en-US" sz="2800" dirty="0" smtClean="0"/>
              <a:t>California Department of Public Health</a:t>
            </a:r>
          </a:p>
          <a:p>
            <a:pPr>
              <a:spcBef>
                <a:spcPts val="0"/>
              </a:spcBef>
            </a:pPr>
            <a:endParaRPr lang="en-US" sz="2800" dirty="0" smtClean="0"/>
          </a:p>
          <a:p>
            <a:pPr>
              <a:spcBef>
                <a:spcPts val="0"/>
              </a:spcBef>
            </a:pPr>
            <a:r>
              <a:rPr lang="en-US" sz="2800" dirty="0" smtClean="0"/>
              <a:t>March 2019</a:t>
            </a:r>
          </a:p>
          <a:p>
            <a:pPr>
              <a:spcBef>
                <a:spcPts val="0"/>
              </a:spcBef>
            </a:pPr>
            <a:endParaRPr lang="en-US" dirty="0"/>
          </a:p>
        </p:txBody>
      </p:sp>
      <p:pic>
        <p:nvPicPr>
          <p:cNvPr id="4" name="Picture 2" descr="http://cdphintranet/FormsPubs/PublishingImages/CDPH_V1Logo_Color_Transparent.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52400" y="5867400"/>
            <a:ext cx="1028386" cy="86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606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1026"/>
          <p:cNvSpPr>
            <a:spLocks noGrp="1" noChangeArrowheads="1"/>
          </p:cNvSpPr>
          <p:nvPr>
            <p:ph type="title"/>
          </p:nvPr>
        </p:nvSpPr>
        <p:spPr>
          <a:xfrm>
            <a:off x="457200" y="533400"/>
            <a:ext cx="8686800" cy="1524000"/>
          </a:xfrm>
        </p:spPr>
        <p:txBody>
          <a:bodyPr>
            <a:normAutofit/>
          </a:bodyPr>
          <a:lstStyle/>
          <a:p>
            <a:r>
              <a:rPr lang="en-US" altLang="en-US" sz="4000" dirty="0"/>
              <a:t>Collect and Evaluate Index </a:t>
            </a:r>
            <a:br>
              <a:rPr lang="en-US" altLang="en-US" sz="4000" dirty="0"/>
            </a:br>
            <a:r>
              <a:rPr lang="en-US" altLang="en-US" sz="4000" dirty="0"/>
              <a:t>Case Information </a:t>
            </a:r>
            <a:endParaRPr lang="en-US" altLang="en-US" sz="4100" dirty="0"/>
          </a:p>
        </p:txBody>
      </p:sp>
      <p:sp>
        <p:nvSpPr>
          <p:cNvPr id="478211" name="Rectangle 1027"/>
          <p:cNvSpPr>
            <a:spLocks noGrp="1" noChangeArrowheads="1"/>
          </p:cNvSpPr>
          <p:nvPr>
            <p:ph type="body" idx="1"/>
          </p:nvPr>
        </p:nvSpPr>
        <p:spPr>
          <a:xfrm>
            <a:off x="457200" y="2590800"/>
            <a:ext cx="8153400" cy="3886200"/>
          </a:xfrm>
        </p:spPr>
        <p:txBody>
          <a:bodyPr>
            <a:normAutofit lnSpcReduction="10000"/>
          </a:bodyPr>
          <a:lstStyle/>
          <a:p>
            <a:pPr marL="0" indent="0">
              <a:tabLst>
                <a:tab pos="506413" algn="l"/>
                <a:tab pos="979488" algn="l"/>
              </a:tabLst>
            </a:pPr>
            <a:r>
              <a:rPr lang="en-US" altLang="en-US" sz="3200" dirty="0"/>
              <a:t> Determine urgency </a:t>
            </a:r>
          </a:p>
          <a:p>
            <a:pPr marL="0" indent="0">
              <a:tabLst>
                <a:tab pos="506413" algn="l"/>
                <a:tab pos="979488" algn="l"/>
              </a:tabLst>
            </a:pPr>
            <a:endParaRPr lang="en-US" altLang="en-US" sz="3200" dirty="0"/>
          </a:p>
          <a:p>
            <a:pPr marL="0" indent="0">
              <a:tabLst>
                <a:tab pos="506413" algn="l"/>
                <a:tab pos="979488" algn="l"/>
              </a:tabLst>
            </a:pPr>
            <a:r>
              <a:rPr lang="en-US" altLang="en-US" sz="3200" dirty="0"/>
              <a:t> Review disease related </a:t>
            </a:r>
            <a:r>
              <a:rPr lang="en-US" altLang="en-US" sz="3200" dirty="0" smtClean="0"/>
              <a:t>information</a:t>
            </a:r>
          </a:p>
          <a:p>
            <a:pPr marL="0" indent="0">
              <a:tabLst>
                <a:tab pos="506413" algn="l"/>
                <a:tab pos="979488" algn="l"/>
              </a:tabLst>
            </a:pPr>
            <a:endParaRPr lang="en-US" altLang="en-US" dirty="0"/>
          </a:p>
          <a:p>
            <a:pPr marL="0" indent="0">
              <a:tabLst>
                <a:tab pos="506413" algn="l"/>
                <a:tab pos="979488" algn="l"/>
              </a:tabLst>
            </a:pPr>
            <a:r>
              <a:rPr lang="en-US" altLang="en-US" sz="3200" dirty="0" smtClean="0"/>
              <a:t> Calculate possible infectious period</a:t>
            </a:r>
            <a:endParaRPr lang="en-US" altLang="en-US" sz="3200" dirty="0"/>
          </a:p>
          <a:p>
            <a:pPr marL="0" indent="0">
              <a:tabLst>
                <a:tab pos="506413" algn="l"/>
                <a:tab pos="979488" algn="l"/>
              </a:tabLst>
            </a:pPr>
            <a:endParaRPr lang="en-US" altLang="en-US" sz="3200" dirty="0"/>
          </a:p>
          <a:p>
            <a:pPr marL="0" indent="0">
              <a:tabLst>
                <a:tab pos="506413" algn="l"/>
                <a:tab pos="979488" algn="l"/>
              </a:tabLst>
            </a:pPr>
            <a:r>
              <a:rPr lang="en-US" altLang="en-US" sz="3200" dirty="0"/>
              <a:t> Consider </a:t>
            </a:r>
            <a:r>
              <a:rPr lang="en-US" altLang="en-US" sz="3200" dirty="0" smtClean="0"/>
              <a:t>settings </a:t>
            </a:r>
            <a:r>
              <a:rPr lang="en-US" altLang="en-US" sz="3200" dirty="0"/>
              <a:t>of </a:t>
            </a:r>
            <a:r>
              <a:rPr lang="en-US" altLang="en-US" dirty="0"/>
              <a:t>potential transmission </a:t>
            </a:r>
            <a:endParaRPr lang="en-US" altLang="en-US" sz="3200" dirty="0"/>
          </a:p>
          <a:p>
            <a:pPr marL="0" indent="0">
              <a:buFontTx/>
              <a:buNone/>
              <a:tabLst>
                <a:tab pos="506413" algn="l"/>
                <a:tab pos="979488" algn="l"/>
              </a:tabLst>
            </a:pPr>
            <a:endParaRPr lang="en-US" altLang="en-US" dirty="0"/>
          </a:p>
        </p:txBody>
      </p:sp>
    </p:spTree>
    <p:extLst>
      <p:ext uri="{BB962C8B-B14F-4D97-AF65-F5344CB8AC3E}">
        <p14:creationId xmlns:p14="http://schemas.microsoft.com/office/powerpoint/2010/main" val="2349357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9" name="Rectangle 1027"/>
          <p:cNvSpPr>
            <a:spLocks noGrp="1" noChangeArrowheads="1"/>
          </p:cNvSpPr>
          <p:nvPr>
            <p:ph type="body" idx="1"/>
          </p:nvPr>
        </p:nvSpPr>
        <p:spPr>
          <a:xfrm>
            <a:off x="457200" y="457200"/>
            <a:ext cx="5105400" cy="6019295"/>
          </a:xfrm>
        </p:spPr>
        <p:txBody>
          <a:bodyPr>
            <a:normAutofit/>
          </a:bodyPr>
          <a:lstStyle/>
          <a:p>
            <a:pPr marL="0" indent="0">
              <a:buFontTx/>
              <a:buNone/>
              <a:tabLst>
                <a:tab pos="506413" algn="l"/>
                <a:tab pos="979488" algn="l"/>
              </a:tabLst>
            </a:pPr>
            <a:r>
              <a:rPr lang="en-US" altLang="en-US" sz="2800" dirty="0"/>
              <a:t>Initial case report:</a:t>
            </a:r>
          </a:p>
          <a:p>
            <a:pPr>
              <a:tabLst>
                <a:tab pos="506413" algn="l"/>
                <a:tab pos="979488" algn="l"/>
              </a:tabLst>
            </a:pPr>
            <a:r>
              <a:rPr lang="en-US" altLang="en-US" sz="2800" dirty="0" smtClean="0"/>
              <a:t>Received </a:t>
            </a:r>
            <a:r>
              <a:rPr lang="en-US" altLang="en-US" sz="2800" dirty="0"/>
              <a:t>from </a:t>
            </a:r>
            <a:r>
              <a:rPr lang="en-US" altLang="en-US" sz="2800" dirty="0" smtClean="0"/>
              <a:t>King Edward VII’s Hospital  12/1/18</a:t>
            </a:r>
            <a:endParaRPr lang="en-US" altLang="en-US" sz="2800" dirty="0"/>
          </a:p>
          <a:p>
            <a:pPr>
              <a:tabLst>
                <a:tab pos="506413" algn="l"/>
                <a:tab pos="979488" algn="l"/>
              </a:tabLst>
            </a:pPr>
            <a:r>
              <a:rPr lang="en-US" altLang="en-US" sz="2800" dirty="0" smtClean="0"/>
              <a:t>Patient: Prince Harry Windsor</a:t>
            </a:r>
            <a:endParaRPr lang="en-US" altLang="en-US" sz="2800" dirty="0"/>
          </a:p>
          <a:p>
            <a:pPr>
              <a:tabLst>
                <a:tab pos="506413" algn="l"/>
                <a:tab pos="979488" algn="l"/>
              </a:tabLst>
            </a:pPr>
            <a:r>
              <a:rPr lang="en-US" altLang="en-US" sz="2800" dirty="0" smtClean="0"/>
              <a:t>Occupation: Former soldier with 2 tours in Afghanistan</a:t>
            </a:r>
            <a:endParaRPr lang="en-US" altLang="en-US" sz="2800" dirty="0"/>
          </a:p>
          <a:p>
            <a:pPr>
              <a:tabLst>
                <a:tab pos="506413" algn="l"/>
                <a:tab pos="979488" algn="l"/>
              </a:tabLst>
            </a:pPr>
            <a:r>
              <a:rPr lang="en-US" altLang="en-US" sz="2800" dirty="0" smtClean="0"/>
              <a:t>Diagnosis: smear +,  cavitary TB</a:t>
            </a:r>
          </a:p>
          <a:p>
            <a:pPr>
              <a:tabLst>
                <a:tab pos="506413" algn="l"/>
                <a:tab pos="979488" algn="l"/>
              </a:tabLst>
            </a:pPr>
            <a:r>
              <a:rPr lang="en-US" altLang="en-US" sz="2800" dirty="0" smtClean="0"/>
              <a:t>Symptoms:  fatigue, cough        x one month</a:t>
            </a:r>
            <a:endParaRPr lang="en-US" altLang="en-US" sz="2800" dirty="0"/>
          </a:p>
          <a:p>
            <a:pPr>
              <a:tabLst>
                <a:tab pos="506413" algn="l"/>
                <a:tab pos="979488" algn="l"/>
              </a:tabLst>
            </a:pPr>
            <a:r>
              <a:rPr lang="en-US" altLang="en-US" sz="2800" dirty="0" smtClean="0"/>
              <a:t>Started </a:t>
            </a:r>
            <a:r>
              <a:rPr lang="en-US" altLang="en-US" sz="2800" dirty="0"/>
              <a:t>on anti-TB treatment </a:t>
            </a:r>
            <a:r>
              <a:rPr lang="en-US" altLang="en-US" sz="2800" dirty="0" smtClean="0"/>
              <a:t>12/1/18</a:t>
            </a:r>
            <a:endParaRPr lang="en-US" altLang="en-US" sz="2800" dirty="0"/>
          </a:p>
        </p:txBody>
      </p:sp>
      <p:pic>
        <p:nvPicPr>
          <p:cNvPr id="2" name="Picture 1"/>
          <p:cNvPicPr>
            <a:picLocks noChangeAspect="1"/>
          </p:cNvPicPr>
          <p:nvPr/>
        </p:nvPicPr>
        <p:blipFill>
          <a:blip r:embed="rId3"/>
          <a:stretch>
            <a:fillRect/>
          </a:stretch>
        </p:blipFill>
        <p:spPr>
          <a:xfrm>
            <a:off x="5638800" y="3581400"/>
            <a:ext cx="2518011" cy="3013248"/>
          </a:xfrm>
          <a:prstGeom prst="rect">
            <a:avLst/>
          </a:prstGeom>
        </p:spPr>
      </p:pic>
      <p:pic>
        <p:nvPicPr>
          <p:cNvPr id="3" name="Picture 2"/>
          <p:cNvPicPr>
            <a:picLocks noChangeAspect="1"/>
          </p:cNvPicPr>
          <p:nvPr/>
        </p:nvPicPr>
        <p:blipFill>
          <a:blip r:embed="rId4"/>
          <a:stretch>
            <a:fillRect/>
          </a:stretch>
        </p:blipFill>
        <p:spPr>
          <a:xfrm>
            <a:off x="6567984" y="381000"/>
            <a:ext cx="2200275" cy="2905125"/>
          </a:xfrm>
          <a:prstGeom prst="rect">
            <a:avLst/>
          </a:prstGeom>
        </p:spPr>
      </p:pic>
    </p:spTree>
    <p:extLst>
      <p:ext uri="{BB962C8B-B14F-4D97-AF65-F5344CB8AC3E}">
        <p14:creationId xmlns:p14="http://schemas.microsoft.com/office/powerpoint/2010/main" val="1570202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1026"/>
          <p:cNvSpPr>
            <a:spLocks noGrp="1" noChangeArrowheads="1"/>
          </p:cNvSpPr>
          <p:nvPr>
            <p:ph type="title"/>
          </p:nvPr>
        </p:nvSpPr>
        <p:spPr>
          <a:xfrm>
            <a:off x="0" y="0"/>
            <a:ext cx="8610600" cy="1524000"/>
          </a:xfrm>
        </p:spPr>
        <p:txBody>
          <a:bodyPr/>
          <a:lstStyle/>
          <a:p>
            <a:r>
              <a:rPr lang="en-US" altLang="en-US" dirty="0" smtClean="0"/>
              <a:t>Planning </a:t>
            </a:r>
            <a:r>
              <a:rPr lang="en-US" altLang="en-US" smtClean="0"/>
              <a:t>for a </a:t>
            </a:r>
            <a:r>
              <a:rPr lang="en-US" altLang="en-US" dirty="0" smtClean="0"/>
              <a:t>TB Interview</a:t>
            </a:r>
            <a:endParaRPr lang="en-US" altLang="en-US" sz="4100" dirty="0"/>
          </a:p>
        </p:txBody>
      </p:sp>
      <p:pic>
        <p:nvPicPr>
          <p:cNvPr id="3" name="Picture 2"/>
          <p:cNvPicPr>
            <a:picLocks noChangeAspect="1"/>
          </p:cNvPicPr>
          <p:nvPr/>
        </p:nvPicPr>
        <p:blipFill>
          <a:blip r:embed="rId3"/>
          <a:stretch>
            <a:fillRect/>
          </a:stretch>
        </p:blipFill>
        <p:spPr>
          <a:xfrm>
            <a:off x="438150" y="2400300"/>
            <a:ext cx="3867150" cy="2971800"/>
          </a:xfrm>
          <a:prstGeom prst="rect">
            <a:avLst/>
          </a:prstGeom>
        </p:spPr>
      </p:pic>
      <p:pic>
        <p:nvPicPr>
          <p:cNvPr id="5" name="Picture 4"/>
          <p:cNvPicPr>
            <a:picLocks noChangeAspect="1"/>
          </p:cNvPicPr>
          <p:nvPr/>
        </p:nvPicPr>
        <p:blipFill>
          <a:blip r:embed="rId4"/>
          <a:stretch>
            <a:fillRect/>
          </a:stretch>
        </p:blipFill>
        <p:spPr>
          <a:xfrm>
            <a:off x="4495800" y="3962400"/>
            <a:ext cx="4410074" cy="2514600"/>
          </a:xfrm>
          <a:prstGeom prst="rect">
            <a:avLst/>
          </a:prstGeom>
        </p:spPr>
      </p:pic>
      <p:pic>
        <p:nvPicPr>
          <p:cNvPr id="6" name="Picture 2" descr="https://encrypted-tbn0.gstatic.com/images?q=tbn:ANd9GcSdjJujm9bOx-JeRuGKWD9DwErJo9dVZeb3UB6X_1eTBov1VG-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7976" y="1295400"/>
            <a:ext cx="286572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273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fontAlgn="base">
              <a:spcBef>
                <a:spcPct val="0"/>
              </a:spcBef>
              <a:spcAft>
                <a:spcPct val="0"/>
              </a:spcAft>
              <a:buClrTx/>
              <a:buSzTx/>
              <a:buFontTx/>
              <a:buNone/>
            </a:pPr>
            <a:fld id="{657FBC75-A202-46B9-839F-4B036B87DC81}" type="slidenum">
              <a:rPr lang="en-US" altLang="en-US" sz="1100" smtClean="0">
                <a:latin typeface="Franklin Gothic Book" panose="020B0503020102020204" pitchFamily="34" charset="0"/>
              </a:rPr>
              <a:pPr fontAlgn="base">
                <a:spcBef>
                  <a:spcPct val="0"/>
                </a:spcBef>
                <a:spcAft>
                  <a:spcPct val="0"/>
                </a:spcAft>
                <a:buClrTx/>
                <a:buSzTx/>
                <a:buFontTx/>
                <a:buNone/>
              </a:pPr>
              <a:t>13</a:t>
            </a:fld>
            <a:endParaRPr lang="en-US" altLang="en-US" sz="1100" smtClean="0">
              <a:latin typeface="Franklin Gothic Book" panose="020B0503020102020204" pitchFamily="34" charset="0"/>
            </a:endParaRPr>
          </a:p>
        </p:txBody>
      </p:sp>
      <p:sp>
        <p:nvSpPr>
          <p:cNvPr id="117764" name="Rectangle 3"/>
          <p:cNvSpPr>
            <a:spLocks noGrp="1" noChangeArrowheads="1"/>
          </p:cNvSpPr>
          <p:nvPr>
            <p:ph type="subTitle" idx="4294967295"/>
          </p:nvPr>
        </p:nvSpPr>
        <p:spPr>
          <a:xfrm>
            <a:off x="-38101" y="990600"/>
            <a:ext cx="9144000" cy="2681288"/>
          </a:xfrm>
        </p:spPr>
        <p:txBody>
          <a:bodyPr/>
          <a:lstStyle/>
          <a:p>
            <a:pPr marL="0" indent="0" algn="ctr">
              <a:buNone/>
            </a:pPr>
            <a:r>
              <a:rPr lang="en-US" altLang="en-US" sz="4000" dirty="0"/>
              <a:t>Step 2</a:t>
            </a:r>
            <a:r>
              <a:rPr lang="en-US" altLang="en-US" sz="4000" dirty="0" smtClean="0"/>
              <a:t>: Interview the </a:t>
            </a:r>
            <a:r>
              <a:rPr lang="en-US" altLang="en-US" sz="4000" dirty="0"/>
              <a:t>Index </a:t>
            </a:r>
            <a:r>
              <a:rPr lang="en-US" altLang="en-US" sz="4000" dirty="0" smtClean="0"/>
              <a:t>Patient and Determine Infectious Period</a:t>
            </a:r>
            <a:endParaRPr lang="en-US" altLang="en-US" sz="4000" dirty="0"/>
          </a:p>
          <a:p>
            <a:pPr marL="0" indent="0" algn="ctr" eaLnBrk="1" hangingPunct="1">
              <a:buFontTx/>
              <a:buNone/>
            </a:pPr>
            <a:endParaRPr lang="en-US" altLang="en-US" sz="4000" dirty="0" smtClean="0"/>
          </a:p>
        </p:txBody>
      </p:sp>
      <p:pic>
        <p:nvPicPr>
          <p:cNvPr id="2" name="Picture 1"/>
          <p:cNvPicPr>
            <a:picLocks noChangeAspect="1"/>
          </p:cNvPicPr>
          <p:nvPr/>
        </p:nvPicPr>
        <p:blipFill>
          <a:blip r:embed="rId4"/>
          <a:stretch>
            <a:fillRect/>
          </a:stretch>
        </p:blipFill>
        <p:spPr>
          <a:xfrm>
            <a:off x="990600" y="3200400"/>
            <a:ext cx="3124200" cy="2514600"/>
          </a:xfrm>
          <a:prstGeom prst="rect">
            <a:avLst/>
          </a:prstGeom>
        </p:spPr>
      </p:pic>
      <p:pic>
        <p:nvPicPr>
          <p:cNvPr id="5" name="Picture 3" descr="C:\Users\gschack\AppData\Local\Microsoft\Windows\Temporary Internet Files\Content.IE5\NFZ9LYS9\MC90015710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82601">
            <a:off x="5325192" y="3190875"/>
            <a:ext cx="30638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32260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5" name="Rectangle 1027"/>
          <p:cNvSpPr>
            <a:spLocks noGrp="1" noChangeArrowheads="1"/>
          </p:cNvSpPr>
          <p:nvPr>
            <p:ph type="body" idx="1"/>
          </p:nvPr>
        </p:nvSpPr>
        <p:spPr>
          <a:xfrm>
            <a:off x="381000" y="1600200"/>
            <a:ext cx="8763000" cy="5029200"/>
          </a:xfrm>
        </p:spPr>
        <p:txBody>
          <a:bodyPr>
            <a:normAutofit lnSpcReduction="10000"/>
          </a:bodyPr>
          <a:lstStyle/>
          <a:p>
            <a:pPr>
              <a:lnSpc>
                <a:spcPct val="80000"/>
              </a:lnSpc>
              <a:tabLst>
                <a:tab pos="911225" algn="l"/>
                <a:tab pos="1135063" algn="l"/>
              </a:tabLst>
            </a:pPr>
            <a:r>
              <a:rPr lang="en-US" altLang="en-US" dirty="0" smtClean="0"/>
              <a:t>Establish rapport/discuss confidentiality</a:t>
            </a:r>
          </a:p>
          <a:p>
            <a:pPr marL="0" indent="0">
              <a:lnSpc>
                <a:spcPct val="80000"/>
              </a:lnSpc>
              <a:buNone/>
              <a:tabLst>
                <a:tab pos="911225" algn="l"/>
                <a:tab pos="1135063" algn="l"/>
              </a:tabLst>
            </a:pPr>
            <a:r>
              <a:rPr lang="en-US" altLang="en-US" sz="1700" dirty="0"/>
              <a:t>	</a:t>
            </a:r>
          </a:p>
          <a:p>
            <a:pPr>
              <a:lnSpc>
                <a:spcPct val="80000"/>
              </a:lnSpc>
              <a:tabLst>
                <a:tab pos="911225" algn="l"/>
                <a:tab pos="1135063" algn="l"/>
              </a:tabLst>
            </a:pPr>
            <a:r>
              <a:rPr lang="en-US" altLang="en-US" dirty="0" smtClean="0"/>
              <a:t>Provide </a:t>
            </a:r>
            <a:r>
              <a:rPr lang="en-US" altLang="en-US" dirty="0"/>
              <a:t>TB education </a:t>
            </a:r>
            <a:endParaRPr lang="en-US" altLang="en-US" dirty="0" smtClean="0"/>
          </a:p>
          <a:p>
            <a:pPr>
              <a:lnSpc>
                <a:spcPct val="80000"/>
              </a:lnSpc>
              <a:tabLst>
                <a:tab pos="911225" algn="l"/>
                <a:tab pos="1135063" algn="l"/>
              </a:tabLst>
            </a:pPr>
            <a:endParaRPr lang="en-US" altLang="en-US" sz="1700" dirty="0"/>
          </a:p>
          <a:p>
            <a:pPr>
              <a:lnSpc>
                <a:spcPct val="80000"/>
              </a:lnSpc>
              <a:tabLst>
                <a:tab pos="911225" algn="l"/>
                <a:tab pos="1135063" algn="l"/>
              </a:tabLst>
            </a:pPr>
            <a:r>
              <a:rPr lang="en-US" altLang="en-US" dirty="0" smtClean="0"/>
              <a:t>Explain </a:t>
            </a:r>
            <a:r>
              <a:rPr lang="en-US" altLang="en-US" dirty="0"/>
              <a:t>purpose &amp; process of contact </a:t>
            </a:r>
            <a:r>
              <a:rPr lang="en-US" altLang="en-US" dirty="0" smtClean="0"/>
              <a:t>investigation</a:t>
            </a:r>
          </a:p>
          <a:p>
            <a:pPr>
              <a:lnSpc>
                <a:spcPct val="80000"/>
              </a:lnSpc>
              <a:tabLst>
                <a:tab pos="911225" algn="l"/>
                <a:tab pos="1135063" algn="l"/>
              </a:tabLst>
            </a:pPr>
            <a:endParaRPr lang="en-US" altLang="en-US" sz="1700" dirty="0"/>
          </a:p>
          <a:p>
            <a:pPr>
              <a:lnSpc>
                <a:spcPct val="80000"/>
              </a:lnSpc>
              <a:tabLst>
                <a:tab pos="911225" algn="l"/>
                <a:tab pos="1135063" algn="l"/>
              </a:tabLst>
            </a:pPr>
            <a:r>
              <a:rPr lang="en-US" altLang="en-US" dirty="0" smtClean="0"/>
              <a:t>Determine </a:t>
            </a:r>
            <a:r>
              <a:rPr lang="en-US" altLang="en-US" dirty="0"/>
              <a:t>infectious </a:t>
            </a:r>
            <a:r>
              <a:rPr lang="en-US" altLang="en-US" dirty="0" smtClean="0"/>
              <a:t>period</a:t>
            </a:r>
          </a:p>
          <a:p>
            <a:pPr>
              <a:lnSpc>
                <a:spcPct val="80000"/>
              </a:lnSpc>
              <a:tabLst>
                <a:tab pos="911225" algn="l"/>
                <a:tab pos="1135063" algn="l"/>
              </a:tabLst>
            </a:pPr>
            <a:endParaRPr lang="en-US" altLang="en-US" sz="1700" dirty="0"/>
          </a:p>
          <a:p>
            <a:pPr>
              <a:lnSpc>
                <a:spcPct val="80000"/>
              </a:lnSpc>
              <a:tabLst>
                <a:tab pos="911225" algn="l"/>
                <a:tab pos="1135063" algn="l"/>
              </a:tabLst>
            </a:pPr>
            <a:r>
              <a:rPr lang="en-US" altLang="en-US" dirty="0" smtClean="0"/>
              <a:t>Identify potential transmission settings and exposed contacts</a:t>
            </a:r>
          </a:p>
          <a:p>
            <a:pPr>
              <a:lnSpc>
                <a:spcPct val="80000"/>
              </a:lnSpc>
              <a:tabLst>
                <a:tab pos="911225" algn="l"/>
                <a:tab pos="1135063" algn="l"/>
              </a:tabLst>
            </a:pPr>
            <a:endParaRPr lang="en-US" altLang="en-US" sz="1700" dirty="0"/>
          </a:p>
          <a:p>
            <a:pPr>
              <a:lnSpc>
                <a:spcPct val="90000"/>
              </a:lnSpc>
              <a:tabLst>
                <a:tab pos="911225" algn="l"/>
                <a:tab pos="1135063" algn="l"/>
              </a:tabLst>
            </a:pPr>
            <a:r>
              <a:rPr lang="en-US" altLang="en-US" dirty="0" smtClean="0"/>
              <a:t>Prioritize </a:t>
            </a:r>
            <a:r>
              <a:rPr lang="en-US" altLang="en-US" dirty="0"/>
              <a:t>contacts </a:t>
            </a:r>
            <a:r>
              <a:rPr lang="en-US" altLang="en-US" dirty="0" smtClean="0"/>
              <a:t>for evaluation</a:t>
            </a:r>
            <a:endParaRPr lang="en-US" altLang="en-US" dirty="0"/>
          </a:p>
          <a:p>
            <a:pPr marL="0" indent="0">
              <a:lnSpc>
                <a:spcPct val="90000"/>
              </a:lnSpc>
              <a:tabLst>
                <a:tab pos="911225" algn="l"/>
                <a:tab pos="1135063" algn="l"/>
              </a:tabLst>
            </a:pPr>
            <a:endParaRPr lang="en-US" altLang="en-US" sz="1800" dirty="0">
              <a:solidFill>
                <a:schemeClr val="tx1"/>
              </a:solidFill>
            </a:endParaRPr>
          </a:p>
        </p:txBody>
      </p:sp>
      <p:sp>
        <p:nvSpPr>
          <p:cNvPr id="2" name="Title 1"/>
          <p:cNvSpPr>
            <a:spLocks noGrp="1"/>
          </p:cNvSpPr>
          <p:nvPr>
            <p:ph type="title"/>
          </p:nvPr>
        </p:nvSpPr>
        <p:spPr/>
        <p:txBody>
          <a:bodyPr/>
          <a:lstStyle/>
          <a:p>
            <a:r>
              <a:rPr lang="en-US" dirty="0" smtClean="0"/>
              <a:t>Interview Components </a:t>
            </a:r>
            <a:endParaRPr lang="en-US" dirty="0"/>
          </a:p>
        </p:txBody>
      </p:sp>
    </p:spTree>
    <p:extLst>
      <p:ext uri="{BB962C8B-B14F-4D97-AF65-F5344CB8AC3E}">
        <p14:creationId xmlns:p14="http://schemas.microsoft.com/office/powerpoint/2010/main" val="1585915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609600"/>
            <a:ext cx="8229600" cy="2667000"/>
          </a:xfrm>
        </p:spPr>
        <p:txBody>
          <a:bodyPr rtlCol="0">
            <a:normAutofit/>
          </a:bodyPr>
          <a:lstStyle/>
          <a:p>
            <a:pPr marL="484632" defTabSz="457207" eaLnBrk="1" fontAlgn="auto" hangingPunct="1">
              <a:spcAft>
                <a:spcPts val="0"/>
              </a:spcAft>
              <a:defRPr/>
            </a:pPr>
            <a:r>
              <a:rPr lang="en-US" dirty="0" smtClean="0"/>
              <a:t>Effective Communication </a:t>
            </a:r>
            <a:br>
              <a:rPr lang="en-US" dirty="0" smtClean="0"/>
            </a:br>
            <a:r>
              <a:rPr lang="en-US" dirty="0" smtClean="0"/>
              <a:t>Techniques</a:t>
            </a:r>
            <a:endParaRPr lang="en-US" dirty="0"/>
          </a:p>
        </p:txBody>
      </p:sp>
      <p:sp>
        <p:nvSpPr>
          <p:cNvPr id="4198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fontAlgn="base">
              <a:spcBef>
                <a:spcPct val="0"/>
              </a:spcBef>
              <a:spcAft>
                <a:spcPct val="0"/>
              </a:spcAft>
              <a:buClrTx/>
              <a:buSzTx/>
              <a:buFontTx/>
              <a:buNone/>
            </a:pPr>
            <a:fld id="{2E40900E-A989-4B82-9042-4FC7FD77A5A3}" type="slidenum">
              <a:rPr lang="en-US" altLang="en-US" sz="1100" smtClean="0">
                <a:latin typeface="Franklin Gothic Book" panose="020B0503020102020204" pitchFamily="34" charset="0"/>
              </a:rPr>
              <a:pPr fontAlgn="base">
                <a:spcBef>
                  <a:spcPct val="0"/>
                </a:spcBef>
                <a:spcAft>
                  <a:spcPct val="0"/>
                </a:spcAft>
                <a:buClrTx/>
                <a:buSzTx/>
                <a:buFontTx/>
                <a:buNone/>
              </a:pPr>
              <a:t>15</a:t>
            </a:fld>
            <a:endParaRPr lang="en-US" altLang="en-US" sz="1100" smtClean="0">
              <a:latin typeface="Franklin Gothic Book" panose="020B05030201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272589"/>
            <a:ext cx="4544607" cy="2389584"/>
          </a:xfrm>
          <a:prstGeom prst="rect">
            <a:avLst/>
          </a:prstGeom>
        </p:spPr>
      </p:pic>
    </p:spTree>
    <p:extLst>
      <p:ext uri="{BB962C8B-B14F-4D97-AF65-F5344CB8AC3E}">
        <p14:creationId xmlns:p14="http://schemas.microsoft.com/office/powerpoint/2010/main" val="2381943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09600" y="1677987"/>
            <a:ext cx="8305800" cy="4493538"/>
          </a:xfrm>
          <a:prstGeom prst="rect">
            <a:avLst/>
          </a:prstGeom>
          <a:noFill/>
          <a:ln>
            <a:noFill/>
          </a:ln>
          <a:effectLst/>
          <a:extLst/>
        </p:spPr>
        <p:txBody>
          <a:bodyPr>
            <a:spAutoFit/>
          </a:bodyPr>
          <a:lstStyle/>
          <a:p>
            <a:pPr eaLnBrk="1" fontAlgn="auto" hangingPunct="1">
              <a:spcBef>
                <a:spcPct val="50000"/>
              </a:spcBef>
              <a:spcAft>
                <a:spcPts val="0"/>
              </a:spcAft>
              <a:defRPr/>
            </a:pPr>
            <a:r>
              <a:rPr lang="en-US" sz="2800" b="1" spc="-150" dirty="0">
                <a:solidFill>
                  <a:srgbClr val="FF0000"/>
                </a:solidFill>
                <a:latin typeface="+mn-lt"/>
              </a:rPr>
              <a:t>Closed </a:t>
            </a:r>
            <a:r>
              <a:rPr lang="en-US" sz="2800" b="1" spc="-150" dirty="0">
                <a:latin typeface="+mn-lt"/>
              </a:rPr>
              <a:t>- Ended Questions</a:t>
            </a:r>
          </a:p>
          <a:p>
            <a:pPr marL="517525" lvl="2" indent="396875" eaLnBrk="1" fontAlgn="auto" hangingPunct="1">
              <a:spcBef>
                <a:spcPct val="50000"/>
              </a:spcBef>
              <a:spcAft>
                <a:spcPts val="0"/>
              </a:spcAft>
              <a:buClr>
                <a:schemeClr val="bg2">
                  <a:lumMod val="40000"/>
                  <a:lumOff val="60000"/>
                </a:schemeClr>
              </a:buClr>
              <a:buFont typeface="Wingdings" panose="05000000000000000000" pitchFamily="2" charset="2"/>
              <a:buChar char="§"/>
              <a:defRPr/>
            </a:pPr>
            <a:r>
              <a:rPr lang="en-US" sz="2400" spc="-150" dirty="0">
                <a:latin typeface="+mn-lt"/>
              </a:rPr>
              <a:t>Elicit a “yes” or “no” answer</a:t>
            </a:r>
          </a:p>
          <a:p>
            <a:pPr marL="517525" lvl="2" indent="396875" eaLnBrk="1" fontAlgn="auto" hangingPunct="1">
              <a:spcBef>
                <a:spcPct val="50000"/>
              </a:spcBef>
              <a:spcAft>
                <a:spcPts val="0"/>
              </a:spcAft>
              <a:buClr>
                <a:schemeClr val="bg2">
                  <a:lumMod val="40000"/>
                  <a:lumOff val="60000"/>
                </a:schemeClr>
              </a:buClr>
              <a:buFont typeface="Wingdings" panose="05000000000000000000" pitchFamily="2" charset="2"/>
              <a:buChar char="§"/>
              <a:defRPr/>
            </a:pPr>
            <a:r>
              <a:rPr lang="en-US" sz="2400" spc="-150" dirty="0">
                <a:latin typeface="+mn-lt"/>
              </a:rPr>
              <a:t>Can you? Will you? Do you? Could you? Are there?</a:t>
            </a:r>
          </a:p>
          <a:p>
            <a:pPr marL="517525" lvl="2" indent="396875" eaLnBrk="1" fontAlgn="auto" hangingPunct="1">
              <a:spcBef>
                <a:spcPct val="50000"/>
              </a:spcBef>
              <a:spcAft>
                <a:spcPts val="0"/>
              </a:spcAft>
              <a:buClr>
                <a:schemeClr val="bg2">
                  <a:lumMod val="40000"/>
                  <a:lumOff val="60000"/>
                </a:schemeClr>
              </a:buClr>
              <a:buFont typeface="Wingdings" panose="05000000000000000000" pitchFamily="2" charset="2"/>
              <a:buChar char="§"/>
              <a:defRPr/>
            </a:pPr>
            <a:r>
              <a:rPr lang="en-US" sz="2400" spc="-150" dirty="0">
                <a:latin typeface="+mn-lt"/>
              </a:rPr>
              <a:t>Have you ever …???</a:t>
            </a:r>
          </a:p>
          <a:p>
            <a:pPr eaLnBrk="1" fontAlgn="auto" hangingPunct="1">
              <a:spcBef>
                <a:spcPct val="50000"/>
              </a:spcBef>
              <a:spcAft>
                <a:spcPts val="0"/>
              </a:spcAft>
              <a:defRPr/>
            </a:pPr>
            <a:r>
              <a:rPr lang="en-US" sz="2800" b="1" spc="-150" dirty="0">
                <a:solidFill>
                  <a:srgbClr val="00B050"/>
                </a:solidFill>
                <a:latin typeface="+mn-lt"/>
              </a:rPr>
              <a:t>Open </a:t>
            </a:r>
            <a:r>
              <a:rPr lang="en-US" sz="2800" b="1" spc="-150" dirty="0">
                <a:latin typeface="+mn-lt"/>
              </a:rPr>
              <a:t>- Ended Questions</a:t>
            </a:r>
          </a:p>
          <a:p>
            <a:pPr marL="517525" lvl="2" indent="396875" eaLnBrk="1" fontAlgn="auto" hangingPunct="1">
              <a:spcBef>
                <a:spcPct val="50000"/>
              </a:spcBef>
              <a:spcAft>
                <a:spcPts val="0"/>
              </a:spcAft>
              <a:buClr>
                <a:schemeClr val="bg2">
                  <a:lumMod val="40000"/>
                  <a:lumOff val="60000"/>
                </a:schemeClr>
              </a:buClr>
              <a:buFont typeface="Wingdings" panose="05000000000000000000" pitchFamily="2" charset="2"/>
              <a:buChar char="§"/>
              <a:defRPr/>
            </a:pPr>
            <a:r>
              <a:rPr lang="en-US" sz="2400" spc="-150" dirty="0">
                <a:latin typeface="+mn-lt"/>
              </a:rPr>
              <a:t> Elicit an answer with more information than just a “yes” </a:t>
            </a:r>
            <a:r>
              <a:rPr lang="en-US" sz="2400" spc="-150" dirty="0" smtClean="0">
                <a:latin typeface="+mn-lt"/>
              </a:rPr>
              <a:t>or  </a:t>
            </a:r>
            <a:r>
              <a:rPr lang="en-US" sz="2400" spc="-150" dirty="0">
                <a:latin typeface="+mn-lt"/>
              </a:rPr>
              <a:t>“no”</a:t>
            </a:r>
          </a:p>
          <a:p>
            <a:pPr marL="517525" lvl="2" indent="396875" eaLnBrk="1" fontAlgn="auto" hangingPunct="1">
              <a:spcBef>
                <a:spcPct val="50000"/>
              </a:spcBef>
              <a:spcAft>
                <a:spcPts val="0"/>
              </a:spcAft>
              <a:buClr>
                <a:schemeClr val="bg2">
                  <a:lumMod val="40000"/>
                  <a:lumOff val="60000"/>
                </a:schemeClr>
              </a:buClr>
              <a:buFont typeface="Wingdings" panose="05000000000000000000" pitchFamily="2" charset="2"/>
              <a:buChar char="§"/>
              <a:defRPr/>
            </a:pPr>
            <a:r>
              <a:rPr lang="en-US" sz="2400" spc="-150" dirty="0">
                <a:latin typeface="+mn-lt"/>
              </a:rPr>
              <a:t> Begin with: </a:t>
            </a:r>
            <a:r>
              <a:rPr lang="en-US" sz="2400" spc="-150" dirty="0">
                <a:solidFill>
                  <a:schemeClr val="tx2"/>
                </a:solidFill>
                <a:latin typeface="+mn-lt"/>
              </a:rPr>
              <a:t>Who? What? When? Where? How? </a:t>
            </a:r>
            <a:r>
              <a:rPr lang="en-US" sz="2400" spc="-150" dirty="0" smtClean="0">
                <a:solidFill>
                  <a:schemeClr val="tx2"/>
                </a:solidFill>
                <a:latin typeface="+mn-lt"/>
              </a:rPr>
              <a:t>Why?</a:t>
            </a:r>
            <a:r>
              <a:rPr lang="en-US" sz="2400" spc="-150" dirty="0"/>
              <a:t> </a:t>
            </a:r>
            <a:r>
              <a:rPr lang="en-US" sz="2400" spc="-150" dirty="0" smtClean="0"/>
              <a:t> </a:t>
            </a:r>
            <a:r>
              <a:rPr lang="en-US" sz="2400" spc="-150" dirty="0" smtClean="0">
                <a:latin typeface="+mn-lt"/>
              </a:rPr>
              <a:t>or </a:t>
            </a:r>
            <a:r>
              <a:rPr lang="en-US" sz="2400" spc="-150" dirty="0">
                <a:latin typeface="+mn-lt"/>
              </a:rPr>
              <a:t>with:</a:t>
            </a:r>
            <a:r>
              <a:rPr lang="en-US" sz="2400" spc="-150" dirty="0">
                <a:solidFill>
                  <a:srgbClr val="3366FF"/>
                </a:solidFill>
                <a:latin typeface="+mn-lt"/>
              </a:rPr>
              <a:t> </a:t>
            </a:r>
            <a:r>
              <a:rPr lang="en-US" sz="2400" spc="-150" dirty="0" smtClean="0">
                <a:solidFill>
                  <a:srgbClr val="3366FF"/>
                </a:solidFill>
                <a:latin typeface="+mn-lt"/>
              </a:rPr>
              <a:t>    </a:t>
            </a:r>
          </a:p>
          <a:p>
            <a:pPr marL="517525" lvl="2" eaLnBrk="1" fontAlgn="auto" hangingPunct="1">
              <a:spcBef>
                <a:spcPct val="50000"/>
              </a:spcBef>
              <a:spcAft>
                <a:spcPts val="0"/>
              </a:spcAft>
              <a:buClr>
                <a:schemeClr val="bg2">
                  <a:lumMod val="40000"/>
                  <a:lumOff val="60000"/>
                </a:schemeClr>
              </a:buClr>
              <a:defRPr/>
            </a:pPr>
            <a:r>
              <a:rPr lang="en-US" sz="2400" spc="-150" dirty="0" smtClean="0">
                <a:solidFill>
                  <a:srgbClr val="3366FF"/>
                </a:solidFill>
              </a:rPr>
              <a:t>         </a:t>
            </a:r>
            <a:r>
              <a:rPr lang="en-US" sz="2400" spc="-150" dirty="0" smtClean="0"/>
              <a:t>Describe…or Tell Me</a:t>
            </a:r>
            <a:endParaRPr lang="en-US" sz="2400" spc="-150" dirty="0"/>
          </a:p>
        </p:txBody>
      </p:sp>
      <p:sp>
        <p:nvSpPr>
          <p:cNvPr id="15363" name="Rectangle 3"/>
          <p:cNvSpPr>
            <a:spLocks noChangeArrowheads="1"/>
          </p:cNvSpPr>
          <p:nvPr/>
        </p:nvSpPr>
        <p:spPr bwMode="auto">
          <a:xfrm>
            <a:off x="228600" y="0"/>
            <a:ext cx="8610600" cy="1446550"/>
          </a:xfrm>
          <a:prstGeom prst="rect">
            <a:avLst/>
          </a:prstGeom>
          <a:noFill/>
          <a:ln>
            <a:noFill/>
          </a:ln>
          <a:effectLst/>
          <a:extLst/>
        </p:spPr>
        <p:txBody>
          <a:bodyPr wrap="square">
            <a:spAutoFit/>
          </a:bodyPr>
          <a:lstStyle/>
          <a:p>
            <a:pPr algn="ctr" eaLnBrk="1" fontAlgn="auto" hangingPunct="1">
              <a:spcBef>
                <a:spcPts val="0"/>
              </a:spcBef>
              <a:spcAft>
                <a:spcPts val="0"/>
              </a:spcAft>
              <a:defRPr/>
            </a:pPr>
            <a:r>
              <a:rPr lang="en-US" sz="4400" dirty="0">
                <a:solidFill>
                  <a:schemeClr val="accent1">
                    <a:lumMod val="60000"/>
                    <a:lumOff val="40000"/>
                  </a:schemeClr>
                </a:solidFill>
                <a:latin typeface="+mj-lt"/>
              </a:rPr>
              <a:t>   </a:t>
            </a:r>
            <a:r>
              <a:rPr lang="en-US" sz="4400" dirty="0" smtClean="0">
                <a:latin typeface="+mj-lt"/>
              </a:rPr>
              <a:t>Key Technique  #1: </a:t>
            </a:r>
          </a:p>
          <a:p>
            <a:pPr algn="ctr" eaLnBrk="1" fontAlgn="auto" hangingPunct="1">
              <a:spcBef>
                <a:spcPts val="0"/>
              </a:spcBef>
              <a:spcAft>
                <a:spcPts val="0"/>
              </a:spcAft>
              <a:defRPr/>
            </a:pPr>
            <a:r>
              <a:rPr lang="en-US" sz="4400" dirty="0" smtClean="0">
                <a:latin typeface="+mj-lt"/>
              </a:rPr>
              <a:t>Using Open-Ended Questions</a:t>
            </a:r>
            <a:endParaRPr lang="en-US" sz="4400" dirty="0">
              <a:latin typeface="+mj-lt"/>
            </a:endParaRPr>
          </a:p>
        </p:txBody>
      </p:sp>
      <p:sp>
        <p:nvSpPr>
          <p:cNvPr id="48132" name="AutoShape 5"/>
          <p:cNvSpPr>
            <a:spLocks noChangeAspect="1" noChangeArrowheads="1" noTextEdit="1"/>
          </p:cNvSpPr>
          <p:nvPr/>
        </p:nvSpPr>
        <p:spPr bwMode="auto">
          <a:xfrm>
            <a:off x="349250" y="1914525"/>
            <a:ext cx="8089900"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813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fontAlgn="base">
              <a:spcBef>
                <a:spcPct val="0"/>
              </a:spcBef>
              <a:spcAft>
                <a:spcPct val="0"/>
              </a:spcAft>
              <a:buClrTx/>
              <a:buSzTx/>
              <a:buFontTx/>
              <a:buNone/>
            </a:pPr>
            <a:fld id="{856D1C08-C49A-4DBD-8891-BD9DFB7F9377}" type="slidenum">
              <a:rPr lang="en-US" altLang="en-US" sz="1100" smtClean="0">
                <a:latin typeface="Franklin Gothic Book" panose="020B0503020102020204" pitchFamily="34" charset="0"/>
              </a:rPr>
              <a:pPr fontAlgn="base">
                <a:spcBef>
                  <a:spcPct val="0"/>
                </a:spcBef>
                <a:spcAft>
                  <a:spcPct val="0"/>
                </a:spcAft>
                <a:buClrTx/>
                <a:buSzTx/>
                <a:buFontTx/>
                <a:buNone/>
              </a:pPr>
              <a:t>16</a:t>
            </a:fld>
            <a:endParaRPr lang="en-US" altLang="en-US" sz="1100" smtClean="0">
              <a:latin typeface="Franklin Gothic Book" panose="020B0503020102020204" pitchFamily="34" charset="0"/>
            </a:endParaRPr>
          </a:p>
        </p:txBody>
      </p:sp>
    </p:spTree>
    <p:extLst>
      <p:ext uri="{BB962C8B-B14F-4D97-AF65-F5344CB8AC3E}">
        <p14:creationId xmlns:p14="http://schemas.microsoft.com/office/powerpoint/2010/main" val="1893018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536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90600" y="533400"/>
            <a:ext cx="7067550" cy="4705350"/>
          </a:xfrm>
          <a:prstGeom prst="rect">
            <a:avLst/>
          </a:prstGeom>
        </p:spPr>
      </p:pic>
      <p:sp>
        <p:nvSpPr>
          <p:cNvPr id="5" name="TextBox 4"/>
          <p:cNvSpPr txBox="1"/>
          <p:nvPr/>
        </p:nvSpPr>
        <p:spPr>
          <a:xfrm>
            <a:off x="990600" y="5562600"/>
            <a:ext cx="7315200" cy="584775"/>
          </a:xfrm>
          <a:prstGeom prst="rect">
            <a:avLst/>
          </a:prstGeom>
          <a:noFill/>
        </p:spPr>
        <p:txBody>
          <a:bodyPr wrap="square" rtlCol="0">
            <a:spAutoFit/>
          </a:bodyPr>
          <a:lstStyle/>
          <a:p>
            <a:r>
              <a:rPr lang="en-US" sz="3200" dirty="0" smtClean="0"/>
              <a:t>Tell me about…..		Describe….</a:t>
            </a:r>
            <a:endParaRPr lang="en-US" sz="3200" dirty="0"/>
          </a:p>
        </p:txBody>
      </p:sp>
    </p:spTree>
    <p:extLst>
      <p:ext uri="{BB962C8B-B14F-4D97-AF65-F5344CB8AC3E}">
        <p14:creationId xmlns:p14="http://schemas.microsoft.com/office/powerpoint/2010/main" val="2097484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fontAlgn="base">
              <a:spcBef>
                <a:spcPct val="0"/>
              </a:spcBef>
              <a:spcAft>
                <a:spcPct val="0"/>
              </a:spcAft>
              <a:buClrTx/>
              <a:buSzTx/>
              <a:buFontTx/>
              <a:buNone/>
            </a:pPr>
            <a:fld id="{400BE65F-7A25-4A86-9756-493AEBFAC06B}" type="slidenum">
              <a:rPr lang="en-US" altLang="en-US" sz="1100" smtClean="0">
                <a:latin typeface="Franklin Gothic Book" panose="020B0503020102020204" pitchFamily="34" charset="0"/>
              </a:rPr>
              <a:pPr fontAlgn="base">
                <a:spcBef>
                  <a:spcPct val="0"/>
                </a:spcBef>
                <a:spcAft>
                  <a:spcPct val="0"/>
                </a:spcAft>
                <a:buClrTx/>
                <a:buSzTx/>
                <a:buFontTx/>
                <a:buNone/>
              </a:pPr>
              <a:t>18</a:t>
            </a:fld>
            <a:endParaRPr lang="en-US" altLang="en-US" sz="1100" smtClean="0">
              <a:latin typeface="Franklin Gothic Book" panose="020B0503020102020204" pitchFamily="34" charset="0"/>
            </a:endParaRPr>
          </a:p>
        </p:txBody>
      </p:sp>
      <p:sp>
        <p:nvSpPr>
          <p:cNvPr id="19459" name="Title 1"/>
          <p:cNvSpPr>
            <a:spLocks noGrp="1"/>
          </p:cNvSpPr>
          <p:nvPr>
            <p:ph type="title" idx="4294967295"/>
          </p:nvPr>
        </p:nvSpPr>
        <p:spPr>
          <a:xfrm>
            <a:off x="0" y="76200"/>
            <a:ext cx="8991600" cy="1295400"/>
          </a:xfrm>
        </p:spPr>
        <p:txBody>
          <a:bodyPr rtlCol="0">
            <a:normAutofit/>
          </a:bodyPr>
          <a:lstStyle/>
          <a:p>
            <a:pPr marL="484632" defTabSz="457207" eaLnBrk="1" fontAlgn="auto" hangingPunct="1">
              <a:spcAft>
                <a:spcPts val="0"/>
              </a:spcAft>
              <a:defRPr/>
            </a:pPr>
            <a:r>
              <a:rPr lang="en-US" sz="3600" dirty="0" smtClean="0">
                <a:cs typeface="Arial" pitchFamily="34" charset="0"/>
              </a:rPr>
              <a:t>Where Should the Interview Take </a:t>
            </a:r>
            <a:r>
              <a:rPr lang="en-US" sz="3600" dirty="0">
                <a:cs typeface="Arial" pitchFamily="34" charset="0"/>
              </a:rPr>
              <a:t>P</a:t>
            </a:r>
            <a:r>
              <a:rPr lang="en-US" sz="3600" dirty="0" smtClean="0">
                <a:cs typeface="Arial" pitchFamily="34" charset="0"/>
              </a:rPr>
              <a:t>lace?</a:t>
            </a:r>
          </a:p>
        </p:txBody>
      </p:sp>
      <p:sp>
        <p:nvSpPr>
          <p:cNvPr id="78852" name="Content Placeholder 2"/>
          <p:cNvSpPr>
            <a:spLocks noGrp="1"/>
          </p:cNvSpPr>
          <p:nvPr>
            <p:ph idx="4294967295"/>
          </p:nvPr>
        </p:nvSpPr>
        <p:spPr>
          <a:xfrm>
            <a:off x="457200" y="1676400"/>
            <a:ext cx="8077200" cy="4545806"/>
          </a:xfrm>
        </p:spPr>
        <p:txBody>
          <a:bodyPr>
            <a:normAutofit/>
          </a:bodyPr>
          <a:lstStyle/>
          <a:p>
            <a:pPr>
              <a:buSzPct val="100000"/>
              <a:defRPr/>
            </a:pPr>
            <a:r>
              <a:rPr lang="en-US" altLang="en-US" dirty="0">
                <a:cs typeface="Arial" panose="020B0604020202020204" pitchFamily="34" charset="0"/>
              </a:rPr>
              <a:t>Should be conducted in person (</a:t>
            </a:r>
            <a:r>
              <a:rPr lang="en-US" altLang="en-US" dirty="0" smtClean="0">
                <a:cs typeface="Arial" panose="020B0604020202020204" pitchFamily="34" charset="0"/>
              </a:rPr>
              <a:t>face-to-face)</a:t>
            </a:r>
          </a:p>
          <a:p>
            <a:pPr lvl="1">
              <a:buSzPct val="100000"/>
              <a:buFont typeface="Arial" panose="020B0604020202020204" pitchFamily="34" charset="0"/>
              <a:buChar char="•"/>
              <a:defRPr/>
            </a:pPr>
            <a:r>
              <a:rPr lang="en-US" altLang="en-US" sz="2400" dirty="0" smtClean="0">
                <a:cs typeface="Arial" panose="020B0604020202020204" pitchFamily="34" charset="0"/>
              </a:rPr>
              <a:t>Hospital</a:t>
            </a:r>
          </a:p>
          <a:p>
            <a:pPr lvl="1">
              <a:buSzPct val="100000"/>
              <a:buFont typeface="Arial" panose="020B0604020202020204" pitchFamily="34" charset="0"/>
              <a:buChar char="•"/>
              <a:defRPr/>
            </a:pPr>
            <a:r>
              <a:rPr lang="en-US" altLang="en-US" sz="2400" dirty="0" smtClean="0">
                <a:cs typeface="Arial" panose="020B0604020202020204" pitchFamily="34" charset="0"/>
              </a:rPr>
              <a:t>TB clinic</a:t>
            </a:r>
          </a:p>
          <a:p>
            <a:pPr lvl="1">
              <a:buSzPct val="100000"/>
              <a:buFont typeface="Arial" panose="020B0604020202020204" pitchFamily="34" charset="0"/>
              <a:buChar char="•"/>
              <a:defRPr/>
            </a:pPr>
            <a:r>
              <a:rPr lang="en-US" altLang="en-US" sz="2400" dirty="0" smtClean="0">
                <a:cs typeface="Arial" panose="020B0604020202020204" pitchFamily="34" charset="0"/>
              </a:rPr>
              <a:t>Residence </a:t>
            </a:r>
          </a:p>
          <a:p>
            <a:pPr lvl="1">
              <a:buSzPct val="100000"/>
              <a:buFont typeface="Arial" panose="020B0604020202020204" pitchFamily="34" charset="0"/>
              <a:buChar char="•"/>
              <a:defRPr/>
            </a:pPr>
            <a:r>
              <a:rPr lang="en-US" altLang="en-US" sz="2400" dirty="0" smtClean="0">
                <a:cs typeface="Arial" panose="020B0604020202020204" pitchFamily="34" charset="0"/>
              </a:rPr>
              <a:t>Other location</a:t>
            </a:r>
          </a:p>
          <a:p>
            <a:pPr lvl="1">
              <a:buFont typeface="Arial" panose="020B0604020202020204" pitchFamily="34" charset="0"/>
              <a:buChar char="•"/>
              <a:defRPr/>
            </a:pPr>
            <a:endParaRPr lang="en-US" altLang="en-US" sz="2400" dirty="0" smtClean="0">
              <a:cs typeface="Arial" panose="020B0604020202020204" pitchFamily="34" charset="0"/>
            </a:endParaRPr>
          </a:p>
          <a:p>
            <a:pPr eaLnBrk="1" hangingPunct="1">
              <a:buSzPct val="100000"/>
              <a:defRPr/>
            </a:pPr>
            <a:r>
              <a:rPr lang="en-US" altLang="en-US" sz="2800" dirty="0" smtClean="0">
                <a:cs typeface="Arial" panose="020B0604020202020204" pitchFamily="34" charset="0"/>
              </a:rPr>
              <a:t> </a:t>
            </a:r>
            <a:r>
              <a:rPr lang="en-US" altLang="en-US" sz="2800" u="sng" dirty="0" smtClean="0">
                <a:cs typeface="Arial" panose="020B0604020202020204" pitchFamily="34" charset="0"/>
              </a:rPr>
              <a:t>At least</a:t>
            </a:r>
            <a:r>
              <a:rPr lang="en-US" altLang="en-US" sz="2800" dirty="0" smtClean="0">
                <a:cs typeface="Arial" panose="020B0604020202020204" pitchFamily="34" charset="0"/>
              </a:rPr>
              <a:t> one interview should be conducted in the TB patient’s residence</a:t>
            </a:r>
          </a:p>
        </p:txBody>
      </p:sp>
    </p:spTree>
    <p:extLst>
      <p:ext uri="{BB962C8B-B14F-4D97-AF65-F5344CB8AC3E}">
        <p14:creationId xmlns:p14="http://schemas.microsoft.com/office/powerpoint/2010/main" val="1339372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Contacts</a:t>
            </a:r>
            <a:endParaRPr lang="en-US" dirty="0"/>
          </a:p>
        </p:txBody>
      </p:sp>
      <p:sp>
        <p:nvSpPr>
          <p:cNvPr id="3" name="Content Placeholder 2"/>
          <p:cNvSpPr>
            <a:spLocks noGrp="1"/>
          </p:cNvSpPr>
          <p:nvPr>
            <p:ph idx="1"/>
          </p:nvPr>
        </p:nvSpPr>
        <p:spPr/>
        <p:txBody>
          <a:bodyPr>
            <a:normAutofit/>
          </a:bodyPr>
          <a:lstStyle/>
          <a:p>
            <a:r>
              <a:rPr lang="en-US" dirty="0" smtClean="0"/>
              <a:t>Home, work, school, leisure settings</a:t>
            </a:r>
          </a:p>
          <a:p>
            <a:pPr marL="457200" lvl="1" indent="0">
              <a:buNone/>
            </a:pPr>
            <a:endParaRPr lang="en-US" dirty="0" smtClean="0"/>
          </a:p>
          <a:p>
            <a:r>
              <a:rPr lang="en-US" dirty="0" smtClean="0"/>
              <a:t>Remember to ask about: </a:t>
            </a:r>
          </a:p>
          <a:p>
            <a:pPr lvl="1"/>
            <a:r>
              <a:rPr lang="en-US" dirty="0" smtClean="0"/>
              <a:t>Travel</a:t>
            </a:r>
          </a:p>
          <a:p>
            <a:pPr lvl="1"/>
            <a:r>
              <a:rPr lang="en-US" dirty="0"/>
              <a:t>Social </a:t>
            </a:r>
            <a:r>
              <a:rPr lang="en-US" dirty="0" smtClean="0"/>
              <a:t>activities</a:t>
            </a:r>
          </a:p>
          <a:p>
            <a:pPr lvl="1"/>
            <a:r>
              <a:rPr lang="en-US" dirty="0" smtClean="0"/>
              <a:t>Recreational </a:t>
            </a:r>
            <a:r>
              <a:rPr lang="en-US" dirty="0"/>
              <a:t>activities</a:t>
            </a:r>
          </a:p>
          <a:p>
            <a:pPr lvl="1"/>
            <a:endParaRPr lang="en-US" dirty="0"/>
          </a:p>
        </p:txBody>
      </p:sp>
    </p:spTree>
    <p:extLst>
      <p:ext uri="{BB962C8B-B14F-4D97-AF65-F5344CB8AC3E}">
        <p14:creationId xmlns:p14="http://schemas.microsoft.com/office/powerpoint/2010/main" val="1138148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Objectives</a:t>
            </a:r>
            <a:endParaRPr lang="en-US" dirty="0"/>
          </a:p>
        </p:txBody>
      </p:sp>
      <p:sp>
        <p:nvSpPr>
          <p:cNvPr id="3" name="Content Placeholder 2"/>
          <p:cNvSpPr>
            <a:spLocks noGrp="1"/>
          </p:cNvSpPr>
          <p:nvPr>
            <p:ph idx="1"/>
          </p:nvPr>
        </p:nvSpPr>
        <p:spPr>
          <a:xfrm>
            <a:off x="457200" y="1417638"/>
            <a:ext cx="8229600" cy="4708525"/>
          </a:xfrm>
        </p:spPr>
        <p:txBody>
          <a:bodyPr>
            <a:normAutofit fontScale="92500"/>
          </a:bodyPr>
          <a:lstStyle/>
          <a:p>
            <a:pPr lvl="0"/>
            <a:r>
              <a:rPr lang="en-US" dirty="0"/>
              <a:t>Identify at least three essential components of a TB interview </a:t>
            </a:r>
            <a:endParaRPr lang="en-US" dirty="0" smtClean="0"/>
          </a:p>
          <a:p>
            <a:pPr lvl="0"/>
            <a:endParaRPr lang="en-US" dirty="0"/>
          </a:p>
          <a:p>
            <a:pPr lvl="0"/>
            <a:r>
              <a:rPr lang="en-US" dirty="0" smtClean="0"/>
              <a:t>Be able to name words that elicit open dialogue between the health care worker and patient</a:t>
            </a:r>
          </a:p>
          <a:p>
            <a:pPr lvl="0"/>
            <a:endParaRPr lang="en-US" dirty="0"/>
          </a:p>
          <a:p>
            <a:pPr lvl="0"/>
            <a:r>
              <a:rPr lang="en-US" dirty="0" smtClean="0"/>
              <a:t>Demonstrate the ability to use effective communication techniques to elicit household and non-household contacts</a:t>
            </a:r>
            <a:r>
              <a:rPr lang="en-US" dirty="0"/>
              <a:t> </a:t>
            </a:r>
          </a:p>
          <a:p>
            <a:endParaRPr lang="en-US" dirty="0"/>
          </a:p>
        </p:txBody>
      </p:sp>
    </p:spTree>
    <p:extLst>
      <p:ext uri="{BB962C8B-B14F-4D97-AF65-F5344CB8AC3E}">
        <p14:creationId xmlns:p14="http://schemas.microsoft.com/office/powerpoint/2010/main" val="275022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Turn: </a:t>
            </a:r>
            <a:br>
              <a:rPr lang="en-US" dirty="0" smtClean="0"/>
            </a:br>
            <a:r>
              <a:rPr lang="en-US" dirty="0" smtClean="0"/>
              <a:t>Plan and Conduct an Interview</a:t>
            </a:r>
            <a:endParaRPr lang="en-US" dirty="0"/>
          </a:p>
        </p:txBody>
      </p:sp>
      <p:sp>
        <p:nvSpPr>
          <p:cNvPr id="486403" name="Rectangle 3"/>
          <p:cNvSpPr>
            <a:spLocks noGrp="1" noChangeArrowheads="1"/>
          </p:cNvSpPr>
          <p:nvPr>
            <p:ph idx="1"/>
          </p:nvPr>
        </p:nvSpPr>
        <p:spPr/>
        <p:txBody>
          <a:bodyPr/>
          <a:lstStyle/>
          <a:p>
            <a:pPr marL="190500" lvl="1" indent="201613">
              <a:buFontTx/>
              <a:buNone/>
              <a:tabLst>
                <a:tab pos="911225" algn="l"/>
                <a:tab pos="1135063" algn="l"/>
              </a:tabLst>
            </a:pPr>
            <a:r>
              <a:rPr lang="en-US" altLang="en-US" sz="1800" dirty="0"/>
              <a:t>  </a:t>
            </a:r>
            <a:endParaRPr lang="en-US" altLang="en-US" sz="1800" dirty="0">
              <a:solidFill>
                <a:schemeClr val="tx1"/>
              </a:solidFill>
            </a:endParaRPr>
          </a:p>
          <a:p>
            <a:pPr marL="0" indent="0">
              <a:tabLst>
                <a:tab pos="911225" algn="l"/>
                <a:tab pos="1135063" algn="l"/>
              </a:tabLst>
            </a:pPr>
            <a:endParaRPr lang="en-US" altLang="en-US" sz="1800" dirty="0">
              <a:solidFill>
                <a:schemeClr val="tx1"/>
              </a:solidFill>
            </a:endParaRPr>
          </a:p>
        </p:txBody>
      </p:sp>
      <p:sp>
        <p:nvSpPr>
          <p:cNvPr id="486404" name="Text Box 4"/>
          <p:cNvSpPr txBox="1">
            <a:spLocks noChangeArrowheads="1"/>
          </p:cNvSpPr>
          <p:nvPr/>
        </p:nvSpPr>
        <p:spPr bwMode="auto">
          <a:xfrm>
            <a:off x="907381" y="2133600"/>
            <a:ext cx="755081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Arial" panose="020B0604020202020204" pitchFamily="34" charset="0"/>
              <a:buChar char="•"/>
            </a:pPr>
            <a:r>
              <a:rPr lang="en-US" altLang="en-US" sz="3200" dirty="0" smtClean="0"/>
              <a:t>Work with a partner to come up with 2 </a:t>
            </a:r>
            <a:r>
              <a:rPr lang="en-US" altLang="en-US" sz="3200" u="sng" dirty="0" smtClean="0"/>
              <a:t>open-ended</a:t>
            </a:r>
            <a:r>
              <a:rPr lang="en-US" altLang="en-US" sz="3200" dirty="0" smtClean="0"/>
              <a:t> interview questions for Harry</a:t>
            </a:r>
          </a:p>
          <a:p>
            <a:pPr marL="457200" indent="-457200">
              <a:buFont typeface="Arial" panose="020B0604020202020204" pitchFamily="34" charset="0"/>
              <a:buChar char="•"/>
            </a:pPr>
            <a:endParaRPr lang="en-US" altLang="en-US" sz="3200" dirty="0"/>
          </a:p>
          <a:p>
            <a:pPr marL="457200" indent="-457200">
              <a:buFont typeface="Arial" panose="020B0604020202020204" pitchFamily="34" charset="0"/>
              <a:buChar char="•"/>
            </a:pPr>
            <a:r>
              <a:rPr lang="en-US" altLang="en-US" sz="3200" dirty="0" smtClean="0"/>
              <a:t>His symptoms began 11/1/18</a:t>
            </a:r>
          </a:p>
          <a:p>
            <a:pPr lvl="1"/>
            <a:r>
              <a:rPr lang="en-US" altLang="en-US" sz="3200" dirty="0" smtClean="0"/>
              <a:t>→ Infectious period began 8/1/18</a:t>
            </a:r>
          </a:p>
          <a:p>
            <a:pPr marL="457200" indent="-457200">
              <a:buFont typeface="Arial" panose="020B0604020202020204" pitchFamily="34" charset="0"/>
              <a:buChar char="•"/>
            </a:pPr>
            <a:endParaRPr lang="en-US" altLang="en-US" sz="3200" dirty="0"/>
          </a:p>
          <a:p>
            <a:pPr marL="457200" indent="-457200">
              <a:buFont typeface="Arial" panose="020B0604020202020204" pitchFamily="34" charset="0"/>
              <a:buChar char="•"/>
            </a:pPr>
            <a:r>
              <a:rPr lang="en-US" altLang="en-US" sz="3200" dirty="0" smtClean="0"/>
              <a:t>Roundtable interview of Prince Harry</a:t>
            </a:r>
          </a:p>
          <a:p>
            <a:r>
              <a:rPr lang="en-US" altLang="en-US" sz="3200" dirty="0" smtClean="0"/>
              <a:t> </a:t>
            </a:r>
            <a:endParaRPr lang="en-US" altLang="en-US" sz="2400" dirty="0"/>
          </a:p>
        </p:txBody>
      </p:sp>
    </p:spTree>
    <p:extLst>
      <p:ext uri="{BB962C8B-B14F-4D97-AF65-F5344CB8AC3E}">
        <p14:creationId xmlns:p14="http://schemas.microsoft.com/office/powerpoint/2010/main" val="2528206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90600" y="533400"/>
            <a:ext cx="7067550" cy="4705350"/>
          </a:xfrm>
          <a:prstGeom prst="rect">
            <a:avLst/>
          </a:prstGeom>
        </p:spPr>
      </p:pic>
      <p:sp>
        <p:nvSpPr>
          <p:cNvPr id="5" name="TextBox 4"/>
          <p:cNvSpPr txBox="1"/>
          <p:nvPr/>
        </p:nvSpPr>
        <p:spPr>
          <a:xfrm>
            <a:off x="990600" y="5562600"/>
            <a:ext cx="7315200" cy="584775"/>
          </a:xfrm>
          <a:prstGeom prst="rect">
            <a:avLst/>
          </a:prstGeom>
          <a:noFill/>
        </p:spPr>
        <p:txBody>
          <a:bodyPr wrap="square" rtlCol="0">
            <a:spAutoFit/>
          </a:bodyPr>
          <a:lstStyle/>
          <a:p>
            <a:r>
              <a:rPr lang="en-US" sz="3200" dirty="0" smtClean="0"/>
              <a:t>Tell me about…..		Describe….</a:t>
            </a:r>
            <a:endParaRPr lang="en-US" sz="3200" dirty="0"/>
          </a:p>
        </p:txBody>
      </p:sp>
    </p:spTree>
    <p:extLst>
      <p:ext uri="{BB962C8B-B14F-4D97-AF65-F5344CB8AC3E}">
        <p14:creationId xmlns:p14="http://schemas.microsoft.com/office/powerpoint/2010/main" val="3262404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050"/>
          <p:cNvSpPr>
            <a:spLocks noGrp="1" noChangeArrowheads="1"/>
          </p:cNvSpPr>
          <p:nvPr>
            <p:ph type="title"/>
          </p:nvPr>
        </p:nvSpPr>
        <p:spPr>
          <a:xfrm>
            <a:off x="381001" y="32538"/>
            <a:ext cx="8458200" cy="914400"/>
          </a:xfrm>
        </p:spPr>
        <p:txBody>
          <a:bodyPr>
            <a:normAutofit/>
          </a:bodyPr>
          <a:lstStyle/>
          <a:p>
            <a:pPr algn="l"/>
            <a:r>
              <a:rPr lang="en-US" altLang="en-US" dirty="0" smtClean="0"/>
              <a:t>         Interview Findings</a:t>
            </a:r>
            <a:endParaRPr lang="en-US" altLang="en-US" sz="4400" dirty="0"/>
          </a:p>
        </p:txBody>
      </p:sp>
      <p:sp>
        <p:nvSpPr>
          <p:cNvPr id="488451" name="Rectangle 2051"/>
          <p:cNvSpPr>
            <a:spLocks noGrp="1" noChangeArrowheads="1"/>
          </p:cNvSpPr>
          <p:nvPr>
            <p:ph type="body" idx="1"/>
          </p:nvPr>
        </p:nvSpPr>
        <p:spPr>
          <a:xfrm>
            <a:off x="457200" y="1600200"/>
            <a:ext cx="8686800" cy="4800600"/>
          </a:xfrm>
        </p:spPr>
        <p:txBody>
          <a:bodyPr/>
          <a:lstStyle/>
          <a:p>
            <a:pPr marL="190500" lvl="1" indent="201613">
              <a:buFontTx/>
              <a:buNone/>
              <a:tabLst>
                <a:tab pos="911225" algn="l"/>
                <a:tab pos="1135063" algn="l"/>
              </a:tabLst>
            </a:pPr>
            <a:r>
              <a:rPr lang="en-US" altLang="en-US" sz="1800" dirty="0"/>
              <a:t>  </a:t>
            </a:r>
            <a:endParaRPr lang="en-US" altLang="en-US" sz="1800" dirty="0">
              <a:solidFill>
                <a:schemeClr val="tx1"/>
              </a:solidFill>
            </a:endParaRPr>
          </a:p>
          <a:p>
            <a:pPr marL="0" indent="0">
              <a:tabLst>
                <a:tab pos="911225" algn="l"/>
                <a:tab pos="1135063" algn="l"/>
              </a:tabLst>
            </a:pPr>
            <a:endParaRPr lang="en-US" altLang="en-US" sz="1800" dirty="0">
              <a:solidFill>
                <a:schemeClr val="tx1"/>
              </a:solidFill>
            </a:endParaRPr>
          </a:p>
        </p:txBody>
      </p:sp>
      <p:sp>
        <p:nvSpPr>
          <p:cNvPr id="488452" name="Text Box 2052"/>
          <p:cNvSpPr txBox="1">
            <a:spLocks noChangeArrowheads="1"/>
          </p:cNvSpPr>
          <p:nvPr/>
        </p:nvSpPr>
        <p:spPr bwMode="auto">
          <a:xfrm>
            <a:off x="342901" y="835330"/>
            <a:ext cx="8534400" cy="555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tLang="en-US" sz="2800" dirty="0" smtClean="0"/>
          </a:p>
          <a:p>
            <a:pPr marL="457200" indent="-457200">
              <a:lnSpc>
                <a:spcPct val="90000"/>
              </a:lnSpc>
              <a:spcBef>
                <a:spcPts val="1200"/>
              </a:spcBef>
              <a:buFont typeface="Arial" panose="020B0604020202020204" pitchFamily="34" charset="0"/>
              <a:buChar char="•"/>
            </a:pPr>
            <a:r>
              <a:rPr lang="en-US" altLang="en-US" sz="2800" dirty="0" smtClean="0"/>
              <a:t>Household contacts</a:t>
            </a:r>
          </a:p>
          <a:p>
            <a:pPr marL="914400" lvl="1" indent="-457200">
              <a:lnSpc>
                <a:spcPct val="90000"/>
              </a:lnSpc>
              <a:spcBef>
                <a:spcPts val="1200"/>
              </a:spcBef>
              <a:buFont typeface="Arial" panose="020B0604020202020204" pitchFamily="34" charset="0"/>
              <a:buChar char="•"/>
            </a:pPr>
            <a:r>
              <a:rPr lang="en-US" altLang="en-US" sz="2800" dirty="0" smtClean="0"/>
              <a:t>Royal family + staff</a:t>
            </a:r>
          </a:p>
          <a:p>
            <a:pPr marL="457200" indent="-457200">
              <a:lnSpc>
                <a:spcPct val="90000"/>
              </a:lnSpc>
              <a:spcBef>
                <a:spcPts val="1200"/>
              </a:spcBef>
              <a:buFont typeface="Arial" panose="020B0604020202020204" pitchFamily="34" charset="0"/>
              <a:buChar char="•"/>
            </a:pPr>
            <a:endParaRPr lang="en-US" altLang="en-US" sz="2800" dirty="0"/>
          </a:p>
          <a:p>
            <a:pPr marL="457200" indent="-457200">
              <a:lnSpc>
                <a:spcPct val="90000"/>
              </a:lnSpc>
              <a:spcBef>
                <a:spcPts val="1200"/>
              </a:spcBef>
              <a:buFont typeface="Arial" panose="020B0604020202020204" pitchFamily="34" charset="0"/>
              <a:buChar char="•"/>
            </a:pPr>
            <a:r>
              <a:rPr lang="en-US" altLang="en-US" sz="2800" dirty="0" smtClean="0"/>
              <a:t>Work:</a:t>
            </a:r>
          </a:p>
          <a:p>
            <a:pPr marL="914400" lvl="1" indent="-457200">
              <a:lnSpc>
                <a:spcPct val="90000"/>
              </a:lnSpc>
              <a:buFont typeface="Arial" panose="020B0604020202020204" pitchFamily="34" charset="0"/>
              <a:buChar char="•"/>
            </a:pPr>
            <a:r>
              <a:rPr lang="en-US" altLang="en-US" sz="2800" dirty="0" smtClean="0"/>
              <a:t>Former military  (Afghanistan, 2013)</a:t>
            </a:r>
          </a:p>
          <a:p>
            <a:pPr marL="914400" lvl="1" indent="-457200">
              <a:lnSpc>
                <a:spcPct val="90000"/>
              </a:lnSpc>
              <a:buFont typeface="Arial" panose="020B0604020202020204" pitchFamily="34" charset="0"/>
              <a:buChar char="•"/>
            </a:pPr>
            <a:r>
              <a:rPr lang="en-US" altLang="en-US" sz="2800" dirty="0" smtClean="0"/>
              <a:t>Extensive charity work </a:t>
            </a:r>
          </a:p>
          <a:p>
            <a:pPr marL="914400" lvl="1" indent="-457200">
              <a:lnSpc>
                <a:spcPct val="90000"/>
              </a:lnSpc>
              <a:buFont typeface="Arial" panose="020B0604020202020204" pitchFamily="34" charset="0"/>
              <a:buChar char="•"/>
            </a:pPr>
            <a:endParaRPr lang="en-US" altLang="en-US" sz="2800" dirty="0" smtClean="0"/>
          </a:p>
          <a:p>
            <a:pPr marL="457200" indent="-457200">
              <a:lnSpc>
                <a:spcPct val="90000"/>
              </a:lnSpc>
              <a:spcBef>
                <a:spcPts val="1200"/>
              </a:spcBef>
              <a:buFont typeface="Arial" panose="020B0604020202020204" pitchFamily="34" charset="0"/>
              <a:buChar char="•"/>
            </a:pPr>
            <a:r>
              <a:rPr lang="en-US" altLang="en-US" sz="2800" dirty="0" smtClean="0"/>
              <a:t>Leisure</a:t>
            </a:r>
          </a:p>
          <a:p>
            <a:pPr marL="914400" lvl="1" indent="-457200">
              <a:lnSpc>
                <a:spcPct val="90000"/>
              </a:lnSpc>
              <a:buFont typeface="Arial" panose="020B0604020202020204" pitchFamily="34" charset="0"/>
              <a:buChar char="•"/>
            </a:pPr>
            <a:r>
              <a:rPr lang="en-US" altLang="en-US" sz="2800" dirty="0" smtClean="0"/>
              <a:t>Used to frequent bars</a:t>
            </a:r>
          </a:p>
          <a:p>
            <a:pPr marL="914400" lvl="1" indent="-457200">
              <a:lnSpc>
                <a:spcPct val="90000"/>
              </a:lnSpc>
              <a:buFont typeface="Arial" panose="020B0604020202020204" pitchFamily="34" charset="0"/>
              <a:buChar char="•"/>
            </a:pPr>
            <a:r>
              <a:rPr lang="en-US" altLang="en-US" sz="2800" dirty="0" smtClean="0"/>
              <a:t>Now mostly hangs out w/ Meghan &amp; a 3 old friends from school</a:t>
            </a:r>
          </a:p>
        </p:txBody>
      </p:sp>
      <p:pic>
        <p:nvPicPr>
          <p:cNvPr id="4" name="Picture 3"/>
          <p:cNvPicPr>
            <a:picLocks noChangeAspect="1"/>
          </p:cNvPicPr>
          <p:nvPr/>
        </p:nvPicPr>
        <p:blipFill>
          <a:blip r:embed="rId3"/>
          <a:stretch>
            <a:fillRect/>
          </a:stretch>
        </p:blipFill>
        <p:spPr>
          <a:xfrm>
            <a:off x="6477000" y="374145"/>
            <a:ext cx="2381251" cy="3054855"/>
          </a:xfrm>
          <a:prstGeom prst="rect">
            <a:avLst/>
          </a:prstGeom>
        </p:spPr>
      </p:pic>
    </p:spTree>
    <p:extLst>
      <p:ext uri="{BB962C8B-B14F-4D97-AF65-F5344CB8AC3E}">
        <p14:creationId xmlns:p14="http://schemas.microsoft.com/office/powerpoint/2010/main" val="1361191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Step 3: </a:t>
            </a:r>
            <a:br>
              <a:rPr lang="en-US" dirty="0" smtClean="0"/>
            </a:br>
            <a:r>
              <a:rPr lang="en-US" dirty="0" smtClean="0"/>
              <a:t>Prioritize Contacts</a:t>
            </a:r>
            <a:endParaRPr lang="en-US" dirty="0"/>
          </a:p>
        </p:txBody>
      </p:sp>
    </p:spTree>
    <p:extLst>
      <p:ext uri="{BB962C8B-B14F-4D97-AF65-F5344CB8AC3E}">
        <p14:creationId xmlns:p14="http://schemas.microsoft.com/office/powerpoint/2010/main" val="3007364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2400" y="896608"/>
            <a:ext cx="8077200" cy="726933"/>
          </a:xfrm>
        </p:spPr>
        <p:txBody>
          <a:bodyPr rtlCol="0">
            <a:normAutofit fontScale="90000"/>
          </a:bodyPr>
          <a:lstStyle/>
          <a:p>
            <a:pPr defTabSz="457207" eaLnBrk="1" fontAlgn="auto" hangingPunct="1">
              <a:spcAft>
                <a:spcPts val="0"/>
              </a:spcAft>
              <a:defRPr/>
            </a:pPr>
            <a:r>
              <a:rPr lang="en-US" sz="4900" dirty="0" smtClean="0"/>
              <a:t>Factors </a:t>
            </a:r>
            <a:r>
              <a:rPr lang="en-US" sz="4900" dirty="0"/>
              <a:t>Used to Prioritize Contacts</a:t>
            </a:r>
            <a:r>
              <a:rPr lang="en-US" sz="4000" dirty="0">
                <a:solidFill>
                  <a:schemeClr val="accent1">
                    <a:tint val="83000"/>
                    <a:satMod val="150000"/>
                  </a:schemeClr>
                </a:solidFill>
              </a:rPr>
              <a:t/>
            </a:r>
            <a:br>
              <a:rPr lang="en-US" sz="4000" dirty="0">
                <a:solidFill>
                  <a:schemeClr val="accent1">
                    <a:tint val="83000"/>
                    <a:satMod val="150000"/>
                  </a:schemeClr>
                </a:solidFill>
              </a:rPr>
            </a:br>
            <a:endParaRPr lang="en-US" sz="4000" dirty="0" smtClean="0">
              <a:solidFill>
                <a:schemeClr val="accent1">
                  <a:tint val="83000"/>
                  <a:satMod val="150000"/>
                </a:schemeClr>
              </a:solidFill>
            </a:endParaRPr>
          </a:p>
        </p:txBody>
      </p:sp>
      <p:sp>
        <p:nvSpPr>
          <p:cNvPr id="152579" name="Rectangle 3"/>
          <p:cNvSpPr>
            <a:spLocks noGrp="1" noChangeArrowheads="1"/>
          </p:cNvSpPr>
          <p:nvPr>
            <p:ph sz="half" idx="1"/>
          </p:nvPr>
        </p:nvSpPr>
        <p:spPr>
          <a:xfrm>
            <a:off x="474067" y="1784350"/>
            <a:ext cx="5427663" cy="4572000"/>
          </a:xfrm>
        </p:spPr>
        <p:txBody>
          <a:bodyPr rtlCol="0"/>
          <a:lstStyle/>
          <a:p>
            <a:pPr marL="0" indent="0" defTabSz="457207" eaLnBrk="1" fontAlgn="auto" hangingPunct="1">
              <a:lnSpc>
                <a:spcPct val="80000"/>
              </a:lnSpc>
              <a:spcAft>
                <a:spcPct val="20000"/>
              </a:spcAft>
              <a:buClr>
                <a:schemeClr val="bg2">
                  <a:lumMod val="40000"/>
                  <a:lumOff val="60000"/>
                </a:schemeClr>
              </a:buClr>
              <a:buFont typeface="Wingdings 3" charset="2"/>
              <a:buNone/>
              <a:defRPr/>
            </a:pPr>
            <a:r>
              <a:rPr lang="en-US" altLang="en-US" dirty="0" smtClean="0"/>
              <a:t>Consider:</a:t>
            </a:r>
          </a:p>
          <a:p>
            <a:pPr defTabSz="457207" eaLnBrk="1" fontAlgn="auto" hangingPunct="1">
              <a:lnSpc>
                <a:spcPct val="80000"/>
              </a:lnSpc>
              <a:spcAft>
                <a:spcPct val="20000"/>
              </a:spcAft>
              <a:buClr>
                <a:schemeClr val="tx1"/>
              </a:buClr>
              <a:buSzPct val="100000"/>
              <a:defRPr/>
            </a:pPr>
            <a:r>
              <a:rPr lang="en-US" altLang="en-US" dirty="0" smtClean="0"/>
              <a:t>Infectiousness of the TB case </a:t>
            </a:r>
          </a:p>
          <a:p>
            <a:pPr defTabSz="457207" eaLnBrk="1" fontAlgn="auto" hangingPunct="1">
              <a:lnSpc>
                <a:spcPct val="80000"/>
              </a:lnSpc>
              <a:spcAft>
                <a:spcPct val="20000"/>
              </a:spcAft>
              <a:buClr>
                <a:schemeClr val="tx1"/>
              </a:buClr>
              <a:buSzPct val="100000"/>
              <a:defRPr/>
            </a:pPr>
            <a:endParaRPr lang="en-US" altLang="en-US" dirty="0" smtClean="0"/>
          </a:p>
          <a:p>
            <a:pPr defTabSz="457207" eaLnBrk="1" fontAlgn="auto" hangingPunct="1">
              <a:lnSpc>
                <a:spcPct val="80000"/>
              </a:lnSpc>
              <a:spcAft>
                <a:spcPct val="20000"/>
              </a:spcAft>
              <a:buClr>
                <a:schemeClr val="tx1"/>
              </a:buClr>
              <a:buSzPct val="100000"/>
              <a:defRPr/>
            </a:pPr>
            <a:r>
              <a:rPr lang="en-US" altLang="en-US" dirty="0" smtClean="0"/>
              <a:t>Circumstances of the exposure</a:t>
            </a:r>
          </a:p>
          <a:p>
            <a:pPr marL="800107" lvl="1" indent="-342900" defTabSz="457207" eaLnBrk="1" fontAlgn="auto" hangingPunct="1">
              <a:lnSpc>
                <a:spcPct val="80000"/>
              </a:lnSpc>
              <a:spcBef>
                <a:spcPct val="10000"/>
              </a:spcBef>
              <a:spcAft>
                <a:spcPct val="20000"/>
              </a:spcAft>
              <a:buClr>
                <a:schemeClr val="tx1"/>
              </a:buClr>
              <a:buSzPct val="100000"/>
              <a:buFont typeface="Arial" panose="020B0604020202020204" pitchFamily="34" charset="0"/>
              <a:buChar char="•"/>
              <a:defRPr/>
            </a:pPr>
            <a:r>
              <a:rPr lang="en-US" altLang="en-US" dirty="0" smtClean="0"/>
              <a:t>Environment </a:t>
            </a:r>
          </a:p>
          <a:p>
            <a:pPr marL="800107" lvl="1" indent="-342900" defTabSz="457207" eaLnBrk="1" fontAlgn="auto" hangingPunct="1">
              <a:lnSpc>
                <a:spcPct val="80000"/>
              </a:lnSpc>
              <a:spcBef>
                <a:spcPct val="10000"/>
              </a:spcBef>
              <a:spcAft>
                <a:spcPct val="20000"/>
              </a:spcAft>
              <a:buClr>
                <a:schemeClr val="tx1"/>
              </a:buClr>
              <a:buSzPct val="100000"/>
              <a:buFont typeface="Arial" panose="020B0604020202020204" pitchFamily="34" charset="0"/>
              <a:buChar char="•"/>
              <a:defRPr/>
            </a:pPr>
            <a:r>
              <a:rPr lang="en-US" altLang="en-US" dirty="0" smtClean="0"/>
              <a:t>Frequency and duration of exposure</a:t>
            </a:r>
          </a:p>
          <a:p>
            <a:pPr marL="800107" lvl="1" indent="-342900" defTabSz="457207" eaLnBrk="1" fontAlgn="auto" hangingPunct="1">
              <a:lnSpc>
                <a:spcPct val="80000"/>
              </a:lnSpc>
              <a:spcBef>
                <a:spcPct val="10000"/>
              </a:spcBef>
              <a:spcAft>
                <a:spcPct val="20000"/>
              </a:spcAft>
              <a:buClr>
                <a:schemeClr val="tx1"/>
              </a:buClr>
              <a:buSzPct val="100000"/>
              <a:buFont typeface="Arial" panose="020B0604020202020204" pitchFamily="34" charset="0"/>
              <a:buChar char="•"/>
              <a:defRPr/>
            </a:pPr>
            <a:endParaRPr lang="en-US" altLang="en-US" dirty="0" smtClean="0"/>
          </a:p>
          <a:p>
            <a:pPr defTabSz="457207" eaLnBrk="1" fontAlgn="auto" hangingPunct="1">
              <a:lnSpc>
                <a:spcPct val="80000"/>
              </a:lnSpc>
              <a:spcBef>
                <a:spcPts val="1200"/>
              </a:spcBef>
              <a:spcAft>
                <a:spcPts val="0"/>
              </a:spcAft>
              <a:buClr>
                <a:schemeClr val="tx1"/>
              </a:buClr>
              <a:buSzPct val="100000"/>
              <a:defRPr/>
            </a:pPr>
            <a:r>
              <a:rPr lang="en-US" altLang="en-US" dirty="0" smtClean="0"/>
              <a:t>Contact factors</a:t>
            </a:r>
          </a:p>
          <a:p>
            <a:pPr marL="800107" lvl="1" indent="-342900" defTabSz="457207" eaLnBrk="1" fontAlgn="auto" hangingPunct="1">
              <a:lnSpc>
                <a:spcPct val="80000"/>
              </a:lnSpc>
              <a:spcBef>
                <a:spcPct val="10000"/>
              </a:spcBef>
              <a:spcAft>
                <a:spcPts val="0"/>
              </a:spcAft>
              <a:buClr>
                <a:schemeClr val="tx1"/>
              </a:buClr>
              <a:buSzPct val="100000"/>
              <a:buFont typeface="Arial" panose="020B0604020202020204" pitchFamily="34" charset="0"/>
              <a:buChar char="•"/>
              <a:defRPr/>
            </a:pPr>
            <a:r>
              <a:rPr lang="en-US" altLang="en-US" dirty="0" smtClean="0"/>
              <a:t>Age, immune system status</a:t>
            </a:r>
          </a:p>
        </p:txBody>
      </p:sp>
      <p:sp>
        <p:nvSpPr>
          <p:cNvPr id="1566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fontAlgn="base">
              <a:spcBef>
                <a:spcPct val="0"/>
              </a:spcBef>
              <a:spcAft>
                <a:spcPct val="0"/>
              </a:spcAft>
              <a:buClrTx/>
              <a:buSzTx/>
              <a:buFontTx/>
              <a:buNone/>
            </a:pPr>
            <a:fld id="{F6118EA5-21B3-4BC5-BE74-E1D4AE6CC359}" type="slidenum">
              <a:rPr lang="en-US" altLang="en-US" sz="1100" smtClean="0">
                <a:latin typeface="Franklin Gothic Book" panose="020B0503020102020204" pitchFamily="34" charset="0"/>
              </a:rPr>
              <a:pPr fontAlgn="base">
                <a:spcBef>
                  <a:spcPct val="0"/>
                </a:spcBef>
                <a:spcAft>
                  <a:spcPct val="0"/>
                </a:spcAft>
                <a:buClrTx/>
                <a:buSzTx/>
                <a:buFontTx/>
                <a:buNone/>
              </a:pPr>
              <a:t>24</a:t>
            </a:fld>
            <a:endParaRPr lang="en-US" altLang="en-US" sz="1100" smtClean="0">
              <a:latin typeface="Franklin Gothic Book" panose="020B0503020102020204" pitchFamily="34" charset="0"/>
            </a:endParaRPr>
          </a:p>
        </p:txBody>
      </p:sp>
      <p:grpSp>
        <p:nvGrpSpPr>
          <p:cNvPr id="156677" name="Group 11"/>
          <p:cNvGrpSpPr>
            <a:grpSpLocks/>
          </p:cNvGrpSpPr>
          <p:nvPr/>
        </p:nvGrpSpPr>
        <p:grpSpPr bwMode="auto">
          <a:xfrm>
            <a:off x="5822950" y="2286000"/>
            <a:ext cx="3070225" cy="3810000"/>
            <a:chOff x="3310" y="1824"/>
            <a:chExt cx="2450" cy="2322"/>
          </a:xfrm>
        </p:grpSpPr>
        <p:grpSp>
          <p:nvGrpSpPr>
            <p:cNvPr id="156679" name="Group 10"/>
            <p:cNvGrpSpPr>
              <a:grpSpLocks/>
            </p:cNvGrpSpPr>
            <p:nvPr/>
          </p:nvGrpSpPr>
          <p:grpSpPr bwMode="auto">
            <a:xfrm>
              <a:off x="3383" y="1824"/>
              <a:ext cx="2377" cy="2230"/>
              <a:chOff x="3383" y="1824"/>
              <a:chExt cx="2377" cy="2230"/>
            </a:xfrm>
          </p:grpSpPr>
          <p:pic>
            <p:nvPicPr>
              <p:cNvPr id="156681" name="Picture 6" descr="WeighRi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 y="1824"/>
                <a:ext cx="2160" cy="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82" name="AutoShape 7"/>
              <p:cNvSpPr>
                <a:spLocks noChangeArrowheads="1"/>
              </p:cNvSpPr>
              <p:nvPr/>
            </p:nvSpPr>
            <p:spPr bwMode="auto">
              <a:xfrm>
                <a:off x="3383" y="3396"/>
                <a:ext cx="1008" cy="658"/>
              </a:xfrm>
              <a:prstGeom prst="flowChartAlternateProcess">
                <a:avLst/>
              </a:prstGeom>
              <a:solidFill>
                <a:schemeClr val="accent1"/>
              </a:solidFill>
              <a:ln w="9525">
                <a:solidFill>
                  <a:schemeClr val="tx1"/>
                </a:solidFill>
                <a:miter lim="800000"/>
                <a:headEnd/>
                <a:tailEnd/>
              </a:ln>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s-MX" altLang="en-US" sz="1800">
                  <a:latin typeface="Calibri" panose="020F0502020204030204" pitchFamily="34" charset="0"/>
                </a:endParaRPr>
              </a:p>
            </p:txBody>
          </p:sp>
        </p:grpSp>
        <p:sp>
          <p:nvSpPr>
            <p:cNvPr id="156680" name="Rectangle 8"/>
            <p:cNvSpPr>
              <a:spLocks noChangeArrowheads="1"/>
            </p:cNvSpPr>
            <p:nvPr/>
          </p:nvSpPr>
          <p:spPr bwMode="auto">
            <a:xfrm>
              <a:off x="3310" y="3238"/>
              <a:ext cx="1191"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endParaRPr lang="en-US" altLang="en-US" sz="1400" dirty="0">
                <a:latin typeface="Calibri" panose="020F0502020204030204" pitchFamily="34" charset="0"/>
              </a:endParaRPr>
            </a:p>
            <a:p>
              <a:pPr algn="ctr" eaLnBrk="1" hangingPunct="1">
                <a:spcBef>
                  <a:spcPct val="0"/>
                </a:spcBef>
                <a:buClrTx/>
                <a:buSzTx/>
                <a:buFontTx/>
                <a:buNone/>
              </a:pPr>
              <a:r>
                <a:rPr lang="en-US" altLang="en-US" sz="1600" dirty="0">
                  <a:latin typeface="Calibri" panose="020F0502020204030204" pitchFamily="34" charset="0"/>
                </a:rPr>
                <a:t>Infectiousness</a:t>
              </a:r>
            </a:p>
            <a:p>
              <a:pPr algn="ctr" eaLnBrk="1" hangingPunct="1">
                <a:spcBef>
                  <a:spcPct val="0"/>
                </a:spcBef>
                <a:buClrTx/>
                <a:buSzTx/>
                <a:buFontTx/>
                <a:buNone/>
              </a:pPr>
              <a:r>
                <a:rPr lang="en-US" altLang="en-US" sz="1600" dirty="0">
                  <a:latin typeface="Calibri" panose="020F0502020204030204" pitchFamily="34" charset="0"/>
                </a:rPr>
                <a:t>Exposure </a:t>
              </a:r>
              <a:r>
                <a:rPr lang="en-US" altLang="en-US" sz="1600" dirty="0" smtClean="0">
                  <a:latin typeface="Calibri" panose="020F0502020204030204" pitchFamily="34" charset="0"/>
                </a:rPr>
                <a:t>Intensity</a:t>
              </a:r>
              <a:endParaRPr lang="en-US" altLang="en-US" sz="1600" dirty="0">
                <a:latin typeface="Calibri" panose="020F0502020204030204" pitchFamily="34" charset="0"/>
              </a:endParaRPr>
            </a:p>
            <a:p>
              <a:pPr algn="ctr" eaLnBrk="1" hangingPunct="1">
                <a:spcBef>
                  <a:spcPct val="0"/>
                </a:spcBef>
                <a:buClrTx/>
                <a:buSzTx/>
                <a:buFontTx/>
                <a:buNone/>
              </a:pPr>
              <a:r>
                <a:rPr lang="en-US" altLang="en-US" sz="1600" dirty="0">
                  <a:latin typeface="Calibri" panose="020F0502020204030204" pitchFamily="34" charset="0"/>
                </a:rPr>
                <a:t>Susceptibility</a:t>
              </a:r>
            </a:p>
          </p:txBody>
        </p:sp>
      </p:grpSp>
      <p:sp>
        <p:nvSpPr>
          <p:cNvPr id="156678" name="Text Box 9"/>
          <p:cNvSpPr txBox="1">
            <a:spLocks noChangeArrowheads="1"/>
          </p:cNvSpPr>
          <p:nvPr/>
        </p:nvSpPr>
        <p:spPr bwMode="auto">
          <a:xfrm>
            <a:off x="1676400" y="324154"/>
            <a:ext cx="182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endParaRPr lang="es-MX" altLang="en-US" sz="4400">
              <a:latin typeface="Batang" panose="02030600000101010101" pitchFamily="18" charset="-127"/>
            </a:endParaRPr>
          </a:p>
        </p:txBody>
      </p:sp>
    </p:spTree>
    <p:custDataLst>
      <p:tags r:id="rId1"/>
    </p:custDataLst>
    <p:extLst>
      <p:ext uri="{BB962C8B-B14F-4D97-AF65-F5344CB8AC3E}">
        <p14:creationId xmlns:p14="http://schemas.microsoft.com/office/powerpoint/2010/main" val="909517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81000" y="295275"/>
            <a:ext cx="8229600" cy="1379538"/>
          </a:xfrm>
        </p:spPr>
        <p:txBody>
          <a:bodyPr rtlCol="0">
            <a:normAutofit/>
          </a:bodyPr>
          <a:lstStyle/>
          <a:p>
            <a:pPr defTabSz="457207" eaLnBrk="1" fontAlgn="auto" hangingPunct="1">
              <a:spcAft>
                <a:spcPts val="0"/>
              </a:spcAft>
              <a:defRPr/>
            </a:pPr>
            <a:r>
              <a:rPr lang="en-US" sz="4000" dirty="0" smtClean="0">
                <a:solidFill>
                  <a:schemeClr val="accent1">
                    <a:tint val="83000"/>
                    <a:satMod val="150000"/>
                  </a:schemeClr>
                </a:solidFill>
              </a:rPr>
              <a:t/>
            </a:r>
            <a:br>
              <a:rPr lang="en-US" sz="4000" dirty="0" smtClean="0">
                <a:solidFill>
                  <a:schemeClr val="accent1">
                    <a:tint val="83000"/>
                    <a:satMod val="150000"/>
                  </a:schemeClr>
                </a:solidFill>
              </a:rPr>
            </a:br>
            <a:r>
              <a:rPr lang="en-US" dirty="0" smtClean="0"/>
              <a:t>Priority Classification</a:t>
            </a:r>
            <a:endParaRPr lang="en-US" sz="4000" dirty="0" smtClean="0"/>
          </a:p>
        </p:txBody>
      </p:sp>
      <p:sp>
        <p:nvSpPr>
          <p:cNvPr id="48131" name="Rectangle 3"/>
          <p:cNvSpPr>
            <a:spLocks noGrp="1" noChangeArrowheads="1"/>
          </p:cNvSpPr>
          <p:nvPr>
            <p:ph sz="half" idx="1"/>
          </p:nvPr>
        </p:nvSpPr>
        <p:spPr>
          <a:xfrm>
            <a:off x="762000" y="2057400"/>
            <a:ext cx="7467600" cy="3275013"/>
          </a:xfrm>
        </p:spPr>
        <p:txBody>
          <a:bodyPr rtlCol="0"/>
          <a:lstStyle/>
          <a:p>
            <a:pPr marL="0" indent="0" defTabSz="457207" eaLnBrk="1" fontAlgn="auto" hangingPunct="1">
              <a:spcAft>
                <a:spcPts val="0"/>
              </a:spcAft>
              <a:buClr>
                <a:schemeClr val="bg2">
                  <a:lumMod val="40000"/>
                  <a:lumOff val="60000"/>
                </a:schemeClr>
              </a:buClr>
              <a:buFontTx/>
              <a:buNone/>
              <a:tabLst>
                <a:tab pos="284163" algn="l"/>
              </a:tabLst>
              <a:defRPr/>
            </a:pPr>
            <a:r>
              <a:rPr lang="en-US" sz="3200" dirty="0" smtClean="0">
                <a:solidFill>
                  <a:srgbClr val="FF0000"/>
                </a:solidFill>
              </a:rPr>
              <a:t>High-priority</a:t>
            </a:r>
            <a:r>
              <a:rPr lang="en-US" sz="3200" dirty="0" smtClean="0">
                <a:solidFill>
                  <a:srgbClr val="FFFF66"/>
                </a:solidFill>
              </a:rPr>
              <a:t> </a:t>
            </a:r>
            <a:r>
              <a:rPr lang="en-US" sz="3200" dirty="0" smtClean="0"/>
              <a:t>contacts are defined as those:</a:t>
            </a:r>
          </a:p>
          <a:p>
            <a:pPr marL="0" indent="0" defTabSz="457207" eaLnBrk="1" fontAlgn="auto" hangingPunct="1">
              <a:spcAft>
                <a:spcPts val="0"/>
              </a:spcAft>
              <a:buClr>
                <a:schemeClr val="bg2">
                  <a:lumMod val="40000"/>
                  <a:lumOff val="60000"/>
                </a:schemeClr>
              </a:buClr>
              <a:buFontTx/>
              <a:buNone/>
              <a:tabLst>
                <a:tab pos="284163" algn="l"/>
              </a:tabLst>
              <a:defRPr/>
            </a:pPr>
            <a:endParaRPr lang="en-US" sz="800" dirty="0" smtClean="0"/>
          </a:p>
          <a:p>
            <a:pPr marL="406908" defTabSz="457207" eaLnBrk="1" fontAlgn="auto" hangingPunct="1">
              <a:spcAft>
                <a:spcPts val="0"/>
              </a:spcAft>
              <a:buClr>
                <a:schemeClr val="bg2">
                  <a:lumMod val="40000"/>
                  <a:lumOff val="60000"/>
                </a:schemeClr>
              </a:buClr>
              <a:buSzPct val="100000"/>
              <a:buFont typeface="Wingdings" panose="05000000000000000000" pitchFamily="2" charset="2"/>
              <a:buChar char="§"/>
              <a:tabLst>
                <a:tab pos="284163" algn="l"/>
              </a:tabLst>
              <a:defRPr/>
            </a:pPr>
            <a:r>
              <a:rPr lang="en-US" sz="2400" dirty="0" smtClean="0"/>
              <a:t>Most likely to be infected</a:t>
            </a:r>
          </a:p>
          <a:p>
            <a:pPr marL="406908" defTabSz="457207" eaLnBrk="1" fontAlgn="auto" hangingPunct="1">
              <a:spcAft>
                <a:spcPts val="0"/>
              </a:spcAft>
              <a:buClr>
                <a:schemeClr val="bg2">
                  <a:lumMod val="40000"/>
                  <a:lumOff val="60000"/>
                </a:schemeClr>
              </a:buClr>
              <a:buSzPct val="100000"/>
              <a:buFont typeface="Wingdings" panose="05000000000000000000" pitchFamily="2" charset="2"/>
              <a:buChar char="§"/>
              <a:tabLst>
                <a:tab pos="284163" algn="l"/>
              </a:tabLst>
              <a:defRPr/>
            </a:pPr>
            <a:r>
              <a:rPr lang="en-US" sz="2400" dirty="0" smtClean="0"/>
              <a:t>Most likely to progress to 	disease if infected</a:t>
            </a:r>
          </a:p>
          <a:p>
            <a:pPr marL="342906" indent="-342906" defTabSz="457207" eaLnBrk="1" fontAlgn="auto" hangingPunct="1">
              <a:spcAft>
                <a:spcPts val="0"/>
              </a:spcAft>
              <a:buClr>
                <a:schemeClr val="bg2">
                  <a:lumMod val="40000"/>
                  <a:lumOff val="60000"/>
                </a:schemeClr>
              </a:buClr>
              <a:buSzPct val="90000"/>
              <a:buFont typeface="Wingdings" panose="05000000000000000000" pitchFamily="2" charset="2"/>
              <a:buChar char="§"/>
              <a:tabLst>
                <a:tab pos="465138" algn="l"/>
              </a:tabLst>
              <a:defRPr/>
            </a:pPr>
            <a:endParaRPr lang="en-US" sz="2400" dirty="0" smtClean="0">
              <a:solidFill>
                <a:schemeClr val="tx1">
                  <a:lumMod val="50000"/>
                  <a:lumOff val="50000"/>
                </a:schemeClr>
              </a:solidFill>
            </a:endParaRPr>
          </a:p>
        </p:txBody>
      </p:sp>
      <p:sp>
        <p:nvSpPr>
          <p:cNvPr id="15872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fontAlgn="base">
              <a:spcBef>
                <a:spcPct val="0"/>
              </a:spcBef>
              <a:spcAft>
                <a:spcPct val="0"/>
              </a:spcAft>
              <a:buClrTx/>
              <a:buSzTx/>
              <a:buFontTx/>
              <a:buNone/>
            </a:pPr>
            <a:fld id="{68214FED-19E8-454C-8C4E-CE8881C4AFA9}" type="slidenum">
              <a:rPr lang="en-US" altLang="en-US" sz="1100" smtClean="0">
                <a:latin typeface="Franklin Gothic Book" panose="020B0503020102020204" pitchFamily="34" charset="0"/>
              </a:rPr>
              <a:pPr fontAlgn="base">
                <a:spcBef>
                  <a:spcPct val="0"/>
                </a:spcBef>
                <a:spcAft>
                  <a:spcPct val="0"/>
                </a:spcAft>
                <a:buClrTx/>
                <a:buSzTx/>
                <a:buFontTx/>
                <a:buNone/>
              </a:pPr>
              <a:t>25</a:t>
            </a:fld>
            <a:endParaRPr lang="en-US" altLang="en-US" sz="1100" smtClean="0">
              <a:latin typeface="Franklin Gothic Book" panose="020B0503020102020204" pitchFamily="34" charset="0"/>
            </a:endParaRPr>
          </a:p>
        </p:txBody>
      </p:sp>
      <p:pic>
        <p:nvPicPr>
          <p:cNvPr id="3074" name="Picture 2" descr="Image result for high prior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4100" y="4472326"/>
            <a:ext cx="4343400" cy="172017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13225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525" y="358650"/>
            <a:ext cx="9144000" cy="990600"/>
          </a:xfrm>
        </p:spPr>
        <p:txBody>
          <a:bodyPr rtlCol="0">
            <a:normAutofit/>
          </a:bodyPr>
          <a:lstStyle/>
          <a:p>
            <a:pPr marL="484632" defTabSz="457207" eaLnBrk="1" fontAlgn="auto" hangingPunct="1">
              <a:spcAft>
                <a:spcPts val="0"/>
              </a:spcAft>
              <a:defRPr/>
            </a:pPr>
            <a:r>
              <a:rPr lang="en-US" dirty="0" smtClean="0"/>
              <a:t>High Priority </a:t>
            </a:r>
            <a:r>
              <a:rPr lang="en-US" dirty="0"/>
              <a:t>C</a:t>
            </a:r>
            <a:r>
              <a:rPr lang="en-US" dirty="0" smtClean="0"/>
              <a:t>ontacts</a:t>
            </a:r>
          </a:p>
        </p:txBody>
      </p:sp>
      <p:sp>
        <p:nvSpPr>
          <p:cNvPr id="52227" name="Rectangle 3"/>
          <p:cNvSpPr>
            <a:spLocks noGrp="1" noChangeArrowheads="1"/>
          </p:cNvSpPr>
          <p:nvPr>
            <p:ph idx="1"/>
          </p:nvPr>
        </p:nvSpPr>
        <p:spPr>
          <a:xfrm>
            <a:off x="228600" y="1828800"/>
            <a:ext cx="5334000" cy="4114800"/>
          </a:xfrm>
        </p:spPr>
        <p:txBody>
          <a:bodyPr rtlCol="0">
            <a:normAutofit/>
          </a:bodyPr>
          <a:lstStyle/>
          <a:p>
            <a:pPr marL="521208" indent="-457200" defTabSz="457207">
              <a:buClr>
                <a:schemeClr val="bg2">
                  <a:lumMod val="40000"/>
                  <a:lumOff val="60000"/>
                </a:schemeClr>
              </a:buClr>
              <a:buSzPct val="100000"/>
              <a:defRPr/>
            </a:pPr>
            <a:r>
              <a:rPr lang="en-US" sz="2800" dirty="0" smtClean="0"/>
              <a:t>Children under age 5 </a:t>
            </a:r>
          </a:p>
          <a:p>
            <a:pPr marL="521208" indent="-457200" defTabSz="457207">
              <a:buClr>
                <a:schemeClr val="bg2">
                  <a:lumMod val="40000"/>
                  <a:lumOff val="60000"/>
                </a:schemeClr>
              </a:buClr>
              <a:buSzPct val="100000"/>
              <a:defRPr/>
            </a:pPr>
            <a:endParaRPr lang="en-US" sz="2800" dirty="0" smtClean="0"/>
          </a:p>
          <a:p>
            <a:pPr marL="521208" indent="-457200" defTabSz="457207">
              <a:buClr>
                <a:schemeClr val="bg2">
                  <a:lumMod val="40000"/>
                  <a:lumOff val="60000"/>
                </a:schemeClr>
              </a:buClr>
              <a:buSzPct val="100000"/>
              <a:defRPr/>
            </a:pPr>
            <a:r>
              <a:rPr lang="en-US" sz="2800" dirty="0"/>
              <a:t>P</a:t>
            </a:r>
            <a:r>
              <a:rPr lang="en-US" sz="2800" dirty="0" smtClean="0"/>
              <a:t>ersons with HIV or other immunosuppressive medical conditions</a:t>
            </a:r>
          </a:p>
          <a:p>
            <a:pPr marL="739775" indent="-222250" defTabSz="457207" eaLnBrk="1" fontAlgn="auto" hangingPunct="1">
              <a:spcAft>
                <a:spcPts val="0"/>
              </a:spcAft>
              <a:buClr>
                <a:schemeClr val="bg2">
                  <a:lumMod val="40000"/>
                  <a:lumOff val="60000"/>
                </a:schemeClr>
              </a:buClr>
              <a:buSzPct val="100000"/>
              <a:buNone/>
              <a:defRPr/>
            </a:pPr>
            <a:r>
              <a:rPr lang="en-US" sz="2200" dirty="0" smtClean="0"/>
              <a:t>    </a:t>
            </a:r>
          </a:p>
          <a:p>
            <a:pPr marL="342906" indent="-342906" defTabSz="457207" eaLnBrk="1" fontAlgn="auto" hangingPunct="1">
              <a:spcAft>
                <a:spcPts val="0"/>
              </a:spcAft>
              <a:buClr>
                <a:schemeClr val="bg2">
                  <a:lumMod val="40000"/>
                  <a:lumOff val="60000"/>
                </a:schemeClr>
              </a:buClr>
              <a:buSzPct val="100000"/>
              <a:buFont typeface="Wingdings" panose="05000000000000000000" pitchFamily="2" charset="2"/>
              <a:buChar char="§"/>
              <a:defRPr/>
            </a:pPr>
            <a:endParaRPr lang="en-US" sz="2800" dirty="0" smtClean="0">
              <a:solidFill>
                <a:schemeClr val="tx1">
                  <a:lumMod val="50000"/>
                  <a:lumOff val="50000"/>
                </a:schemeClr>
              </a:solidFill>
            </a:endParaRPr>
          </a:p>
        </p:txBody>
      </p:sp>
      <p:sp>
        <p:nvSpPr>
          <p:cNvPr id="1607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fontAlgn="base">
              <a:spcBef>
                <a:spcPct val="0"/>
              </a:spcBef>
              <a:spcAft>
                <a:spcPct val="0"/>
              </a:spcAft>
              <a:buClrTx/>
              <a:buSzTx/>
              <a:buFontTx/>
              <a:buNone/>
            </a:pPr>
            <a:fld id="{D531EBF6-AC02-4B2A-8169-16ABFEDB6CBB}" type="slidenum">
              <a:rPr lang="en-US" altLang="en-US" sz="1100" smtClean="0">
                <a:latin typeface="Franklin Gothic Book" panose="020B0503020102020204" pitchFamily="34" charset="0"/>
              </a:rPr>
              <a:pPr fontAlgn="base">
                <a:spcBef>
                  <a:spcPct val="0"/>
                </a:spcBef>
                <a:spcAft>
                  <a:spcPct val="0"/>
                </a:spcAft>
                <a:buClrTx/>
                <a:buSzTx/>
                <a:buFontTx/>
                <a:buNone/>
              </a:pPr>
              <a:t>26</a:t>
            </a:fld>
            <a:endParaRPr lang="en-US" altLang="en-US" sz="1100" smtClean="0">
              <a:latin typeface="Franklin Gothic Book" panose="020B0503020102020204" pitchFamily="34" charset="0"/>
            </a:endParaRPr>
          </a:p>
        </p:txBody>
      </p:sp>
      <p:pic>
        <p:nvPicPr>
          <p:cNvPr id="3" name="Picture 2" descr="Smiling &lt;strong&gt;Young&lt;/strong&gt; Woman Free Stock Photo - Public Domain Pictures"/>
          <p:cNvPicPr>
            <a:picLocks noChangeAspect="1"/>
          </p:cNvPicPr>
          <p:nvPr/>
        </p:nvPicPr>
        <p:blipFill>
          <a:blip r:embed="rId4"/>
          <a:stretch>
            <a:fillRect/>
          </a:stretch>
        </p:blipFill>
        <p:spPr>
          <a:xfrm>
            <a:off x="4562475" y="3424237"/>
            <a:ext cx="19050" cy="9525"/>
          </a:xfrm>
          <a:prstGeom prst="rect">
            <a:avLst/>
          </a:prstGeom>
        </p:spPr>
      </p:pic>
      <p:pic>
        <p:nvPicPr>
          <p:cNvPr id="1026" name="Picture 2" descr="Image result for aids ribb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346896"/>
            <a:ext cx="1276350" cy="20762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ctor and nurse with baby carto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00" y="1709394"/>
            <a:ext cx="2050624" cy="21768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a:off x="4893003" y="4789425"/>
            <a:ext cx="2477691" cy="1393950"/>
          </a:xfrm>
          <a:prstGeom prst="rect">
            <a:avLst/>
          </a:prstGeom>
        </p:spPr>
      </p:pic>
    </p:spTree>
    <p:custDataLst>
      <p:tags r:id="rId1"/>
    </p:custDataLst>
    <p:extLst>
      <p:ext uri="{BB962C8B-B14F-4D97-AF65-F5344CB8AC3E}">
        <p14:creationId xmlns:p14="http://schemas.microsoft.com/office/powerpoint/2010/main" val="4232463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00"/>
            <a:ext cx="8229600" cy="825500"/>
          </a:xfrm>
        </p:spPr>
        <p:txBody>
          <a:bodyPr/>
          <a:lstStyle/>
          <a:p>
            <a:r>
              <a:rPr lang="en-US" dirty="0" smtClean="0"/>
              <a:t>Prioritization of Harry’s Contacts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0371309"/>
              </p:ext>
            </p:extLst>
          </p:nvPr>
        </p:nvGraphicFramePr>
        <p:xfrm>
          <a:off x="457200" y="1066800"/>
          <a:ext cx="8229599" cy="5638800"/>
        </p:xfrm>
        <a:graphic>
          <a:graphicData uri="http://schemas.openxmlformats.org/drawingml/2006/table">
            <a:tbl>
              <a:tblPr firstRow="1" bandRow="1">
                <a:tableStyleId>{5C22544A-7EE6-4342-B048-85BDC9FD1C3A}</a:tableStyleId>
              </a:tblPr>
              <a:tblGrid>
                <a:gridCol w="2956263">
                  <a:extLst>
                    <a:ext uri="{9D8B030D-6E8A-4147-A177-3AD203B41FA5}">
                      <a16:colId xmlns:a16="http://schemas.microsoft.com/office/drawing/2014/main" val="2684552977"/>
                    </a:ext>
                  </a:extLst>
                </a:gridCol>
                <a:gridCol w="2716566">
                  <a:extLst>
                    <a:ext uri="{9D8B030D-6E8A-4147-A177-3AD203B41FA5}">
                      <a16:colId xmlns:a16="http://schemas.microsoft.com/office/drawing/2014/main" val="3648353235"/>
                    </a:ext>
                  </a:extLst>
                </a:gridCol>
                <a:gridCol w="2556770">
                  <a:extLst>
                    <a:ext uri="{9D8B030D-6E8A-4147-A177-3AD203B41FA5}">
                      <a16:colId xmlns:a16="http://schemas.microsoft.com/office/drawing/2014/main" val="1775421972"/>
                    </a:ext>
                  </a:extLst>
                </a:gridCol>
              </a:tblGrid>
              <a:tr h="618347">
                <a:tc>
                  <a:txBody>
                    <a:bodyPr/>
                    <a:lstStyle/>
                    <a:p>
                      <a:pPr algn="ctr"/>
                      <a:r>
                        <a:rPr lang="en-US" sz="2400" dirty="0" smtClean="0"/>
                        <a:t>High Priority </a:t>
                      </a:r>
                      <a:endParaRPr lang="en-US" sz="2400" dirty="0"/>
                    </a:p>
                  </a:txBody>
                  <a:tcPr anchor="ctr"/>
                </a:tc>
                <a:tc>
                  <a:txBody>
                    <a:bodyPr/>
                    <a:lstStyle/>
                    <a:p>
                      <a:pPr algn="ctr"/>
                      <a:r>
                        <a:rPr lang="en-US" sz="2400" dirty="0" smtClean="0"/>
                        <a:t>Medium</a:t>
                      </a:r>
                      <a:r>
                        <a:rPr lang="en-US" sz="2400" baseline="0" dirty="0" smtClean="0"/>
                        <a:t> Priority </a:t>
                      </a:r>
                      <a:endParaRPr lang="en-US" sz="2400" dirty="0"/>
                    </a:p>
                  </a:txBody>
                  <a:tcPr anchor="ctr"/>
                </a:tc>
                <a:tc>
                  <a:txBody>
                    <a:bodyPr/>
                    <a:lstStyle/>
                    <a:p>
                      <a:pPr algn="ctr"/>
                      <a:r>
                        <a:rPr lang="en-US" sz="2400" dirty="0" smtClean="0"/>
                        <a:t>Low Priority</a:t>
                      </a:r>
                      <a:endParaRPr lang="en-US" sz="2400" dirty="0"/>
                    </a:p>
                  </a:txBody>
                  <a:tcPr anchor="ctr"/>
                </a:tc>
                <a:extLst>
                  <a:ext uri="{0D108BD9-81ED-4DB2-BD59-A6C34878D82A}">
                    <a16:rowId xmlns:a16="http://schemas.microsoft.com/office/drawing/2014/main" val="466666343"/>
                  </a:ext>
                </a:extLst>
              </a:tr>
              <a:tr h="5020453">
                <a:tc>
                  <a:txBody>
                    <a:bodyPr/>
                    <a:lstStyle/>
                    <a:p>
                      <a:pPr marL="285750" indent="-285750">
                        <a:buFont typeface="Arial" panose="020B0604020202020204" pitchFamily="34" charset="0"/>
                        <a:buChar char="•"/>
                      </a:pPr>
                      <a:r>
                        <a:rPr lang="en-US" sz="2400" dirty="0" smtClean="0"/>
                        <a:t>Wife Meghan</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Royal family,</a:t>
                      </a:r>
                      <a:r>
                        <a:rPr lang="en-US" sz="2400" baseline="0" dirty="0" smtClean="0"/>
                        <a:t> </a:t>
                      </a:r>
                      <a:r>
                        <a:rPr lang="en-US" sz="2400" baseline="0" dirty="0" err="1" smtClean="0"/>
                        <a:t>esp</a:t>
                      </a:r>
                      <a:r>
                        <a:rPr lang="en-US" sz="2400" baseline="0" dirty="0" smtClean="0"/>
                        <a:t> George, Charlotte and Louis </a:t>
                      </a:r>
                    </a:p>
                    <a:p>
                      <a:pPr marL="285750" indent="-285750">
                        <a:buFont typeface="Arial" panose="020B0604020202020204" pitchFamily="34" charset="0"/>
                        <a:buChar char="•"/>
                      </a:pPr>
                      <a:endParaRPr lang="en-US" sz="2400" baseline="0" dirty="0" smtClean="0"/>
                    </a:p>
                    <a:p>
                      <a:pPr marL="285750" indent="-285750">
                        <a:buFont typeface="Arial" panose="020B0604020202020204" pitchFamily="34" charset="0"/>
                        <a:buChar char="•"/>
                      </a:pPr>
                      <a:r>
                        <a:rPr lang="en-US" sz="2400" baseline="0" dirty="0" smtClean="0"/>
                        <a:t>Staff with most frequent contact</a:t>
                      </a:r>
                    </a:p>
                    <a:p>
                      <a:pPr marL="285750" indent="-285750">
                        <a:buFont typeface="Arial" panose="020B0604020202020204" pitchFamily="34" charset="0"/>
                        <a:buChar char="•"/>
                      </a:pPr>
                      <a:endParaRPr lang="en-US" sz="2400" baseline="0" dirty="0" smtClean="0"/>
                    </a:p>
                    <a:p>
                      <a:pPr marL="285750" indent="-285750">
                        <a:buFont typeface="Arial" panose="020B0604020202020204" pitchFamily="34" charset="0"/>
                        <a:buChar char="•"/>
                      </a:pPr>
                      <a:r>
                        <a:rPr lang="en-US" sz="2400" baseline="0" dirty="0" smtClean="0"/>
                        <a:t>Charity work colleagues with most frequent contact</a:t>
                      </a:r>
                      <a:endParaRPr lang="en-US" sz="2400" dirty="0"/>
                    </a:p>
                  </a:txBody>
                  <a:tcPr/>
                </a:tc>
                <a:tc>
                  <a:txBody>
                    <a:bodyPr/>
                    <a:lstStyle/>
                    <a:p>
                      <a:pPr marL="342900" indent="-342900">
                        <a:buFont typeface="Arial" panose="020B0604020202020204" pitchFamily="34" charset="0"/>
                        <a:buChar char="•"/>
                      </a:pPr>
                      <a:r>
                        <a:rPr lang="en-US" sz="2400" dirty="0" smtClean="0"/>
                        <a:t>Staff</a:t>
                      </a:r>
                      <a:r>
                        <a:rPr lang="en-US" sz="2400" baseline="0" dirty="0" smtClean="0"/>
                        <a:t> and c</a:t>
                      </a:r>
                      <a:r>
                        <a:rPr lang="en-US" sz="2400" dirty="0" smtClean="0"/>
                        <a:t>harity work colleagues with less</a:t>
                      </a:r>
                      <a:r>
                        <a:rPr lang="en-US" sz="2400" baseline="0" dirty="0" smtClean="0"/>
                        <a:t> frequent contact</a:t>
                      </a:r>
                    </a:p>
                    <a:p>
                      <a:pPr marL="342900" indent="-342900">
                        <a:buFont typeface="Arial" panose="020B0604020202020204" pitchFamily="34" charset="0"/>
                        <a:buChar char="•"/>
                      </a:pPr>
                      <a:endParaRPr lang="en-US" sz="2400" baseline="0" dirty="0" smtClean="0"/>
                    </a:p>
                    <a:p>
                      <a:pPr marL="342900" indent="-342900">
                        <a:buFont typeface="Arial" panose="020B0604020202020204" pitchFamily="34" charset="0"/>
                        <a:buChar char="•"/>
                      </a:pPr>
                      <a:r>
                        <a:rPr lang="en-US" sz="2400" baseline="0" dirty="0" smtClean="0"/>
                        <a:t>Friends that visit Windsor Estate occasionally </a:t>
                      </a:r>
                      <a:endParaRPr lang="en-US" sz="2400" dirty="0"/>
                    </a:p>
                  </a:txBody>
                  <a:tcPr/>
                </a:tc>
                <a:tc>
                  <a:txBody>
                    <a:bodyPr/>
                    <a:lstStyle/>
                    <a:p>
                      <a:pPr marL="342900" indent="-342900">
                        <a:buFont typeface="Arial" panose="020B0604020202020204" pitchFamily="34" charset="0"/>
                        <a:buChar char="•"/>
                      </a:pPr>
                      <a:r>
                        <a:rPr lang="en-US" sz="2400" dirty="0" smtClean="0"/>
                        <a:t>The public </a:t>
                      </a:r>
                      <a:endParaRPr lang="en-US" sz="2400" dirty="0"/>
                    </a:p>
                  </a:txBody>
                  <a:tcPr/>
                </a:tc>
                <a:extLst>
                  <a:ext uri="{0D108BD9-81ED-4DB2-BD59-A6C34878D82A}">
                    <a16:rowId xmlns:a16="http://schemas.microsoft.com/office/drawing/2014/main" val="367870480"/>
                  </a:ext>
                </a:extLst>
              </a:tr>
            </a:tbl>
          </a:graphicData>
        </a:graphic>
      </p:graphicFrame>
    </p:spTree>
    <p:extLst>
      <p:ext uri="{BB962C8B-B14F-4D97-AF65-F5344CB8AC3E}">
        <p14:creationId xmlns:p14="http://schemas.microsoft.com/office/powerpoint/2010/main" val="854166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Step 4: </a:t>
            </a:r>
            <a:br>
              <a:rPr lang="en-US" dirty="0" smtClean="0"/>
            </a:br>
            <a:r>
              <a:rPr lang="en-US" dirty="0" smtClean="0"/>
              <a:t>Locate, Evaluate  and Treat Contacts</a:t>
            </a:r>
            <a:endParaRPr lang="en-US" dirty="0"/>
          </a:p>
        </p:txBody>
      </p:sp>
    </p:spTree>
    <p:extLst>
      <p:ext uri="{BB962C8B-B14F-4D97-AF65-F5344CB8AC3E}">
        <p14:creationId xmlns:p14="http://schemas.microsoft.com/office/powerpoint/2010/main" val="1577884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31900"/>
          </a:xfrm>
        </p:spPr>
        <p:txBody>
          <a:bodyPr>
            <a:normAutofit/>
          </a:bodyPr>
          <a:lstStyle/>
          <a:p>
            <a:r>
              <a:rPr lang="en-US" sz="3600" dirty="0" smtClean="0"/>
              <a:t>Evaluation of Harry’s Contacts</a:t>
            </a:r>
            <a:br>
              <a:rPr lang="en-US" sz="3600" dirty="0" smtClean="0"/>
            </a:b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4020808"/>
              </p:ext>
            </p:extLst>
          </p:nvPr>
        </p:nvGraphicFramePr>
        <p:xfrm>
          <a:off x="685800" y="1074698"/>
          <a:ext cx="7772400" cy="5316377"/>
        </p:xfrm>
        <a:graphic>
          <a:graphicData uri="http://schemas.openxmlformats.org/drawingml/2006/table">
            <a:tbl>
              <a:tblPr firstRow="1" bandRow="1">
                <a:tableStyleId>{5C22544A-7EE6-4342-B048-85BDC9FD1C3A}</a:tableStyleId>
              </a:tblPr>
              <a:tblGrid>
                <a:gridCol w="4050406">
                  <a:extLst>
                    <a:ext uri="{9D8B030D-6E8A-4147-A177-3AD203B41FA5}">
                      <a16:colId xmlns:a16="http://schemas.microsoft.com/office/drawing/2014/main" val="2684552977"/>
                    </a:ext>
                  </a:extLst>
                </a:gridCol>
                <a:gridCol w="3721994">
                  <a:extLst>
                    <a:ext uri="{9D8B030D-6E8A-4147-A177-3AD203B41FA5}">
                      <a16:colId xmlns:a16="http://schemas.microsoft.com/office/drawing/2014/main" val="3648353235"/>
                    </a:ext>
                  </a:extLst>
                </a:gridCol>
              </a:tblGrid>
              <a:tr h="669241">
                <a:tc>
                  <a:txBody>
                    <a:bodyPr/>
                    <a:lstStyle/>
                    <a:p>
                      <a:pPr algn="ctr"/>
                      <a:r>
                        <a:rPr lang="en-US" sz="2400" dirty="0" smtClean="0"/>
                        <a:t>High Priority </a:t>
                      </a:r>
                      <a:endParaRPr lang="en-US" sz="2400" dirty="0"/>
                    </a:p>
                  </a:txBody>
                  <a:tcPr anchor="ctr"/>
                </a:tc>
                <a:tc>
                  <a:txBody>
                    <a:bodyPr/>
                    <a:lstStyle/>
                    <a:p>
                      <a:pPr algn="ctr"/>
                      <a:r>
                        <a:rPr lang="en-US" sz="2400" dirty="0" smtClean="0"/>
                        <a:t>Medium</a:t>
                      </a:r>
                      <a:r>
                        <a:rPr lang="en-US" sz="2400" baseline="0" dirty="0" smtClean="0"/>
                        <a:t> Priority </a:t>
                      </a:r>
                      <a:endParaRPr lang="en-US" sz="2400" dirty="0"/>
                    </a:p>
                  </a:txBody>
                  <a:tcPr anchor="ctr"/>
                </a:tc>
                <a:extLst>
                  <a:ext uri="{0D108BD9-81ED-4DB2-BD59-A6C34878D82A}">
                    <a16:rowId xmlns:a16="http://schemas.microsoft.com/office/drawing/2014/main" val="466666343"/>
                  </a:ext>
                </a:extLst>
              </a:tr>
              <a:tr h="4647136">
                <a:tc>
                  <a:txBody>
                    <a:bodyPr/>
                    <a:lstStyle/>
                    <a:p>
                      <a:pPr marL="285750" indent="-285750">
                        <a:buFont typeface="Arial" panose="020B0604020202020204" pitchFamily="34" charset="0"/>
                        <a:buChar char="•"/>
                      </a:pPr>
                      <a:r>
                        <a:rPr lang="en-US" sz="2400" dirty="0" smtClean="0"/>
                        <a:t>Wife Meghan – active TB</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Royal family:</a:t>
                      </a:r>
                    </a:p>
                    <a:p>
                      <a:pPr marL="742950" lvl="1" indent="-285750">
                        <a:buFont typeface="Arial" panose="020B0604020202020204" pitchFamily="34" charset="0"/>
                        <a:buChar char="•"/>
                      </a:pPr>
                      <a:r>
                        <a:rPr lang="en-US" sz="2400" baseline="0" dirty="0" smtClean="0"/>
                        <a:t>George, Charlotte and Louis (all have LTBI)</a:t>
                      </a:r>
                    </a:p>
                    <a:p>
                      <a:pPr marL="742950" lvl="1" indent="-285750">
                        <a:buFont typeface="Arial" panose="020B0604020202020204" pitchFamily="34" charset="0"/>
                        <a:buChar char="•"/>
                      </a:pPr>
                      <a:r>
                        <a:rPr lang="en-US" sz="2400" baseline="0" dirty="0" smtClean="0"/>
                        <a:t>Others all negative</a:t>
                      </a:r>
                    </a:p>
                    <a:p>
                      <a:pPr marL="285750" indent="-285750">
                        <a:buFont typeface="Arial" panose="020B0604020202020204" pitchFamily="34" charset="0"/>
                        <a:buChar char="•"/>
                      </a:pPr>
                      <a:endParaRPr lang="en-US" sz="2400" baseline="0" dirty="0" smtClean="0"/>
                    </a:p>
                    <a:p>
                      <a:pPr marL="285750" indent="-285750">
                        <a:buFont typeface="Arial" panose="020B0604020202020204" pitchFamily="34" charset="0"/>
                        <a:buChar char="•"/>
                      </a:pPr>
                      <a:r>
                        <a:rPr lang="en-US" sz="2400" baseline="0" dirty="0" smtClean="0"/>
                        <a:t>Closest staff (2 of 6 found to have LTBI) </a:t>
                      </a:r>
                    </a:p>
                    <a:p>
                      <a:pPr marL="285750" indent="-285750">
                        <a:buFont typeface="Arial" panose="020B0604020202020204" pitchFamily="34" charset="0"/>
                        <a:buChar char="•"/>
                      </a:pPr>
                      <a:endParaRPr lang="en-US" sz="2400" baseline="0" dirty="0" smtClean="0"/>
                    </a:p>
                    <a:p>
                      <a:pPr marL="285750" indent="-285750">
                        <a:buFont typeface="Arial" panose="020B0604020202020204" pitchFamily="34" charset="0"/>
                        <a:buChar char="•"/>
                      </a:pPr>
                      <a:r>
                        <a:rPr lang="en-US" sz="2400" baseline="0" dirty="0" smtClean="0"/>
                        <a:t>Closest colleagues from charity work </a:t>
                      </a:r>
                    </a:p>
                  </a:txBody>
                  <a:tcPr anchor="ctr"/>
                </a:tc>
                <a:tc>
                  <a:txBody>
                    <a:bodyPr/>
                    <a:lstStyle/>
                    <a:p>
                      <a:pPr marL="342900" indent="-342900">
                        <a:buFont typeface="Arial" panose="020B0604020202020204" pitchFamily="34" charset="0"/>
                        <a:buChar char="•"/>
                      </a:pPr>
                      <a:endParaRPr lang="en-US" sz="2400" dirty="0" smtClean="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t>Staff with less frequent contact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aseline="0" dirty="0" smtClean="0"/>
                    </a:p>
                    <a:p>
                      <a:pPr marL="342900" indent="-342900">
                        <a:buFont typeface="Arial" panose="020B0604020202020204" pitchFamily="34" charset="0"/>
                        <a:buChar char="•"/>
                      </a:pPr>
                      <a:r>
                        <a:rPr lang="en-US" sz="2400" dirty="0" smtClean="0"/>
                        <a:t>Charity work colleagues with less</a:t>
                      </a:r>
                      <a:r>
                        <a:rPr lang="en-US" sz="2400" baseline="0" dirty="0" smtClean="0"/>
                        <a:t> frequent contact</a:t>
                      </a:r>
                    </a:p>
                    <a:p>
                      <a:pPr marL="0" indent="0">
                        <a:buFont typeface="Arial" panose="020B0604020202020204" pitchFamily="34" charset="0"/>
                        <a:buNone/>
                      </a:pPr>
                      <a:endParaRPr lang="en-US" sz="2400" baseline="0" dirty="0" smtClean="0"/>
                    </a:p>
                    <a:p>
                      <a:pPr marL="342900" indent="-342900">
                        <a:buFont typeface="Arial" panose="020B0604020202020204" pitchFamily="34" charset="0"/>
                        <a:buChar char="•"/>
                      </a:pPr>
                      <a:r>
                        <a:rPr lang="en-US" sz="2400" baseline="0" dirty="0" smtClean="0"/>
                        <a:t>Friends that visit Windsor Estate  </a:t>
                      </a:r>
                      <a:endParaRPr lang="en-US" sz="2400" dirty="0"/>
                    </a:p>
                  </a:txBody>
                  <a:tcPr/>
                </a:tc>
                <a:extLst>
                  <a:ext uri="{0D108BD9-81ED-4DB2-BD59-A6C34878D82A}">
                    <a16:rowId xmlns:a16="http://schemas.microsoft.com/office/drawing/2014/main" val="367870480"/>
                  </a:ext>
                </a:extLst>
              </a:tr>
            </a:tbl>
          </a:graphicData>
        </a:graphic>
      </p:graphicFrame>
      <p:sp>
        <p:nvSpPr>
          <p:cNvPr id="3" name="Oval 2"/>
          <p:cNvSpPr/>
          <p:nvPr/>
        </p:nvSpPr>
        <p:spPr>
          <a:xfrm>
            <a:off x="720436" y="1701326"/>
            <a:ext cx="3581400" cy="8395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solidFill>
              </a:ln>
            </a:endParaRPr>
          </a:p>
        </p:txBody>
      </p:sp>
      <p:sp>
        <p:nvSpPr>
          <p:cNvPr id="6" name="Rounded Rectangle 5"/>
          <p:cNvSpPr/>
          <p:nvPr/>
        </p:nvSpPr>
        <p:spPr>
          <a:xfrm>
            <a:off x="1143000" y="2970887"/>
            <a:ext cx="3352800" cy="7620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71550" y="4419600"/>
            <a:ext cx="3695700" cy="7620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797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a:xfrm>
            <a:off x="457200" y="1828800"/>
            <a:ext cx="8229600" cy="4525963"/>
          </a:xfrm>
        </p:spPr>
        <p:txBody>
          <a:bodyPr/>
          <a:lstStyle/>
          <a:p>
            <a:r>
              <a:rPr lang="en-US" dirty="0" smtClean="0"/>
              <a:t>The faculty have no conflicts of interest to disclose</a:t>
            </a:r>
            <a:endParaRPr lang="en-US" dirty="0"/>
          </a:p>
        </p:txBody>
      </p:sp>
    </p:spTree>
    <p:extLst>
      <p:ext uri="{BB962C8B-B14F-4D97-AF65-F5344CB8AC3E}">
        <p14:creationId xmlns:p14="http://schemas.microsoft.com/office/powerpoint/2010/main" val="3307951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Step 5: </a:t>
            </a:r>
            <a:br>
              <a:rPr lang="en-US" dirty="0" smtClean="0"/>
            </a:br>
            <a:r>
              <a:rPr lang="en-US" dirty="0" smtClean="0"/>
              <a:t>Evaluate Contact Investigation Activities and Expand (if Indicated)</a:t>
            </a:r>
            <a:endParaRPr lang="en-US" dirty="0"/>
          </a:p>
        </p:txBody>
      </p:sp>
    </p:spTree>
    <p:extLst>
      <p:ext uri="{BB962C8B-B14F-4D97-AF65-F5344CB8AC3E}">
        <p14:creationId xmlns:p14="http://schemas.microsoft.com/office/powerpoint/2010/main" val="38118663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533400" y="152400"/>
            <a:ext cx="7696200" cy="1600200"/>
          </a:xfrm>
        </p:spPr>
        <p:txBody>
          <a:bodyPr/>
          <a:lstStyle/>
          <a:p>
            <a:r>
              <a:rPr lang="en-US" altLang="en-US" dirty="0" smtClean="0"/>
              <a:t>Evaluate</a:t>
            </a:r>
            <a:endParaRPr lang="en-US" altLang="en-US" dirty="0"/>
          </a:p>
        </p:txBody>
      </p:sp>
      <p:sp>
        <p:nvSpPr>
          <p:cNvPr id="408579" name="Rectangle 3"/>
          <p:cNvSpPr>
            <a:spLocks noGrp="1" noChangeArrowheads="1"/>
          </p:cNvSpPr>
          <p:nvPr>
            <p:ph type="body" idx="1"/>
          </p:nvPr>
        </p:nvSpPr>
        <p:spPr>
          <a:xfrm>
            <a:off x="762000" y="1600200"/>
            <a:ext cx="7315200" cy="4800600"/>
          </a:xfrm>
        </p:spPr>
        <p:txBody>
          <a:bodyPr/>
          <a:lstStyle/>
          <a:p>
            <a:pPr eaLnBrk="1" hangingPunct="1">
              <a:spcBef>
                <a:spcPts val="600"/>
              </a:spcBef>
              <a:spcAft>
                <a:spcPts val="600"/>
              </a:spcAft>
            </a:pPr>
            <a:r>
              <a:rPr lang="en-US" altLang="en-US" dirty="0" smtClean="0"/>
              <a:t>Was there evidence of transmission?</a:t>
            </a:r>
          </a:p>
          <a:p>
            <a:pPr eaLnBrk="1" hangingPunct="1">
              <a:spcBef>
                <a:spcPts val="600"/>
              </a:spcBef>
              <a:spcAft>
                <a:spcPts val="600"/>
              </a:spcAft>
            </a:pPr>
            <a:endParaRPr lang="en-US" altLang="en-US" dirty="0"/>
          </a:p>
          <a:p>
            <a:pPr eaLnBrk="1" hangingPunct="1">
              <a:spcBef>
                <a:spcPct val="0"/>
              </a:spcBef>
            </a:pPr>
            <a:r>
              <a:rPr lang="en-US" altLang="en-US" sz="3200" dirty="0"/>
              <a:t>Re-Interview</a:t>
            </a:r>
          </a:p>
          <a:p>
            <a:pPr lvl="1" eaLnBrk="1" hangingPunct="1">
              <a:spcBef>
                <a:spcPct val="0"/>
              </a:spcBef>
            </a:pPr>
            <a:r>
              <a:rPr lang="en-US" altLang="en-US" dirty="0"/>
              <a:t>Clarify initial interview information</a:t>
            </a:r>
          </a:p>
          <a:p>
            <a:pPr lvl="1" eaLnBrk="1" hangingPunct="1">
              <a:spcBef>
                <a:spcPct val="0"/>
              </a:spcBef>
            </a:pPr>
            <a:r>
              <a:rPr lang="en-US" altLang="en-US" dirty="0"/>
              <a:t>Address </a:t>
            </a:r>
            <a:r>
              <a:rPr lang="en-US" altLang="en-US" dirty="0" smtClean="0"/>
              <a:t>gaps</a:t>
            </a:r>
          </a:p>
          <a:p>
            <a:pPr lvl="1" eaLnBrk="1" hangingPunct="1">
              <a:spcBef>
                <a:spcPct val="0"/>
              </a:spcBef>
            </a:pPr>
            <a:endParaRPr lang="en-US" altLang="en-US" dirty="0" smtClean="0"/>
          </a:p>
          <a:p>
            <a:pPr marL="457200" lvl="1" indent="-457200" eaLnBrk="1" hangingPunct="1">
              <a:spcBef>
                <a:spcPts val="600"/>
              </a:spcBef>
              <a:buFont typeface="Arial" panose="020B0604020202020204" pitchFamily="34" charset="0"/>
              <a:buChar char="•"/>
            </a:pPr>
            <a:r>
              <a:rPr lang="en-US" altLang="en-US" sz="3200" dirty="0" smtClean="0"/>
              <a:t>Should additional contacts be tested?</a:t>
            </a:r>
          </a:p>
        </p:txBody>
      </p:sp>
    </p:spTree>
    <p:extLst>
      <p:ext uri="{BB962C8B-B14F-4D97-AF65-F5344CB8AC3E}">
        <p14:creationId xmlns:p14="http://schemas.microsoft.com/office/powerpoint/2010/main" val="23228602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of Transmission?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Household</a:t>
            </a:r>
          </a:p>
          <a:p>
            <a:pPr lvl="1"/>
            <a:r>
              <a:rPr lang="en-US" dirty="0" smtClean="0"/>
              <a:t>Wife with active TB</a:t>
            </a:r>
          </a:p>
          <a:p>
            <a:pPr lvl="1"/>
            <a:r>
              <a:rPr lang="en-US" dirty="0" smtClean="0"/>
              <a:t>Close family + staff with LTBI</a:t>
            </a:r>
          </a:p>
          <a:p>
            <a:pPr lvl="1"/>
            <a:r>
              <a:rPr lang="en-US" dirty="0" smtClean="0">
                <a:solidFill>
                  <a:srgbClr val="FFFF00"/>
                </a:solidFill>
              </a:rPr>
              <a:t>Ensure that the closest contacts are all tested and start LTBI treatment </a:t>
            </a:r>
          </a:p>
          <a:p>
            <a:pPr lvl="1"/>
            <a:r>
              <a:rPr lang="en-US" dirty="0" smtClean="0">
                <a:solidFill>
                  <a:srgbClr val="FFFF00"/>
                </a:solidFill>
              </a:rPr>
              <a:t>Identify and pursue additional family and staff contacts</a:t>
            </a:r>
          </a:p>
          <a:p>
            <a:pPr lvl="1"/>
            <a:endParaRPr lang="en-US" dirty="0"/>
          </a:p>
          <a:p>
            <a:r>
              <a:rPr lang="en-US" dirty="0" smtClean="0"/>
              <a:t>Work and Leisure contacts</a:t>
            </a:r>
          </a:p>
          <a:p>
            <a:pPr lvl="1"/>
            <a:r>
              <a:rPr lang="en-US" dirty="0" smtClean="0"/>
              <a:t>No evidence of transmission </a:t>
            </a:r>
          </a:p>
          <a:p>
            <a:pPr lvl="1"/>
            <a:r>
              <a:rPr lang="en-US" dirty="0" smtClean="0">
                <a:solidFill>
                  <a:srgbClr val="FFFF00"/>
                </a:solidFill>
              </a:rPr>
              <a:t>No additional effort needed</a:t>
            </a:r>
            <a:endParaRPr lang="en-US" dirty="0">
              <a:solidFill>
                <a:srgbClr val="FFFF00"/>
              </a:solidFill>
            </a:endParaRPr>
          </a:p>
        </p:txBody>
      </p:sp>
    </p:spTree>
    <p:extLst>
      <p:ext uri="{BB962C8B-B14F-4D97-AF65-F5344CB8AC3E}">
        <p14:creationId xmlns:p14="http://schemas.microsoft.com/office/powerpoint/2010/main" val="2596963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Resources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Patient interview guide</a:t>
            </a:r>
          </a:p>
          <a:p>
            <a:pPr lvl="1"/>
            <a:r>
              <a:rPr lang="en-US" dirty="0" smtClean="0"/>
              <a:t>Available upon request from the TB Branch</a:t>
            </a:r>
          </a:p>
          <a:p>
            <a:endParaRPr lang="en-US" dirty="0" smtClean="0"/>
          </a:p>
          <a:p>
            <a:r>
              <a:rPr lang="en-US" dirty="0" smtClean="0"/>
              <a:t>CTCA Contact Investigation guidelines</a:t>
            </a:r>
          </a:p>
          <a:p>
            <a:pPr marL="857250" lvl="1" indent="-457200"/>
            <a:r>
              <a:rPr lang="en-US" dirty="0">
                <a:hlinkClick r:id="rId2"/>
              </a:rPr>
              <a:t>https://ctca.org/guidelines/cdph-ctca-joint-guidelines</a:t>
            </a:r>
            <a:r>
              <a:rPr lang="en-US" dirty="0" smtClean="0">
                <a:hlinkClick r:id="rId2"/>
              </a:rPr>
              <a:t>/</a:t>
            </a:r>
            <a:endParaRPr lang="en-US" dirty="0" smtClean="0"/>
          </a:p>
          <a:p>
            <a:pPr marL="400050" lvl="1" indent="0">
              <a:buNone/>
            </a:pPr>
            <a:endParaRPr lang="en-US" dirty="0" smtClean="0"/>
          </a:p>
          <a:p>
            <a:r>
              <a:rPr lang="en-US" dirty="0" smtClean="0"/>
              <a:t>Rutgers TB Center of Excellence materials</a:t>
            </a:r>
          </a:p>
          <a:p>
            <a:pPr lvl="1"/>
            <a:r>
              <a:rPr lang="en-US" dirty="0">
                <a:hlinkClick r:id="rId3"/>
              </a:rPr>
              <a:t>http://</a:t>
            </a:r>
            <a:r>
              <a:rPr lang="en-US" dirty="0" smtClean="0">
                <a:hlinkClick r:id="rId3"/>
              </a:rPr>
              <a:t>globaltb.njms.rutgers.edu/educationalmaterials/productlist.php</a:t>
            </a:r>
            <a:endParaRPr lang="en-US" dirty="0" smtClean="0"/>
          </a:p>
          <a:p>
            <a:pPr marL="0" indent="0">
              <a:buNone/>
            </a:pPr>
            <a:endParaRPr lang="en-US" dirty="0" smtClean="0"/>
          </a:p>
          <a:p>
            <a:r>
              <a:rPr lang="en-US" dirty="0" smtClean="0"/>
              <a:t>CDPH TB Control Branch staff: </a:t>
            </a:r>
          </a:p>
          <a:p>
            <a:pPr lvl="1"/>
            <a:r>
              <a:rPr lang="en-US" dirty="0" smtClean="0"/>
              <a:t>Anne Cass: </a:t>
            </a:r>
            <a:r>
              <a:rPr lang="en-US" dirty="0" smtClean="0">
                <a:solidFill>
                  <a:srgbClr val="FFFF00"/>
                </a:solidFill>
                <a:hlinkClick r:id="rId4"/>
              </a:rPr>
              <a:t>anne.cass@cdph.ca.gov</a:t>
            </a:r>
            <a:endParaRPr lang="en-US" dirty="0" smtClean="0">
              <a:solidFill>
                <a:srgbClr val="FFFF00"/>
              </a:solidFill>
            </a:endParaRPr>
          </a:p>
          <a:p>
            <a:pPr lvl="1"/>
            <a:r>
              <a:rPr lang="en-US" dirty="0" smtClean="0"/>
              <a:t>Stephanie </a:t>
            </a:r>
            <a:r>
              <a:rPr lang="en-US" dirty="0" smtClean="0"/>
              <a:t>Spencer</a:t>
            </a:r>
            <a:r>
              <a:rPr lang="en-US" smtClean="0"/>
              <a:t>: </a:t>
            </a:r>
            <a:r>
              <a:rPr lang="en-US" smtClean="0">
                <a:hlinkClick r:id="rId5"/>
              </a:rPr>
              <a:t>stephanie.spencer@cdph.ca.gov</a:t>
            </a:r>
            <a:endParaRPr lang="en-US" smtClean="0"/>
          </a:p>
          <a:p>
            <a:pPr marL="457200" lvl="1" indent="0">
              <a:buNone/>
            </a:pPr>
            <a:endParaRPr lang="en-US" dirty="0" smtClean="0"/>
          </a:p>
          <a:p>
            <a:pPr lvl="1"/>
            <a:endParaRPr lang="en-US" dirty="0" smtClean="0"/>
          </a:p>
          <a:p>
            <a:endParaRPr lang="en-US" dirty="0"/>
          </a:p>
        </p:txBody>
      </p:sp>
    </p:spTree>
    <p:extLst>
      <p:ext uri="{BB962C8B-B14F-4D97-AF65-F5344CB8AC3E}">
        <p14:creationId xmlns:p14="http://schemas.microsoft.com/office/powerpoint/2010/main" val="1138985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816423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We Conduct Contact Investigations (CI’s)? </a:t>
            </a:r>
            <a:endParaRPr lang="en-US" dirty="0"/>
          </a:p>
        </p:txBody>
      </p:sp>
      <p:sp>
        <p:nvSpPr>
          <p:cNvPr id="3" name="Content Placeholder 2"/>
          <p:cNvSpPr>
            <a:spLocks noGrp="1"/>
          </p:cNvSpPr>
          <p:nvPr>
            <p:ph idx="1"/>
          </p:nvPr>
        </p:nvSpPr>
        <p:spPr>
          <a:xfrm>
            <a:off x="457200" y="1752600"/>
            <a:ext cx="8229600" cy="4373563"/>
          </a:xfrm>
        </p:spPr>
        <p:txBody>
          <a:bodyPr>
            <a:normAutofit fontScale="92500"/>
          </a:bodyPr>
          <a:lstStyle/>
          <a:p>
            <a:r>
              <a:rPr lang="en-US" dirty="0" smtClean="0"/>
              <a:t>To identify additional TB cases</a:t>
            </a:r>
          </a:p>
          <a:p>
            <a:endParaRPr lang="en-US" dirty="0" smtClean="0"/>
          </a:p>
          <a:p>
            <a:r>
              <a:rPr lang="en-US" dirty="0" smtClean="0"/>
              <a:t>To identify patients with latent TB infection (LTBI) </a:t>
            </a:r>
          </a:p>
          <a:p>
            <a:endParaRPr lang="en-US" dirty="0" smtClean="0"/>
          </a:p>
          <a:p>
            <a:r>
              <a:rPr lang="en-US" dirty="0" smtClean="0"/>
              <a:t>To prevent the further spread of TB</a:t>
            </a:r>
          </a:p>
          <a:p>
            <a:endParaRPr lang="en-US" dirty="0"/>
          </a:p>
          <a:p>
            <a:r>
              <a:rPr lang="en-US" dirty="0" smtClean="0"/>
              <a:t>To prevent illness and death from a preventable disease</a:t>
            </a:r>
            <a:endParaRPr lang="en-US" dirty="0"/>
          </a:p>
        </p:txBody>
      </p:sp>
    </p:spTree>
    <p:extLst>
      <p:ext uri="{BB962C8B-B14F-4D97-AF65-F5344CB8AC3E}">
        <p14:creationId xmlns:p14="http://schemas.microsoft.com/office/powerpoint/2010/main" val="284569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77813" y="292100"/>
            <a:ext cx="8686800" cy="1157352"/>
          </a:xfrm>
        </p:spPr>
        <p:txBody>
          <a:bodyPr rtlCol="0">
            <a:normAutofit/>
          </a:bodyPr>
          <a:lstStyle/>
          <a:p>
            <a:pPr marL="484632" defTabSz="457207" eaLnBrk="1" fontAlgn="auto" hangingPunct="1">
              <a:lnSpc>
                <a:spcPct val="85000"/>
              </a:lnSpc>
              <a:spcAft>
                <a:spcPts val="0"/>
              </a:spcAft>
              <a:defRPr/>
            </a:pPr>
            <a:r>
              <a:rPr lang="en-US" sz="4000" dirty="0" smtClean="0"/>
              <a:t>Contact Investigations: </a:t>
            </a:r>
            <a:r>
              <a:rPr lang="en-US" sz="4000" dirty="0" smtClean="0">
                <a:solidFill>
                  <a:schemeClr val="accent1">
                    <a:tint val="83000"/>
                    <a:satMod val="150000"/>
                  </a:schemeClr>
                </a:solidFill>
              </a:rPr>
              <a:t/>
            </a:r>
            <a:br>
              <a:rPr lang="en-US" sz="4000" dirty="0" smtClean="0">
                <a:solidFill>
                  <a:schemeClr val="accent1">
                    <a:tint val="83000"/>
                    <a:satMod val="150000"/>
                  </a:schemeClr>
                </a:solidFill>
              </a:rPr>
            </a:br>
            <a:r>
              <a:rPr lang="en-US" sz="4000" dirty="0" smtClean="0"/>
              <a:t>Every TB Case Began as a TB Contact</a:t>
            </a:r>
          </a:p>
        </p:txBody>
      </p:sp>
      <p:sp>
        <p:nvSpPr>
          <p:cNvPr id="2560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fontAlgn="base">
              <a:spcBef>
                <a:spcPct val="0"/>
              </a:spcBef>
              <a:spcAft>
                <a:spcPct val="0"/>
              </a:spcAft>
              <a:buClrTx/>
              <a:buSzTx/>
              <a:buFontTx/>
              <a:buNone/>
            </a:pPr>
            <a:fld id="{D197B113-E9C6-4D10-AA8B-1054A6C621F4}" type="slidenum">
              <a:rPr lang="en-US" altLang="en-US" sz="1100" smtClean="0">
                <a:latin typeface="Franklin Gothic Book" panose="020B0503020102020204" pitchFamily="34" charset="0"/>
              </a:rPr>
              <a:pPr fontAlgn="base">
                <a:spcBef>
                  <a:spcPct val="0"/>
                </a:spcBef>
                <a:spcAft>
                  <a:spcPct val="0"/>
                </a:spcAft>
                <a:buClrTx/>
                <a:buSzTx/>
                <a:buFontTx/>
                <a:buNone/>
              </a:pPr>
              <a:t>5</a:t>
            </a:fld>
            <a:endParaRPr lang="en-US" altLang="en-US" sz="1100" smtClean="0">
              <a:latin typeface="Franklin Gothic Book" panose="020B0503020102020204" pitchFamily="34" charset="0"/>
            </a:endParaRPr>
          </a:p>
        </p:txBody>
      </p:sp>
      <p:grpSp>
        <p:nvGrpSpPr>
          <p:cNvPr id="25604" name="Group 59"/>
          <p:cNvGrpSpPr>
            <a:grpSpLocks/>
          </p:cNvGrpSpPr>
          <p:nvPr/>
        </p:nvGrpSpPr>
        <p:grpSpPr bwMode="auto">
          <a:xfrm>
            <a:off x="2590800" y="1917700"/>
            <a:ext cx="5867400" cy="4438650"/>
            <a:chOff x="3581400" y="1600200"/>
            <a:chExt cx="5486400" cy="4438710"/>
          </a:xfrm>
        </p:grpSpPr>
        <p:grpSp>
          <p:nvGrpSpPr>
            <p:cNvPr id="25606" name="Group 57"/>
            <p:cNvGrpSpPr>
              <a:grpSpLocks/>
            </p:cNvGrpSpPr>
            <p:nvPr/>
          </p:nvGrpSpPr>
          <p:grpSpPr bwMode="auto">
            <a:xfrm>
              <a:off x="4648200" y="1600200"/>
              <a:ext cx="3048000" cy="762000"/>
              <a:chOff x="4648200" y="1600200"/>
              <a:chExt cx="3048000" cy="762000"/>
            </a:xfrm>
          </p:grpSpPr>
          <p:grpSp>
            <p:nvGrpSpPr>
              <p:cNvPr id="25647" name="Group 3"/>
              <p:cNvGrpSpPr>
                <a:grpSpLocks/>
              </p:cNvGrpSpPr>
              <p:nvPr/>
            </p:nvGrpSpPr>
            <p:grpSpPr bwMode="auto">
              <a:xfrm>
                <a:off x="4648200" y="1600200"/>
                <a:ext cx="333375" cy="762000"/>
                <a:chOff x="1296" y="1224"/>
                <a:chExt cx="210" cy="480"/>
              </a:xfrm>
            </p:grpSpPr>
            <p:sp>
              <p:nvSpPr>
                <p:cNvPr id="25650" name="Oval 4"/>
                <p:cNvSpPr>
                  <a:spLocks noChangeAspect="1" noChangeArrowheads="1"/>
                </p:cNvSpPr>
                <p:nvPr/>
              </p:nvSpPr>
              <p:spPr bwMode="auto">
                <a:xfrm>
                  <a:off x="1331" y="1224"/>
                  <a:ext cx="144" cy="144"/>
                </a:xfrm>
                <a:prstGeom prst="ellipse">
                  <a:avLst/>
                </a:prstGeom>
                <a:solidFill>
                  <a:srgbClr val="FF0000"/>
                </a:solidFill>
                <a:ln w="9525">
                  <a:solidFill>
                    <a:schemeClr val="tx1"/>
                  </a:solidFill>
                  <a:round/>
                  <a:headEnd/>
                  <a:tailEnd/>
                </a:ln>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s-MX" altLang="en-US" sz="1800">
                    <a:latin typeface="Calibri" panose="020F0502020204030204" pitchFamily="34" charset="0"/>
                  </a:endParaRPr>
                </a:p>
              </p:txBody>
            </p:sp>
            <p:sp>
              <p:nvSpPr>
                <p:cNvPr id="25651" name="AutoShape 5"/>
                <p:cNvSpPr>
                  <a:spLocks noChangeArrowheads="1"/>
                </p:cNvSpPr>
                <p:nvPr/>
              </p:nvSpPr>
              <p:spPr bwMode="auto">
                <a:xfrm>
                  <a:off x="1296" y="1368"/>
                  <a:ext cx="210" cy="336"/>
                </a:xfrm>
                <a:prstGeom prst="roundRect">
                  <a:avLst>
                    <a:gd name="adj" fmla="val 16667"/>
                  </a:avLst>
                </a:prstGeom>
                <a:solidFill>
                  <a:srgbClr val="FF0000"/>
                </a:solidFill>
                <a:ln w="9525">
                  <a:solidFill>
                    <a:schemeClr val="tx1"/>
                  </a:solidFill>
                  <a:round/>
                  <a:headEnd/>
                  <a:tailEnd/>
                </a:ln>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s-MX" altLang="en-US" sz="1800">
                    <a:latin typeface="Calibri" panose="020F0502020204030204" pitchFamily="34" charset="0"/>
                  </a:endParaRPr>
                </a:p>
              </p:txBody>
            </p:sp>
          </p:grpSp>
          <p:sp>
            <p:nvSpPr>
              <p:cNvPr id="25648" name="Text Box 15"/>
              <p:cNvSpPr txBox="1">
                <a:spLocks noChangeArrowheads="1"/>
              </p:cNvSpPr>
              <p:nvPr/>
            </p:nvSpPr>
            <p:spPr bwMode="auto">
              <a:xfrm>
                <a:off x="5410200" y="1828800"/>
                <a:ext cx="2286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US" altLang="en-US" b="1">
                    <a:latin typeface="Calibri" panose="020F0502020204030204" pitchFamily="34" charset="0"/>
                  </a:rPr>
                  <a:t>TB Index Patient</a:t>
                </a:r>
              </a:p>
            </p:txBody>
          </p:sp>
          <p:sp>
            <p:nvSpPr>
              <p:cNvPr id="25649" name="Line 33"/>
              <p:cNvSpPr>
                <a:spLocks noChangeShapeType="1"/>
              </p:cNvSpPr>
              <p:nvPr/>
            </p:nvSpPr>
            <p:spPr bwMode="auto">
              <a:xfrm>
                <a:off x="5029200" y="2057400"/>
                <a:ext cx="381000" cy="0"/>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25607" name="Group 58"/>
            <p:cNvGrpSpPr>
              <a:grpSpLocks/>
            </p:cNvGrpSpPr>
            <p:nvPr/>
          </p:nvGrpSpPr>
          <p:grpSpPr bwMode="auto">
            <a:xfrm>
              <a:off x="3581400" y="2514600"/>
              <a:ext cx="4256088" cy="1771710"/>
              <a:chOff x="3581400" y="2362200"/>
              <a:chExt cx="4256088" cy="1771710"/>
            </a:xfrm>
          </p:grpSpPr>
          <p:grpSp>
            <p:nvGrpSpPr>
              <p:cNvPr id="25628" name="Group 6"/>
              <p:cNvGrpSpPr>
                <a:grpSpLocks noChangeAspect="1"/>
              </p:cNvGrpSpPr>
              <p:nvPr/>
            </p:nvGrpSpPr>
            <p:grpSpPr bwMode="auto">
              <a:xfrm>
                <a:off x="3790950" y="3228975"/>
                <a:ext cx="219075" cy="501650"/>
                <a:chOff x="672" y="1866"/>
                <a:chExt cx="210" cy="480"/>
              </a:xfrm>
            </p:grpSpPr>
            <p:sp>
              <p:nvSpPr>
                <p:cNvPr id="25645" name="Oval 7"/>
                <p:cNvSpPr>
                  <a:spLocks noChangeAspect="1" noChangeArrowheads="1"/>
                </p:cNvSpPr>
                <p:nvPr/>
              </p:nvSpPr>
              <p:spPr bwMode="auto">
                <a:xfrm>
                  <a:off x="707" y="1866"/>
                  <a:ext cx="144" cy="144"/>
                </a:xfrm>
                <a:prstGeom prst="ellipse">
                  <a:avLst/>
                </a:prstGeom>
                <a:solidFill>
                  <a:schemeClr val="accent1"/>
                </a:solidFill>
                <a:ln w="9525">
                  <a:solidFill>
                    <a:schemeClr val="tx1"/>
                  </a:solidFill>
                  <a:round/>
                  <a:headEnd/>
                  <a:tailEnd/>
                </a:ln>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s-MX" altLang="en-US" sz="1800">
                    <a:latin typeface="Calibri" panose="020F0502020204030204" pitchFamily="34" charset="0"/>
                  </a:endParaRPr>
                </a:p>
              </p:txBody>
            </p:sp>
            <p:sp>
              <p:nvSpPr>
                <p:cNvPr id="25646" name="AutoShape 8"/>
                <p:cNvSpPr>
                  <a:spLocks noChangeAspect="1" noChangeArrowheads="1"/>
                </p:cNvSpPr>
                <p:nvPr/>
              </p:nvSpPr>
              <p:spPr bwMode="auto">
                <a:xfrm>
                  <a:off x="672" y="2010"/>
                  <a:ext cx="210" cy="336"/>
                </a:xfrm>
                <a:prstGeom prst="roundRect">
                  <a:avLst>
                    <a:gd name="adj" fmla="val 16667"/>
                  </a:avLst>
                </a:prstGeom>
                <a:solidFill>
                  <a:schemeClr val="bg2">
                    <a:lumMod val="40000"/>
                    <a:lumOff val="60000"/>
                  </a:schemeClr>
                </a:solidFill>
                <a:ln w="9525">
                  <a:solidFill>
                    <a:schemeClr val="tx1"/>
                  </a:solidFill>
                  <a:round/>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endParaRPr lang="es-MX" altLang="en-US" smtClean="0">
                    <a:latin typeface="Calibri" panose="020F0502020204030204" pitchFamily="34" charset="0"/>
                  </a:endParaRPr>
                </a:p>
              </p:txBody>
            </p:sp>
          </p:grpSp>
          <p:grpSp>
            <p:nvGrpSpPr>
              <p:cNvPr id="25629" name="Group 9"/>
              <p:cNvGrpSpPr>
                <a:grpSpLocks/>
              </p:cNvGrpSpPr>
              <p:nvPr/>
            </p:nvGrpSpPr>
            <p:grpSpPr bwMode="auto">
              <a:xfrm>
                <a:off x="4184650" y="2971800"/>
                <a:ext cx="333375" cy="762000"/>
                <a:chOff x="976" y="1866"/>
                <a:chExt cx="210" cy="480"/>
              </a:xfrm>
            </p:grpSpPr>
            <p:sp>
              <p:nvSpPr>
                <p:cNvPr id="25643" name="Oval 10"/>
                <p:cNvSpPr>
                  <a:spLocks noChangeAspect="1" noChangeArrowheads="1"/>
                </p:cNvSpPr>
                <p:nvPr/>
              </p:nvSpPr>
              <p:spPr bwMode="auto">
                <a:xfrm>
                  <a:off x="1011" y="1866"/>
                  <a:ext cx="144" cy="144"/>
                </a:xfrm>
                <a:prstGeom prst="ellipse">
                  <a:avLst/>
                </a:prstGeom>
                <a:solidFill>
                  <a:schemeClr val="accent1"/>
                </a:solidFill>
                <a:ln w="9525">
                  <a:solidFill>
                    <a:schemeClr val="tx1"/>
                  </a:solidFill>
                  <a:round/>
                  <a:headEnd/>
                  <a:tailEnd/>
                </a:ln>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s-MX" altLang="en-US" sz="1800">
                    <a:latin typeface="Calibri" panose="020F0502020204030204" pitchFamily="34" charset="0"/>
                  </a:endParaRPr>
                </a:p>
              </p:txBody>
            </p:sp>
            <p:sp>
              <p:nvSpPr>
                <p:cNvPr id="25644" name="AutoShape 11"/>
                <p:cNvSpPr>
                  <a:spLocks noChangeArrowheads="1"/>
                </p:cNvSpPr>
                <p:nvPr/>
              </p:nvSpPr>
              <p:spPr bwMode="auto">
                <a:xfrm>
                  <a:off x="976" y="2010"/>
                  <a:ext cx="210" cy="336"/>
                </a:xfrm>
                <a:prstGeom prst="roundRect">
                  <a:avLst>
                    <a:gd name="adj" fmla="val 16667"/>
                  </a:avLst>
                </a:prstGeom>
                <a:solidFill>
                  <a:schemeClr val="bg2">
                    <a:lumMod val="40000"/>
                    <a:lumOff val="60000"/>
                  </a:schemeClr>
                </a:solidFill>
                <a:ln w="9525">
                  <a:solidFill>
                    <a:schemeClr val="tx1"/>
                  </a:solidFill>
                  <a:round/>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endParaRPr lang="es-MX" altLang="en-US" smtClean="0">
                    <a:latin typeface="Calibri" panose="020F0502020204030204" pitchFamily="34" charset="0"/>
                  </a:endParaRPr>
                </a:p>
              </p:txBody>
            </p:sp>
          </p:grpSp>
          <p:grpSp>
            <p:nvGrpSpPr>
              <p:cNvPr id="25630" name="Group 12"/>
              <p:cNvGrpSpPr>
                <a:grpSpLocks/>
              </p:cNvGrpSpPr>
              <p:nvPr/>
            </p:nvGrpSpPr>
            <p:grpSpPr bwMode="auto">
              <a:xfrm>
                <a:off x="5081588" y="2989263"/>
                <a:ext cx="333375" cy="762000"/>
                <a:chOff x="1614" y="1867"/>
                <a:chExt cx="210" cy="480"/>
              </a:xfrm>
            </p:grpSpPr>
            <p:sp>
              <p:nvSpPr>
                <p:cNvPr id="25641" name="Oval 13"/>
                <p:cNvSpPr>
                  <a:spLocks noChangeAspect="1" noChangeArrowheads="1"/>
                </p:cNvSpPr>
                <p:nvPr/>
              </p:nvSpPr>
              <p:spPr bwMode="auto">
                <a:xfrm>
                  <a:off x="1649" y="1867"/>
                  <a:ext cx="144" cy="144"/>
                </a:xfrm>
                <a:prstGeom prst="ellipse">
                  <a:avLst/>
                </a:prstGeom>
                <a:solidFill>
                  <a:schemeClr val="accent1"/>
                </a:solidFill>
                <a:ln w="9525">
                  <a:solidFill>
                    <a:schemeClr val="tx1"/>
                  </a:solidFill>
                  <a:round/>
                  <a:headEnd/>
                  <a:tailEnd/>
                </a:ln>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s-MX" altLang="en-US" sz="1800">
                    <a:latin typeface="Calibri" panose="020F0502020204030204" pitchFamily="34" charset="0"/>
                  </a:endParaRPr>
                </a:p>
              </p:txBody>
            </p:sp>
            <p:sp>
              <p:nvSpPr>
                <p:cNvPr id="25642" name="AutoShape 14"/>
                <p:cNvSpPr>
                  <a:spLocks noChangeArrowheads="1"/>
                </p:cNvSpPr>
                <p:nvPr/>
              </p:nvSpPr>
              <p:spPr bwMode="auto">
                <a:xfrm>
                  <a:off x="1614" y="2011"/>
                  <a:ext cx="210" cy="336"/>
                </a:xfrm>
                <a:prstGeom prst="roundRect">
                  <a:avLst>
                    <a:gd name="adj" fmla="val 16667"/>
                  </a:avLst>
                </a:prstGeom>
                <a:solidFill>
                  <a:schemeClr val="bg2">
                    <a:lumMod val="40000"/>
                    <a:lumOff val="60000"/>
                  </a:schemeClr>
                </a:solidFill>
                <a:ln w="9525">
                  <a:solidFill>
                    <a:schemeClr val="tx1"/>
                  </a:solidFill>
                  <a:round/>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endParaRPr lang="es-MX" altLang="en-US" smtClean="0">
                    <a:latin typeface="Calibri" panose="020F0502020204030204" pitchFamily="34" charset="0"/>
                  </a:endParaRPr>
                </a:p>
              </p:txBody>
            </p:sp>
          </p:grpSp>
          <p:sp>
            <p:nvSpPr>
              <p:cNvPr id="25631" name="Text Box 16"/>
              <p:cNvSpPr txBox="1">
                <a:spLocks noChangeArrowheads="1"/>
              </p:cNvSpPr>
              <p:nvPr/>
            </p:nvSpPr>
            <p:spPr bwMode="auto">
              <a:xfrm>
                <a:off x="6386513" y="3206750"/>
                <a:ext cx="1450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US" altLang="en-US" b="1">
                    <a:latin typeface="Calibri" panose="020F0502020204030204" pitchFamily="34" charset="0"/>
                  </a:rPr>
                  <a:t>TB Patient</a:t>
                </a:r>
              </a:p>
            </p:txBody>
          </p:sp>
          <p:sp>
            <p:nvSpPr>
              <p:cNvPr id="25632" name="Text Box 17"/>
              <p:cNvSpPr txBox="1">
                <a:spLocks noChangeArrowheads="1"/>
              </p:cNvSpPr>
              <p:nvPr/>
            </p:nvSpPr>
            <p:spPr bwMode="auto">
              <a:xfrm>
                <a:off x="3733800" y="3733800"/>
                <a:ext cx="2057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US" altLang="en-US" b="1">
                    <a:latin typeface="Calibri" panose="020F0502020204030204" pitchFamily="34" charset="0"/>
                  </a:rPr>
                  <a:t>TB Contacts</a:t>
                </a:r>
              </a:p>
            </p:txBody>
          </p:sp>
          <p:sp>
            <p:nvSpPr>
              <p:cNvPr id="25633" name="AutoShape 32"/>
              <p:cNvSpPr>
                <a:spLocks/>
              </p:cNvSpPr>
              <p:nvPr/>
            </p:nvSpPr>
            <p:spPr bwMode="auto">
              <a:xfrm rot="-5400000">
                <a:off x="4402137" y="1541463"/>
                <a:ext cx="796925" cy="2438400"/>
              </a:xfrm>
              <a:prstGeom prst="rightBrace">
                <a:avLst>
                  <a:gd name="adj1" fmla="val 25498"/>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s-MX" altLang="en-US" sz="1800">
                  <a:latin typeface="Calibri" panose="020F0502020204030204" pitchFamily="34" charset="0"/>
                </a:endParaRPr>
              </a:p>
            </p:txBody>
          </p:sp>
          <p:sp>
            <p:nvSpPr>
              <p:cNvPr id="25634" name="Line 34"/>
              <p:cNvSpPr>
                <a:spLocks noChangeShapeType="1"/>
              </p:cNvSpPr>
              <p:nvPr/>
            </p:nvSpPr>
            <p:spPr bwMode="auto">
              <a:xfrm>
                <a:off x="6019800" y="3429000"/>
                <a:ext cx="381000" cy="0"/>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25635" name="Group 38"/>
              <p:cNvGrpSpPr>
                <a:grpSpLocks/>
              </p:cNvGrpSpPr>
              <p:nvPr/>
            </p:nvGrpSpPr>
            <p:grpSpPr bwMode="auto">
              <a:xfrm>
                <a:off x="5553075" y="2987675"/>
                <a:ext cx="333375" cy="762000"/>
                <a:chOff x="1296" y="1224"/>
                <a:chExt cx="210" cy="480"/>
              </a:xfrm>
            </p:grpSpPr>
            <p:sp>
              <p:nvSpPr>
                <p:cNvPr id="25639" name="Oval 39"/>
                <p:cNvSpPr>
                  <a:spLocks noChangeAspect="1" noChangeArrowheads="1"/>
                </p:cNvSpPr>
                <p:nvPr/>
              </p:nvSpPr>
              <p:spPr bwMode="auto">
                <a:xfrm>
                  <a:off x="1331" y="1224"/>
                  <a:ext cx="144" cy="144"/>
                </a:xfrm>
                <a:prstGeom prst="ellipse">
                  <a:avLst/>
                </a:prstGeom>
                <a:solidFill>
                  <a:srgbClr val="FF0000"/>
                </a:solidFill>
                <a:ln w="9525">
                  <a:solidFill>
                    <a:schemeClr val="tx1"/>
                  </a:solidFill>
                  <a:round/>
                  <a:headEnd/>
                  <a:tailEnd/>
                </a:ln>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s-MX" altLang="en-US" sz="1800">
                    <a:latin typeface="Calibri" panose="020F0502020204030204" pitchFamily="34" charset="0"/>
                  </a:endParaRPr>
                </a:p>
              </p:txBody>
            </p:sp>
            <p:sp>
              <p:nvSpPr>
                <p:cNvPr id="25640" name="AutoShape 40"/>
                <p:cNvSpPr>
                  <a:spLocks noChangeArrowheads="1"/>
                </p:cNvSpPr>
                <p:nvPr/>
              </p:nvSpPr>
              <p:spPr bwMode="auto">
                <a:xfrm>
                  <a:off x="1296" y="1368"/>
                  <a:ext cx="210" cy="336"/>
                </a:xfrm>
                <a:prstGeom prst="roundRect">
                  <a:avLst>
                    <a:gd name="adj" fmla="val 16667"/>
                  </a:avLst>
                </a:prstGeom>
                <a:solidFill>
                  <a:srgbClr val="FF0000"/>
                </a:solidFill>
                <a:ln w="9525">
                  <a:solidFill>
                    <a:schemeClr val="tx1"/>
                  </a:solidFill>
                  <a:round/>
                  <a:headEnd/>
                  <a:tailEnd/>
                </a:ln>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s-MX" altLang="en-US" sz="1800">
                    <a:latin typeface="Calibri" panose="020F0502020204030204" pitchFamily="34" charset="0"/>
                  </a:endParaRPr>
                </a:p>
              </p:txBody>
            </p:sp>
          </p:grpSp>
          <p:grpSp>
            <p:nvGrpSpPr>
              <p:cNvPr id="25636" name="Group 44"/>
              <p:cNvGrpSpPr>
                <a:grpSpLocks noChangeAspect="1"/>
              </p:cNvGrpSpPr>
              <p:nvPr/>
            </p:nvGrpSpPr>
            <p:grpSpPr bwMode="auto">
              <a:xfrm>
                <a:off x="4695825" y="3248025"/>
                <a:ext cx="219075" cy="501650"/>
                <a:chOff x="672" y="1866"/>
                <a:chExt cx="210" cy="480"/>
              </a:xfrm>
            </p:grpSpPr>
            <p:sp>
              <p:nvSpPr>
                <p:cNvPr id="25637" name="Oval 45"/>
                <p:cNvSpPr>
                  <a:spLocks noChangeAspect="1" noChangeArrowheads="1"/>
                </p:cNvSpPr>
                <p:nvPr/>
              </p:nvSpPr>
              <p:spPr bwMode="auto">
                <a:xfrm>
                  <a:off x="707" y="1866"/>
                  <a:ext cx="144" cy="144"/>
                </a:xfrm>
                <a:prstGeom prst="ellipse">
                  <a:avLst/>
                </a:prstGeom>
                <a:solidFill>
                  <a:schemeClr val="accent1"/>
                </a:solidFill>
                <a:ln w="9525">
                  <a:solidFill>
                    <a:schemeClr val="tx1"/>
                  </a:solidFill>
                  <a:round/>
                  <a:headEnd/>
                  <a:tailEnd/>
                </a:ln>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s-MX" altLang="en-US" sz="1800">
                    <a:latin typeface="Calibri" panose="020F0502020204030204" pitchFamily="34" charset="0"/>
                  </a:endParaRPr>
                </a:p>
              </p:txBody>
            </p:sp>
            <p:sp>
              <p:nvSpPr>
                <p:cNvPr id="25638" name="AutoShape 46"/>
                <p:cNvSpPr>
                  <a:spLocks noChangeAspect="1" noChangeArrowheads="1"/>
                </p:cNvSpPr>
                <p:nvPr/>
              </p:nvSpPr>
              <p:spPr bwMode="auto">
                <a:xfrm>
                  <a:off x="672" y="2010"/>
                  <a:ext cx="210" cy="336"/>
                </a:xfrm>
                <a:prstGeom prst="roundRect">
                  <a:avLst>
                    <a:gd name="adj" fmla="val 16667"/>
                  </a:avLst>
                </a:prstGeom>
                <a:solidFill>
                  <a:schemeClr val="bg2">
                    <a:lumMod val="40000"/>
                    <a:lumOff val="60000"/>
                  </a:schemeClr>
                </a:solidFill>
                <a:ln w="9525">
                  <a:solidFill>
                    <a:schemeClr val="tx1"/>
                  </a:solidFill>
                  <a:round/>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endParaRPr lang="es-MX" altLang="en-US" smtClean="0">
                    <a:latin typeface="Calibri" panose="020F0502020204030204" pitchFamily="34" charset="0"/>
                  </a:endParaRPr>
                </a:p>
              </p:txBody>
            </p:sp>
          </p:grpSp>
        </p:grpSp>
        <p:grpSp>
          <p:nvGrpSpPr>
            <p:cNvPr id="25608" name="Group 56"/>
            <p:cNvGrpSpPr>
              <a:grpSpLocks/>
            </p:cNvGrpSpPr>
            <p:nvPr/>
          </p:nvGrpSpPr>
          <p:grpSpPr bwMode="auto">
            <a:xfrm>
              <a:off x="4516438" y="4206875"/>
              <a:ext cx="4551362" cy="1832035"/>
              <a:chOff x="4516438" y="3898900"/>
              <a:chExt cx="4551362" cy="1832035"/>
            </a:xfrm>
          </p:grpSpPr>
          <p:grpSp>
            <p:nvGrpSpPr>
              <p:cNvPr id="25609" name="Group 18"/>
              <p:cNvGrpSpPr>
                <a:grpSpLocks/>
              </p:cNvGrpSpPr>
              <p:nvPr/>
            </p:nvGrpSpPr>
            <p:grpSpPr bwMode="auto">
              <a:xfrm>
                <a:off x="4668838" y="4586288"/>
                <a:ext cx="333375" cy="762000"/>
                <a:chOff x="672" y="1866"/>
                <a:chExt cx="210" cy="480"/>
              </a:xfrm>
            </p:grpSpPr>
            <p:sp>
              <p:nvSpPr>
                <p:cNvPr id="25626" name="Oval 19"/>
                <p:cNvSpPr>
                  <a:spLocks noChangeAspect="1" noChangeArrowheads="1"/>
                </p:cNvSpPr>
                <p:nvPr/>
              </p:nvSpPr>
              <p:spPr bwMode="auto">
                <a:xfrm>
                  <a:off x="707" y="1866"/>
                  <a:ext cx="144" cy="144"/>
                </a:xfrm>
                <a:prstGeom prst="ellipse">
                  <a:avLst/>
                </a:prstGeom>
                <a:solidFill>
                  <a:schemeClr val="accent1"/>
                </a:solidFill>
                <a:ln w="9525">
                  <a:solidFill>
                    <a:schemeClr val="tx1"/>
                  </a:solidFill>
                  <a:round/>
                  <a:headEnd/>
                  <a:tailEnd/>
                </a:ln>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s-MX" altLang="en-US" sz="1800">
                    <a:latin typeface="Calibri" panose="020F0502020204030204" pitchFamily="34" charset="0"/>
                  </a:endParaRPr>
                </a:p>
              </p:txBody>
            </p:sp>
            <p:sp>
              <p:nvSpPr>
                <p:cNvPr id="25627" name="AutoShape 20"/>
                <p:cNvSpPr>
                  <a:spLocks noChangeArrowheads="1"/>
                </p:cNvSpPr>
                <p:nvPr/>
              </p:nvSpPr>
              <p:spPr bwMode="auto">
                <a:xfrm>
                  <a:off x="672" y="2010"/>
                  <a:ext cx="210" cy="336"/>
                </a:xfrm>
                <a:prstGeom prst="roundRect">
                  <a:avLst>
                    <a:gd name="adj" fmla="val 16667"/>
                  </a:avLst>
                </a:prstGeom>
                <a:solidFill>
                  <a:schemeClr val="bg2">
                    <a:lumMod val="40000"/>
                    <a:lumOff val="60000"/>
                  </a:schemeClr>
                </a:solidFill>
                <a:ln w="9525">
                  <a:solidFill>
                    <a:schemeClr val="tx1"/>
                  </a:solidFill>
                  <a:round/>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endParaRPr lang="es-MX" altLang="en-US" smtClean="0">
                    <a:latin typeface="Calibri" panose="020F0502020204030204" pitchFamily="34" charset="0"/>
                  </a:endParaRPr>
                </a:p>
              </p:txBody>
            </p:sp>
          </p:grpSp>
          <p:grpSp>
            <p:nvGrpSpPr>
              <p:cNvPr id="25610" name="Group 21"/>
              <p:cNvGrpSpPr>
                <a:grpSpLocks/>
              </p:cNvGrpSpPr>
              <p:nvPr/>
            </p:nvGrpSpPr>
            <p:grpSpPr bwMode="auto">
              <a:xfrm>
                <a:off x="5121275" y="4586288"/>
                <a:ext cx="333375" cy="762000"/>
                <a:chOff x="976" y="1866"/>
                <a:chExt cx="210" cy="480"/>
              </a:xfrm>
            </p:grpSpPr>
            <p:sp>
              <p:nvSpPr>
                <p:cNvPr id="25624" name="Oval 22"/>
                <p:cNvSpPr>
                  <a:spLocks noChangeAspect="1" noChangeArrowheads="1"/>
                </p:cNvSpPr>
                <p:nvPr/>
              </p:nvSpPr>
              <p:spPr bwMode="auto">
                <a:xfrm>
                  <a:off x="1011" y="1866"/>
                  <a:ext cx="144" cy="144"/>
                </a:xfrm>
                <a:prstGeom prst="ellipse">
                  <a:avLst/>
                </a:prstGeom>
                <a:solidFill>
                  <a:schemeClr val="accent1"/>
                </a:solidFill>
                <a:ln w="9525">
                  <a:solidFill>
                    <a:schemeClr val="tx1"/>
                  </a:solidFill>
                  <a:round/>
                  <a:headEnd/>
                  <a:tailEnd/>
                </a:ln>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s-MX" altLang="en-US" sz="1800">
                    <a:latin typeface="Calibri" panose="020F0502020204030204" pitchFamily="34" charset="0"/>
                  </a:endParaRPr>
                </a:p>
              </p:txBody>
            </p:sp>
            <p:sp>
              <p:nvSpPr>
                <p:cNvPr id="25625" name="AutoShape 23"/>
                <p:cNvSpPr>
                  <a:spLocks noChangeArrowheads="1"/>
                </p:cNvSpPr>
                <p:nvPr/>
              </p:nvSpPr>
              <p:spPr bwMode="auto">
                <a:xfrm>
                  <a:off x="976" y="2010"/>
                  <a:ext cx="210" cy="336"/>
                </a:xfrm>
                <a:prstGeom prst="roundRect">
                  <a:avLst>
                    <a:gd name="adj" fmla="val 16667"/>
                  </a:avLst>
                </a:prstGeom>
                <a:solidFill>
                  <a:schemeClr val="bg2">
                    <a:lumMod val="40000"/>
                    <a:lumOff val="60000"/>
                  </a:schemeClr>
                </a:solidFill>
                <a:ln w="9525">
                  <a:solidFill>
                    <a:schemeClr val="tx1"/>
                  </a:solidFill>
                  <a:round/>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endParaRPr lang="es-MX" altLang="en-US" smtClean="0">
                    <a:latin typeface="Calibri" panose="020F0502020204030204" pitchFamily="34" charset="0"/>
                  </a:endParaRPr>
                </a:p>
              </p:txBody>
            </p:sp>
          </p:grpSp>
          <p:grpSp>
            <p:nvGrpSpPr>
              <p:cNvPr id="25611" name="Group 27"/>
              <p:cNvGrpSpPr>
                <a:grpSpLocks/>
              </p:cNvGrpSpPr>
              <p:nvPr/>
            </p:nvGrpSpPr>
            <p:grpSpPr bwMode="auto">
              <a:xfrm>
                <a:off x="5559425" y="4586288"/>
                <a:ext cx="333375" cy="762000"/>
                <a:chOff x="1296" y="1866"/>
                <a:chExt cx="210" cy="480"/>
              </a:xfrm>
            </p:grpSpPr>
            <p:sp>
              <p:nvSpPr>
                <p:cNvPr id="25622" name="Oval 28"/>
                <p:cNvSpPr>
                  <a:spLocks noChangeAspect="1" noChangeArrowheads="1"/>
                </p:cNvSpPr>
                <p:nvPr/>
              </p:nvSpPr>
              <p:spPr bwMode="auto">
                <a:xfrm>
                  <a:off x="1331" y="1866"/>
                  <a:ext cx="144" cy="144"/>
                </a:xfrm>
                <a:prstGeom prst="ellipse">
                  <a:avLst/>
                </a:prstGeom>
                <a:solidFill>
                  <a:schemeClr val="accent1"/>
                </a:solidFill>
                <a:ln w="9525">
                  <a:solidFill>
                    <a:schemeClr val="tx1"/>
                  </a:solidFill>
                  <a:round/>
                  <a:headEnd/>
                  <a:tailEnd/>
                </a:ln>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s-MX" altLang="en-US" sz="1800">
                    <a:latin typeface="Calibri" panose="020F0502020204030204" pitchFamily="34" charset="0"/>
                  </a:endParaRPr>
                </a:p>
              </p:txBody>
            </p:sp>
            <p:sp>
              <p:nvSpPr>
                <p:cNvPr id="25623" name="AutoShape 29"/>
                <p:cNvSpPr>
                  <a:spLocks noChangeArrowheads="1"/>
                </p:cNvSpPr>
                <p:nvPr/>
              </p:nvSpPr>
              <p:spPr bwMode="auto">
                <a:xfrm>
                  <a:off x="1296" y="2010"/>
                  <a:ext cx="210" cy="336"/>
                </a:xfrm>
                <a:prstGeom prst="roundRect">
                  <a:avLst>
                    <a:gd name="adj" fmla="val 16667"/>
                  </a:avLst>
                </a:prstGeom>
                <a:solidFill>
                  <a:schemeClr val="bg2">
                    <a:lumMod val="40000"/>
                    <a:lumOff val="60000"/>
                  </a:schemeClr>
                </a:solidFill>
                <a:ln w="9525">
                  <a:solidFill>
                    <a:schemeClr val="tx1"/>
                  </a:solidFill>
                  <a:round/>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endParaRPr lang="es-MX" altLang="en-US" smtClean="0">
                    <a:latin typeface="Calibri" panose="020F0502020204030204" pitchFamily="34" charset="0"/>
                  </a:endParaRPr>
                </a:p>
              </p:txBody>
            </p:sp>
          </p:grpSp>
          <p:sp>
            <p:nvSpPr>
              <p:cNvPr id="25612" name="Text Box 30"/>
              <p:cNvSpPr txBox="1">
                <a:spLocks noChangeArrowheads="1"/>
              </p:cNvSpPr>
              <p:nvPr/>
            </p:nvSpPr>
            <p:spPr bwMode="auto">
              <a:xfrm>
                <a:off x="4711700" y="5330825"/>
                <a:ext cx="2057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US" altLang="en-US" b="1">
                    <a:latin typeface="Calibri" panose="020F0502020204030204" pitchFamily="34" charset="0"/>
                  </a:rPr>
                  <a:t>TB Contacts</a:t>
                </a:r>
              </a:p>
            </p:txBody>
          </p:sp>
          <p:sp>
            <p:nvSpPr>
              <p:cNvPr id="25613" name="AutoShape 31"/>
              <p:cNvSpPr>
                <a:spLocks/>
              </p:cNvSpPr>
              <p:nvPr/>
            </p:nvSpPr>
            <p:spPr bwMode="auto">
              <a:xfrm rot="-5400000">
                <a:off x="5337175" y="3078163"/>
                <a:ext cx="796925" cy="2438400"/>
              </a:xfrm>
              <a:prstGeom prst="rightBrace">
                <a:avLst>
                  <a:gd name="adj1" fmla="val 25498"/>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s-MX" altLang="en-US" sz="1800">
                  <a:latin typeface="Calibri" panose="020F0502020204030204" pitchFamily="34" charset="0"/>
                </a:endParaRPr>
              </a:p>
            </p:txBody>
          </p:sp>
          <p:sp>
            <p:nvSpPr>
              <p:cNvPr id="25614" name="Text Box 47"/>
              <p:cNvSpPr txBox="1">
                <a:spLocks noChangeArrowheads="1"/>
              </p:cNvSpPr>
              <p:nvPr/>
            </p:nvSpPr>
            <p:spPr bwMode="auto">
              <a:xfrm>
                <a:off x="7235825" y="4800600"/>
                <a:ext cx="1831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US" altLang="en-US" b="1">
                    <a:latin typeface="Calibri" panose="020F0502020204030204" pitchFamily="34" charset="0"/>
                  </a:rPr>
                  <a:t>TB Patients</a:t>
                </a:r>
              </a:p>
            </p:txBody>
          </p:sp>
          <p:sp>
            <p:nvSpPr>
              <p:cNvPr id="25615" name="Line 48"/>
              <p:cNvSpPr>
                <a:spLocks noChangeShapeType="1"/>
              </p:cNvSpPr>
              <p:nvPr/>
            </p:nvSpPr>
            <p:spPr bwMode="auto">
              <a:xfrm>
                <a:off x="6869113" y="5022850"/>
                <a:ext cx="381000" cy="0"/>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25616" name="Group 49"/>
              <p:cNvGrpSpPr>
                <a:grpSpLocks/>
              </p:cNvGrpSpPr>
              <p:nvPr/>
            </p:nvGrpSpPr>
            <p:grpSpPr bwMode="auto">
              <a:xfrm>
                <a:off x="6459538" y="4581525"/>
                <a:ext cx="333375" cy="762000"/>
                <a:chOff x="1950" y="1865"/>
                <a:chExt cx="210" cy="480"/>
              </a:xfrm>
            </p:grpSpPr>
            <p:sp>
              <p:nvSpPr>
                <p:cNvPr id="25620" name="Oval 50"/>
                <p:cNvSpPr>
                  <a:spLocks noChangeAspect="1" noChangeArrowheads="1"/>
                </p:cNvSpPr>
                <p:nvPr/>
              </p:nvSpPr>
              <p:spPr bwMode="auto">
                <a:xfrm>
                  <a:off x="1985" y="1865"/>
                  <a:ext cx="144" cy="144"/>
                </a:xfrm>
                <a:prstGeom prst="ellipse">
                  <a:avLst/>
                </a:prstGeom>
                <a:solidFill>
                  <a:srgbClr val="FF0000"/>
                </a:solidFill>
                <a:ln w="9525">
                  <a:solidFill>
                    <a:schemeClr val="tx1"/>
                  </a:solidFill>
                  <a:round/>
                  <a:headEnd/>
                  <a:tailEnd/>
                </a:ln>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s-MX" altLang="en-US" sz="1800">
                    <a:latin typeface="Calibri" panose="020F0502020204030204" pitchFamily="34" charset="0"/>
                  </a:endParaRPr>
                </a:p>
              </p:txBody>
            </p:sp>
            <p:sp>
              <p:nvSpPr>
                <p:cNvPr id="25621" name="AutoShape 51"/>
                <p:cNvSpPr>
                  <a:spLocks noChangeArrowheads="1"/>
                </p:cNvSpPr>
                <p:nvPr/>
              </p:nvSpPr>
              <p:spPr bwMode="auto">
                <a:xfrm>
                  <a:off x="1950" y="2009"/>
                  <a:ext cx="210" cy="336"/>
                </a:xfrm>
                <a:prstGeom prst="roundRect">
                  <a:avLst>
                    <a:gd name="adj" fmla="val 16667"/>
                  </a:avLst>
                </a:prstGeom>
                <a:solidFill>
                  <a:srgbClr val="FF0000"/>
                </a:solidFill>
                <a:ln w="9525">
                  <a:solidFill>
                    <a:schemeClr val="tx1"/>
                  </a:solidFill>
                  <a:round/>
                  <a:headEnd/>
                  <a:tailEnd/>
                </a:ln>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s-MX" altLang="en-US" sz="1800">
                    <a:latin typeface="Calibri" panose="020F0502020204030204" pitchFamily="34" charset="0"/>
                  </a:endParaRPr>
                </a:p>
              </p:txBody>
            </p:sp>
          </p:grpSp>
          <p:grpSp>
            <p:nvGrpSpPr>
              <p:cNvPr id="25617" name="Group 52"/>
              <p:cNvGrpSpPr>
                <a:grpSpLocks noChangeAspect="1"/>
              </p:cNvGrpSpPr>
              <p:nvPr/>
            </p:nvGrpSpPr>
            <p:grpSpPr bwMode="auto">
              <a:xfrm>
                <a:off x="6091238" y="4833938"/>
                <a:ext cx="219075" cy="501650"/>
                <a:chOff x="672" y="1866"/>
                <a:chExt cx="210" cy="480"/>
              </a:xfrm>
            </p:grpSpPr>
            <p:sp>
              <p:nvSpPr>
                <p:cNvPr id="25618" name="Oval 53"/>
                <p:cNvSpPr>
                  <a:spLocks noChangeAspect="1" noChangeArrowheads="1"/>
                </p:cNvSpPr>
                <p:nvPr/>
              </p:nvSpPr>
              <p:spPr bwMode="auto">
                <a:xfrm>
                  <a:off x="707" y="1866"/>
                  <a:ext cx="144" cy="144"/>
                </a:xfrm>
                <a:prstGeom prst="ellipse">
                  <a:avLst/>
                </a:prstGeom>
                <a:solidFill>
                  <a:srgbClr val="FF0000"/>
                </a:solidFill>
                <a:ln w="9525">
                  <a:solidFill>
                    <a:schemeClr val="tx1"/>
                  </a:solidFill>
                  <a:round/>
                  <a:headEnd/>
                  <a:tailEnd/>
                </a:ln>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s-MX" altLang="en-US" sz="1800">
                    <a:latin typeface="Calibri" panose="020F0502020204030204" pitchFamily="34" charset="0"/>
                  </a:endParaRPr>
                </a:p>
              </p:txBody>
            </p:sp>
            <p:sp>
              <p:nvSpPr>
                <p:cNvPr id="25619" name="AutoShape 54"/>
                <p:cNvSpPr>
                  <a:spLocks noChangeAspect="1" noChangeArrowheads="1"/>
                </p:cNvSpPr>
                <p:nvPr/>
              </p:nvSpPr>
              <p:spPr bwMode="auto">
                <a:xfrm>
                  <a:off x="672" y="2010"/>
                  <a:ext cx="210" cy="336"/>
                </a:xfrm>
                <a:prstGeom prst="roundRect">
                  <a:avLst>
                    <a:gd name="adj" fmla="val 16667"/>
                  </a:avLst>
                </a:prstGeom>
                <a:solidFill>
                  <a:srgbClr val="FF0000"/>
                </a:solidFill>
                <a:ln w="9525">
                  <a:solidFill>
                    <a:schemeClr val="tx1"/>
                  </a:solidFill>
                  <a:round/>
                  <a:headEnd/>
                  <a:tailEnd/>
                </a:ln>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s-MX" altLang="en-US" sz="1800">
                    <a:latin typeface="Calibri" panose="020F0502020204030204" pitchFamily="34" charset="0"/>
                  </a:endParaRPr>
                </a:p>
              </p:txBody>
            </p:sp>
          </p:grpSp>
        </p:grpSp>
      </p:grpSp>
    </p:spTree>
    <p:custDataLst>
      <p:tags r:id="rId1"/>
    </p:custDataLst>
    <p:extLst>
      <p:ext uri="{BB962C8B-B14F-4D97-AF65-F5344CB8AC3E}">
        <p14:creationId xmlns:p14="http://schemas.microsoft.com/office/powerpoint/2010/main" val="2030968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221" y="318953"/>
            <a:ext cx="8229600" cy="1143000"/>
          </a:xfrm>
        </p:spPr>
        <p:txBody>
          <a:bodyPr>
            <a:noAutofit/>
          </a:bodyPr>
          <a:lstStyle/>
          <a:p>
            <a:r>
              <a:rPr lang="en-US" sz="3200" dirty="0"/>
              <a:t>Contact Investigation </a:t>
            </a:r>
            <a:br>
              <a:rPr lang="en-US" sz="3200" dirty="0"/>
            </a:br>
            <a:r>
              <a:rPr lang="en-US" sz="3200" dirty="0"/>
              <a:t>Performance Targets and </a:t>
            </a:r>
            <a:r>
              <a:rPr lang="en-US" sz="3200" dirty="0" smtClean="0"/>
              <a:t>Outcomes </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48100940"/>
              </p:ext>
            </p:extLst>
          </p:nvPr>
        </p:nvGraphicFramePr>
        <p:xfrm>
          <a:off x="685799" y="1600200"/>
          <a:ext cx="7620000" cy="4479656"/>
        </p:xfrm>
        <a:graphic>
          <a:graphicData uri="http://schemas.openxmlformats.org/drawingml/2006/table">
            <a:tbl>
              <a:tblPr firstRow="1" bandRow="1">
                <a:tableStyleId>{5C22544A-7EE6-4342-B048-85BDC9FD1C3A}</a:tableStyleId>
              </a:tblPr>
              <a:tblGrid>
                <a:gridCol w="3048001">
                  <a:extLst>
                    <a:ext uri="{9D8B030D-6E8A-4147-A177-3AD203B41FA5}">
                      <a16:colId xmlns:a16="http://schemas.microsoft.com/office/drawing/2014/main" val="1093774365"/>
                    </a:ext>
                  </a:extLst>
                </a:gridCol>
                <a:gridCol w="2165684">
                  <a:extLst>
                    <a:ext uri="{9D8B030D-6E8A-4147-A177-3AD203B41FA5}">
                      <a16:colId xmlns:a16="http://schemas.microsoft.com/office/drawing/2014/main" val="2997556640"/>
                    </a:ext>
                  </a:extLst>
                </a:gridCol>
                <a:gridCol w="2406315">
                  <a:extLst>
                    <a:ext uri="{9D8B030D-6E8A-4147-A177-3AD203B41FA5}">
                      <a16:colId xmlns:a16="http://schemas.microsoft.com/office/drawing/2014/main" val="2628248632"/>
                    </a:ext>
                  </a:extLst>
                </a:gridCol>
              </a:tblGrid>
              <a:tr h="914400">
                <a:tc>
                  <a:txBody>
                    <a:bodyPr/>
                    <a:lstStyle/>
                    <a:p>
                      <a:endParaRPr lang="en-US" dirty="0"/>
                    </a:p>
                  </a:txBody>
                  <a:tcP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rPr>
                        <a:t>2020 National Targets</a:t>
                      </a:r>
                      <a:endParaRPr kumimoji="0" lang="en-US" sz="1800" b="0" i="0" u="none" strike="noStrike" cap="none" normalizeH="0" baseline="0" dirty="0" smtClean="0">
                        <a:ln>
                          <a:noFill/>
                        </a:ln>
                        <a:solidFill>
                          <a:schemeClr val="bg1"/>
                        </a:solidFill>
                        <a:effectLst/>
                        <a:latin typeface="Arial" pitchFamily="34" charset="0"/>
                      </a:endParaRPr>
                    </a:p>
                  </a:txBody>
                  <a:tcPr marT="45692" marB="45692" horzOverflow="overflow">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rPr>
                        <a:t>2016 California Outcomes</a:t>
                      </a:r>
                    </a:p>
                  </a:txBody>
                  <a:tcPr marT="45692" marB="45692" horzOverflow="overflow">
                    <a:solidFill>
                      <a:schemeClr val="accent3">
                        <a:lumMod val="40000"/>
                        <a:lumOff val="60000"/>
                      </a:schemeClr>
                    </a:solidFill>
                  </a:tcPr>
                </a:tc>
                <a:extLst>
                  <a:ext uri="{0D108BD9-81ED-4DB2-BD59-A6C34878D82A}">
                    <a16:rowId xmlns:a16="http://schemas.microsoft.com/office/drawing/2014/main" val="4177017798"/>
                  </a:ext>
                </a:extLst>
              </a:tr>
              <a:tr h="777233">
                <a:tc>
                  <a:txBody>
                    <a:bodyPr/>
                    <a:lstStyle/>
                    <a:p>
                      <a:r>
                        <a:rPr lang="en-US" sz="2000" b="1" dirty="0" smtClean="0"/>
                        <a:t>Contacts identified</a:t>
                      </a:r>
                      <a:endParaRPr lang="en-US" sz="2000" b="1" dirty="0"/>
                    </a:p>
                  </a:txBody>
                  <a:tcPr>
                    <a:solidFill>
                      <a:schemeClr val="accent3">
                        <a:lumMod val="40000"/>
                        <a:lumOff val="60000"/>
                      </a:schemeClr>
                    </a:solidFill>
                  </a:tcPr>
                </a:tc>
                <a:tc>
                  <a:txBody>
                    <a:bodyPr/>
                    <a:lstStyle/>
                    <a:p>
                      <a:pPr algn="ctr"/>
                      <a:r>
                        <a:rPr lang="en-US" sz="2000" dirty="0" smtClean="0"/>
                        <a:t>100%</a:t>
                      </a:r>
                      <a:endParaRPr lang="en-US" sz="2000" dirty="0"/>
                    </a:p>
                  </a:txBody>
                  <a:tcPr>
                    <a:solidFill>
                      <a:schemeClr val="accent3">
                        <a:lumMod val="40000"/>
                        <a:lumOff val="60000"/>
                      </a:schemeClr>
                    </a:solidFill>
                  </a:tcPr>
                </a:tc>
                <a:tc>
                  <a:txBody>
                    <a:bodyPr/>
                    <a:lstStyle/>
                    <a:p>
                      <a:pPr algn="ctr"/>
                      <a:r>
                        <a:rPr lang="en-US" sz="2000" dirty="0" smtClean="0"/>
                        <a:t>93%</a:t>
                      </a:r>
                    </a:p>
                    <a:p>
                      <a:pPr algn="ctr"/>
                      <a:endParaRPr lang="en-US" sz="2000" dirty="0"/>
                    </a:p>
                  </a:txBody>
                  <a:tcPr>
                    <a:solidFill>
                      <a:schemeClr val="accent3">
                        <a:lumMod val="40000"/>
                        <a:lumOff val="60000"/>
                      </a:schemeClr>
                    </a:solidFill>
                  </a:tcPr>
                </a:tc>
                <a:extLst>
                  <a:ext uri="{0D108BD9-81ED-4DB2-BD59-A6C34878D82A}">
                    <a16:rowId xmlns:a16="http://schemas.microsoft.com/office/drawing/2014/main" val="4150008766"/>
                  </a:ext>
                </a:extLst>
              </a:tr>
              <a:tr h="853701">
                <a:tc>
                  <a:txBody>
                    <a:bodyPr/>
                    <a:lstStyle/>
                    <a:p>
                      <a:r>
                        <a:rPr lang="en-US" sz="2000" b="1" dirty="0" smtClean="0"/>
                        <a:t>Contacts fully evaluated</a:t>
                      </a:r>
                      <a:endParaRPr lang="en-US" sz="2000" b="1" dirty="0"/>
                    </a:p>
                  </a:txBody>
                  <a:tcPr>
                    <a:solidFill>
                      <a:schemeClr val="accent3">
                        <a:lumMod val="40000"/>
                        <a:lumOff val="60000"/>
                      </a:schemeClr>
                    </a:solidFill>
                  </a:tcPr>
                </a:tc>
                <a:tc>
                  <a:txBody>
                    <a:bodyPr/>
                    <a:lstStyle/>
                    <a:p>
                      <a:pPr algn="ctr"/>
                      <a:r>
                        <a:rPr lang="en-US" sz="2000" dirty="0" smtClean="0"/>
                        <a:t>93%</a:t>
                      </a:r>
                      <a:endParaRPr lang="en-US" sz="2000" dirty="0"/>
                    </a:p>
                  </a:txBody>
                  <a:tcPr>
                    <a:solidFill>
                      <a:schemeClr val="accent3">
                        <a:lumMod val="40000"/>
                        <a:lumOff val="60000"/>
                      </a:schemeClr>
                    </a:solidFill>
                  </a:tcPr>
                </a:tc>
                <a:tc>
                  <a:txBody>
                    <a:bodyPr/>
                    <a:lstStyle/>
                    <a:p>
                      <a:pPr algn="ctr"/>
                      <a:r>
                        <a:rPr lang="en-US" sz="2000" dirty="0" smtClean="0"/>
                        <a:t>80%</a:t>
                      </a:r>
                      <a:endParaRPr lang="en-US" sz="2000" dirty="0"/>
                    </a:p>
                  </a:txBody>
                  <a:tcPr>
                    <a:solidFill>
                      <a:schemeClr val="accent3">
                        <a:lumMod val="40000"/>
                        <a:lumOff val="60000"/>
                      </a:schemeClr>
                    </a:solidFill>
                  </a:tcPr>
                </a:tc>
                <a:extLst>
                  <a:ext uri="{0D108BD9-81ED-4DB2-BD59-A6C34878D82A}">
                    <a16:rowId xmlns:a16="http://schemas.microsoft.com/office/drawing/2014/main" val="4272250816"/>
                  </a:ext>
                </a:extLst>
              </a:tr>
              <a:tr h="967161">
                <a:tc>
                  <a:txBody>
                    <a:bodyPr/>
                    <a:lstStyle/>
                    <a:p>
                      <a:r>
                        <a:rPr lang="en-US" sz="2000" b="1" dirty="0" smtClean="0"/>
                        <a:t>Contacts to smear + cases  initiating</a:t>
                      </a:r>
                      <a:r>
                        <a:rPr lang="en-US" sz="2000" b="1" baseline="0" dirty="0" smtClean="0"/>
                        <a:t> LTBI Rx</a:t>
                      </a:r>
                      <a:endParaRPr lang="en-US" sz="2000" b="1" dirty="0"/>
                    </a:p>
                  </a:txBody>
                  <a:tcPr>
                    <a:solidFill>
                      <a:schemeClr val="accent3">
                        <a:lumMod val="40000"/>
                        <a:lumOff val="60000"/>
                      </a:schemeClr>
                    </a:solidFill>
                  </a:tcPr>
                </a:tc>
                <a:tc>
                  <a:txBody>
                    <a:bodyPr/>
                    <a:lstStyle/>
                    <a:p>
                      <a:pPr algn="ctr"/>
                      <a:r>
                        <a:rPr lang="en-US" sz="2000" dirty="0" smtClean="0"/>
                        <a:t>91%</a:t>
                      </a:r>
                      <a:endParaRPr lang="en-US" sz="2000" dirty="0"/>
                    </a:p>
                  </a:txBody>
                  <a:tcPr>
                    <a:solidFill>
                      <a:schemeClr val="accent3">
                        <a:lumMod val="40000"/>
                        <a:lumOff val="60000"/>
                      </a:schemeClr>
                    </a:solidFill>
                  </a:tcPr>
                </a:tc>
                <a:tc>
                  <a:txBody>
                    <a:bodyPr/>
                    <a:lstStyle/>
                    <a:p>
                      <a:pPr algn="ctr"/>
                      <a:r>
                        <a:rPr lang="en-US" sz="2000" dirty="0" smtClean="0"/>
                        <a:t>67%</a:t>
                      </a:r>
                      <a:endParaRPr lang="en-US" sz="2000" dirty="0"/>
                    </a:p>
                  </a:txBody>
                  <a:tcPr>
                    <a:solidFill>
                      <a:schemeClr val="accent3">
                        <a:lumMod val="40000"/>
                        <a:lumOff val="60000"/>
                      </a:schemeClr>
                    </a:solidFill>
                  </a:tcPr>
                </a:tc>
                <a:extLst>
                  <a:ext uri="{0D108BD9-81ED-4DB2-BD59-A6C34878D82A}">
                    <a16:rowId xmlns:a16="http://schemas.microsoft.com/office/drawing/2014/main" val="609447146"/>
                  </a:ext>
                </a:extLst>
              </a:tr>
              <a:tr h="967161">
                <a:tc>
                  <a:txBody>
                    <a:bodyPr/>
                    <a:lstStyle/>
                    <a:p>
                      <a:r>
                        <a:rPr lang="en-US" sz="2000" b="1" dirty="0" smtClean="0"/>
                        <a:t>Contacts to</a:t>
                      </a:r>
                      <a:r>
                        <a:rPr lang="en-US" sz="2000" b="1" baseline="0" dirty="0" smtClean="0"/>
                        <a:t> smear + cases </a:t>
                      </a:r>
                      <a:r>
                        <a:rPr lang="en-US" sz="2000" b="1" dirty="0" smtClean="0"/>
                        <a:t>completing LTBI Rx</a:t>
                      </a:r>
                      <a:endParaRPr lang="en-US" sz="2000" b="1" dirty="0"/>
                    </a:p>
                  </a:txBody>
                  <a:tcPr>
                    <a:solidFill>
                      <a:schemeClr val="accent3">
                        <a:lumMod val="40000"/>
                        <a:lumOff val="60000"/>
                      </a:schemeClr>
                    </a:solidFill>
                  </a:tcPr>
                </a:tc>
                <a:tc>
                  <a:txBody>
                    <a:bodyPr/>
                    <a:lstStyle/>
                    <a:p>
                      <a:pPr algn="ctr"/>
                      <a:r>
                        <a:rPr lang="en-US" sz="2000" dirty="0" smtClean="0"/>
                        <a:t>81%</a:t>
                      </a:r>
                      <a:endParaRPr lang="en-US" sz="2000" dirty="0"/>
                    </a:p>
                  </a:txBody>
                  <a:tcPr>
                    <a:solidFill>
                      <a:schemeClr val="accent3">
                        <a:lumMod val="40000"/>
                        <a:lumOff val="60000"/>
                      </a:schemeClr>
                    </a:solidFill>
                  </a:tcPr>
                </a:tc>
                <a:tc>
                  <a:txBody>
                    <a:bodyPr/>
                    <a:lstStyle/>
                    <a:p>
                      <a:pPr algn="ctr"/>
                      <a:r>
                        <a:rPr lang="en-US" sz="2000" dirty="0" smtClean="0"/>
                        <a:t>72%</a:t>
                      </a:r>
                      <a:endParaRPr lang="en-US" sz="2000" dirty="0"/>
                    </a:p>
                  </a:txBody>
                  <a:tcPr>
                    <a:solidFill>
                      <a:schemeClr val="accent3">
                        <a:lumMod val="40000"/>
                        <a:lumOff val="60000"/>
                      </a:schemeClr>
                    </a:solidFill>
                  </a:tcPr>
                </a:tc>
                <a:extLst>
                  <a:ext uri="{0D108BD9-81ED-4DB2-BD59-A6C34878D82A}">
                    <a16:rowId xmlns:a16="http://schemas.microsoft.com/office/drawing/2014/main" val="514564795"/>
                  </a:ext>
                </a:extLst>
              </a:tr>
            </a:tbl>
          </a:graphicData>
        </a:graphic>
      </p:graphicFrame>
      <p:sp>
        <p:nvSpPr>
          <p:cNvPr id="3" name="Slide Number Placeholder 2"/>
          <p:cNvSpPr>
            <a:spLocks noGrp="1"/>
          </p:cNvSpPr>
          <p:nvPr>
            <p:ph type="sldNum" sz="quarter" idx="12"/>
          </p:nvPr>
        </p:nvSpPr>
        <p:spPr/>
        <p:txBody>
          <a:bodyPr/>
          <a:lstStyle/>
          <a:p>
            <a:pPr>
              <a:defRPr/>
            </a:pPr>
            <a:fld id="{566D6CDE-06F6-4743-84B7-542F10E7F5DE}" type="slidenum">
              <a:rPr lang="en-US" altLang="en-US" smtClean="0"/>
              <a:pPr>
                <a:defRPr/>
              </a:pPr>
              <a:t>6</a:t>
            </a:fld>
            <a:endParaRPr lang="en-US" altLang="en-US"/>
          </a:p>
        </p:txBody>
      </p:sp>
    </p:spTree>
    <p:extLst>
      <p:ext uri="{BB962C8B-B14F-4D97-AF65-F5344CB8AC3E}">
        <p14:creationId xmlns:p14="http://schemas.microsoft.com/office/powerpoint/2010/main" val="1303715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050"/>
          <p:cNvSpPr>
            <a:spLocks noGrp="1" noChangeArrowheads="1"/>
          </p:cNvSpPr>
          <p:nvPr>
            <p:ph type="ctrTitle"/>
          </p:nvPr>
        </p:nvSpPr>
        <p:spPr>
          <a:xfrm>
            <a:off x="762000" y="1524000"/>
            <a:ext cx="7772400" cy="3200400"/>
          </a:xfrm>
        </p:spPr>
        <p:txBody>
          <a:bodyPr/>
          <a:lstStyle/>
          <a:p>
            <a:r>
              <a:rPr lang="en-US" altLang="en-US" sz="4000" dirty="0">
                <a:solidFill>
                  <a:srgbClr val="FFFFFF"/>
                </a:solidFill>
              </a:rPr>
              <a:t>5</a:t>
            </a:r>
            <a:r>
              <a:rPr lang="en-US" altLang="en-US" sz="4000" dirty="0" smtClean="0">
                <a:solidFill>
                  <a:srgbClr val="FFFFFF"/>
                </a:solidFill>
              </a:rPr>
              <a:t> Steps </a:t>
            </a:r>
            <a:r>
              <a:rPr lang="en-US" altLang="en-US" sz="4000" dirty="0">
                <a:solidFill>
                  <a:srgbClr val="FFFFFF"/>
                </a:solidFill>
              </a:rPr>
              <a:t>in Conducting a </a:t>
            </a:r>
            <a:br>
              <a:rPr lang="en-US" altLang="en-US" sz="4000" dirty="0">
                <a:solidFill>
                  <a:srgbClr val="FFFFFF"/>
                </a:solidFill>
              </a:rPr>
            </a:br>
            <a:r>
              <a:rPr lang="en-US" altLang="en-US" sz="4000" dirty="0">
                <a:solidFill>
                  <a:srgbClr val="FFFFFF"/>
                </a:solidFill>
              </a:rPr>
              <a:t>TB Contact Investigation</a:t>
            </a:r>
          </a:p>
        </p:txBody>
      </p:sp>
    </p:spTree>
    <p:extLst>
      <p:ext uri="{BB962C8B-B14F-4D97-AF65-F5344CB8AC3E}">
        <p14:creationId xmlns:p14="http://schemas.microsoft.com/office/powerpoint/2010/main" val="4061922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fontAlgn="base">
              <a:spcBef>
                <a:spcPct val="0"/>
              </a:spcBef>
              <a:spcAft>
                <a:spcPct val="0"/>
              </a:spcAft>
              <a:buClrTx/>
              <a:buSzTx/>
              <a:buFontTx/>
              <a:buNone/>
            </a:pPr>
            <a:fld id="{54A5BA28-01BF-4DAA-BE26-C923D61A06D8}" type="slidenum">
              <a:rPr lang="en-US" altLang="en-US" sz="1100" smtClean="0">
                <a:latin typeface="Franklin Gothic Book" panose="020B0503020102020204" pitchFamily="34" charset="0"/>
              </a:rPr>
              <a:pPr fontAlgn="base">
                <a:spcBef>
                  <a:spcPct val="0"/>
                </a:spcBef>
                <a:spcAft>
                  <a:spcPct val="0"/>
                </a:spcAft>
                <a:buClrTx/>
                <a:buSzTx/>
                <a:buFontTx/>
                <a:buNone/>
              </a:pPr>
              <a:t>8</a:t>
            </a:fld>
            <a:endParaRPr lang="en-US" altLang="en-US" sz="1100" smtClean="0">
              <a:latin typeface="Franklin Gothic Book" panose="020B0503020102020204" pitchFamily="34" charset="0"/>
            </a:endParaRPr>
          </a:p>
        </p:txBody>
      </p:sp>
      <p:sp>
        <p:nvSpPr>
          <p:cNvPr id="18434" name="Rectangle 2"/>
          <p:cNvSpPr>
            <a:spLocks noGrp="1" noChangeArrowheads="1"/>
          </p:cNvSpPr>
          <p:nvPr>
            <p:ph type="title" idx="4294967295"/>
          </p:nvPr>
        </p:nvSpPr>
        <p:spPr>
          <a:xfrm>
            <a:off x="609600" y="609600"/>
            <a:ext cx="7696200" cy="568325"/>
          </a:xfrm>
        </p:spPr>
        <p:txBody>
          <a:bodyPr rtlCol="0">
            <a:normAutofit fontScale="90000"/>
          </a:bodyPr>
          <a:lstStyle/>
          <a:p>
            <a:pPr marL="484632" defTabSz="457207" eaLnBrk="1" fontAlgn="auto" hangingPunct="1">
              <a:spcAft>
                <a:spcPts val="0"/>
              </a:spcAft>
              <a:defRPr/>
            </a:pPr>
            <a:r>
              <a:rPr lang="en-US" sz="4000" dirty="0"/>
              <a:t>TB Contact Investigation Steps</a:t>
            </a:r>
            <a:r>
              <a:rPr lang="en-US" sz="4000" dirty="0" smtClean="0">
                <a:solidFill>
                  <a:schemeClr val="accent1">
                    <a:tint val="83000"/>
                    <a:satMod val="150000"/>
                  </a:schemeClr>
                </a:solidFill>
              </a:rPr>
              <a:t/>
            </a:r>
            <a:br>
              <a:rPr lang="en-US" sz="4000" dirty="0" smtClean="0">
                <a:solidFill>
                  <a:schemeClr val="accent1">
                    <a:tint val="83000"/>
                    <a:satMod val="150000"/>
                  </a:schemeClr>
                </a:solidFill>
              </a:rPr>
            </a:br>
            <a:endParaRPr lang="en-US" sz="4000" dirty="0" smtClean="0">
              <a:solidFill>
                <a:schemeClr val="accent1">
                  <a:tint val="83000"/>
                  <a:satMod val="150000"/>
                </a:schemeClr>
              </a:solidFill>
            </a:endParaRPr>
          </a:p>
        </p:txBody>
      </p:sp>
      <p:sp>
        <p:nvSpPr>
          <p:cNvPr id="56324" name="Rectangle 3"/>
          <p:cNvSpPr>
            <a:spLocks noGrp="1" noChangeArrowheads="1"/>
          </p:cNvSpPr>
          <p:nvPr>
            <p:ph type="body" idx="4294967295"/>
          </p:nvPr>
        </p:nvSpPr>
        <p:spPr>
          <a:xfrm>
            <a:off x="609600" y="1511300"/>
            <a:ext cx="7848600" cy="5210175"/>
          </a:xfrm>
        </p:spPr>
        <p:txBody>
          <a:bodyPr>
            <a:normAutofit fontScale="92500" lnSpcReduction="20000"/>
          </a:bodyPr>
          <a:lstStyle/>
          <a:p>
            <a:pPr marL="514350" indent="-514350" eaLnBrk="1" hangingPunct="1">
              <a:buSzPct val="100000"/>
              <a:buFont typeface="Century Gothic" panose="020B0502020202020204" pitchFamily="34" charset="0"/>
              <a:buAutoNum type="arabicPeriod"/>
            </a:pPr>
            <a:r>
              <a:rPr lang="en-US" altLang="en-US" dirty="0" smtClean="0"/>
              <a:t>Collect and Evaluate Index Case Information</a:t>
            </a:r>
          </a:p>
          <a:p>
            <a:pPr marL="514350" indent="-514350" eaLnBrk="1" hangingPunct="1">
              <a:buSzPct val="100000"/>
              <a:buFont typeface="Century Gothic" panose="020B0502020202020204" pitchFamily="34" charset="0"/>
              <a:buAutoNum type="arabicPeriod"/>
            </a:pPr>
            <a:endParaRPr lang="en-US" altLang="en-US" dirty="0" smtClean="0"/>
          </a:p>
          <a:p>
            <a:pPr marL="514350" indent="-514350" eaLnBrk="1" hangingPunct="1">
              <a:spcBef>
                <a:spcPct val="30000"/>
              </a:spcBef>
              <a:buSzPct val="100000"/>
              <a:buFont typeface="Century Gothic" panose="020B0502020202020204" pitchFamily="34" charset="0"/>
              <a:buAutoNum type="arabicPeriod"/>
            </a:pPr>
            <a:r>
              <a:rPr lang="en-US" altLang="en-US" dirty="0" smtClean="0"/>
              <a:t>Interview the Index Case and Determine the Infectious Period</a:t>
            </a:r>
          </a:p>
          <a:p>
            <a:pPr marL="514350" indent="-514350" eaLnBrk="1" hangingPunct="1">
              <a:spcBef>
                <a:spcPct val="30000"/>
              </a:spcBef>
              <a:buSzPct val="100000"/>
              <a:buFont typeface="Century Gothic" panose="020B0502020202020204" pitchFamily="34" charset="0"/>
              <a:buAutoNum type="arabicPeriod"/>
            </a:pPr>
            <a:endParaRPr lang="en-US" altLang="en-US" dirty="0" smtClean="0"/>
          </a:p>
          <a:p>
            <a:pPr marL="514350" indent="-514350" eaLnBrk="1" hangingPunct="1">
              <a:spcBef>
                <a:spcPct val="30000"/>
              </a:spcBef>
              <a:buSzPct val="100000"/>
              <a:buFont typeface="Century Gothic" panose="020B0502020202020204" pitchFamily="34" charset="0"/>
              <a:buAutoNum type="arabicPeriod"/>
            </a:pPr>
            <a:r>
              <a:rPr lang="en-US" altLang="en-US" dirty="0" smtClean="0"/>
              <a:t>Prioritize Contacts</a:t>
            </a:r>
          </a:p>
          <a:p>
            <a:pPr marL="514350" indent="-514350" eaLnBrk="1" hangingPunct="1">
              <a:spcBef>
                <a:spcPct val="30000"/>
              </a:spcBef>
              <a:buSzPct val="100000"/>
              <a:buFont typeface="Century Gothic" panose="020B0502020202020204" pitchFamily="34" charset="0"/>
              <a:buAutoNum type="arabicPeriod"/>
            </a:pPr>
            <a:endParaRPr lang="en-US" altLang="en-US" dirty="0" smtClean="0"/>
          </a:p>
          <a:p>
            <a:pPr marL="514350" indent="-514350" eaLnBrk="1" hangingPunct="1">
              <a:spcBef>
                <a:spcPct val="30000"/>
              </a:spcBef>
              <a:buSzPct val="100000"/>
              <a:buFont typeface="Century Gothic" panose="020B0502020202020204" pitchFamily="34" charset="0"/>
              <a:buAutoNum type="arabicPeriod"/>
            </a:pPr>
            <a:r>
              <a:rPr lang="en-US" altLang="en-US" dirty="0" smtClean="0"/>
              <a:t>Locate, Evaluate and Treat Contacts</a:t>
            </a:r>
          </a:p>
          <a:p>
            <a:pPr marL="514350" indent="-514350" eaLnBrk="1" hangingPunct="1">
              <a:spcBef>
                <a:spcPct val="30000"/>
              </a:spcBef>
              <a:buSzPct val="100000"/>
              <a:buFont typeface="Century Gothic" panose="020B0502020202020204" pitchFamily="34" charset="0"/>
              <a:buAutoNum type="arabicPeriod"/>
            </a:pPr>
            <a:endParaRPr lang="en-US" altLang="en-US" dirty="0" smtClean="0"/>
          </a:p>
          <a:p>
            <a:pPr marL="514350" indent="-514350" eaLnBrk="1" hangingPunct="1">
              <a:spcBef>
                <a:spcPct val="30000"/>
              </a:spcBef>
              <a:buSzPct val="100000"/>
              <a:buFont typeface="Century Gothic" panose="020B0502020202020204" pitchFamily="34" charset="0"/>
              <a:buAutoNum type="arabicPeriod"/>
            </a:pPr>
            <a:r>
              <a:rPr lang="en-US" altLang="en-US" dirty="0" smtClean="0"/>
              <a:t>Evaluate Contact Investigation Activities</a:t>
            </a:r>
          </a:p>
        </p:txBody>
      </p:sp>
    </p:spTree>
    <p:custDataLst>
      <p:tags r:id="rId1"/>
    </p:custDataLst>
    <p:extLst>
      <p:ext uri="{BB962C8B-B14F-4D97-AF65-F5344CB8AC3E}">
        <p14:creationId xmlns:p14="http://schemas.microsoft.com/office/powerpoint/2010/main" val="3413926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fontAlgn="base">
              <a:spcBef>
                <a:spcPct val="0"/>
              </a:spcBef>
              <a:spcAft>
                <a:spcPct val="0"/>
              </a:spcAft>
              <a:buClrTx/>
              <a:buSzTx/>
              <a:buFontTx/>
              <a:buNone/>
            </a:pPr>
            <a:fld id="{657FBC75-A202-46B9-839F-4B036B87DC81}" type="slidenum">
              <a:rPr lang="en-US" altLang="en-US" sz="1100" smtClean="0">
                <a:latin typeface="Franklin Gothic Book" panose="020B0503020102020204" pitchFamily="34" charset="0"/>
              </a:rPr>
              <a:pPr fontAlgn="base">
                <a:spcBef>
                  <a:spcPct val="0"/>
                </a:spcBef>
                <a:spcAft>
                  <a:spcPct val="0"/>
                </a:spcAft>
                <a:buClrTx/>
                <a:buSzTx/>
                <a:buFontTx/>
                <a:buNone/>
              </a:pPr>
              <a:t>9</a:t>
            </a:fld>
            <a:endParaRPr lang="en-US" altLang="en-US" sz="1100" smtClean="0">
              <a:latin typeface="Franklin Gothic Book" panose="020B0503020102020204" pitchFamily="34" charset="0"/>
            </a:endParaRPr>
          </a:p>
        </p:txBody>
      </p:sp>
      <p:sp>
        <p:nvSpPr>
          <p:cNvPr id="117764" name="Rectangle 3"/>
          <p:cNvSpPr>
            <a:spLocks noGrp="1" noChangeArrowheads="1"/>
          </p:cNvSpPr>
          <p:nvPr>
            <p:ph type="subTitle" idx="4294967295"/>
          </p:nvPr>
        </p:nvSpPr>
        <p:spPr>
          <a:xfrm>
            <a:off x="0" y="1905000"/>
            <a:ext cx="9144000" cy="2681288"/>
          </a:xfrm>
        </p:spPr>
        <p:txBody>
          <a:bodyPr/>
          <a:lstStyle/>
          <a:p>
            <a:pPr marL="0" indent="0" algn="ctr" eaLnBrk="1" hangingPunct="1">
              <a:buFontTx/>
              <a:buNone/>
            </a:pPr>
            <a:r>
              <a:rPr lang="en-US" altLang="en-US" sz="4000" dirty="0" smtClean="0"/>
              <a:t>Step 1: Collect and Evaluate </a:t>
            </a:r>
          </a:p>
          <a:p>
            <a:pPr marL="0" indent="0" algn="ctr" eaLnBrk="1" hangingPunct="1">
              <a:buFontTx/>
              <a:buNone/>
            </a:pPr>
            <a:r>
              <a:rPr lang="en-US" altLang="en-US" sz="4000" dirty="0" smtClean="0"/>
              <a:t>Index Case Information</a:t>
            </a:r>
          </a:p>
        </p:txBody>
      </p:sp>
    </p:spTree>
    <p:custDataLst>
      <p:tags r:id="rId1"/>
    </p:custDataLst>
    <p:extLst>
      <p:ext uri="{BB962C8B-B14F-4D97-AF65-F5344CB8AC3E}">
        <p14:creationId xmlns:p14="http://schemas.microsoft.com/office/powerpoint/2010/main" val="13801021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FBF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16922DAE860045992C5DFF1C6DD931" ma:contentTypeVersion="2" ma:contentTypeDescription="Create a new document." ma:contentTypeScope="" ma:versionID="8f523c596ec08559f9f1ac4dcfc19296">
  <xsd:schema xmlns:xsd="http://www.w3.org/2001/XMLSchema" xmlns:xs="http://www.w3.org/2001/XMLSchema" xmlns:p="http://schemas.microsoft.com/office/2006/metadata/properties" xmlns:ns2="371ce0dc-3f37-411e-a2e7-94c053c0f69c" targetNamespace="http://schemas.microsoft.com/office/2006/metadata/properties" ma:root="true" ma:fieldsID="3b896f5bf20a9841d7b5023f3a5abf53" ns2:_="">
    <xsd:import namespace="371ce0dc-3f37-411e-a2e7-94c053c0f69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1ce0dc-3f37-411e-a2e7-94c053c0f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6AD929-E529-4774-9EA0-9495EB0AD88C}"/>
</file>

<file path=customXml/itemProps2.xml><?xml version="1.0" encoding="utf-8"?>
<ds:datastoreItem xmlns:ds="http://schemas.openxmlformats.org/officeDocument/2006/customXml" ds:itemID="{897FDDCB-4D53-4583-ACD1-4F78AD16944F}"/>
</file>

<file path=customXml/itemProps3.xml><?xml version="1.0" encoding="utf-8"?>
<ds:datastoreItem xmlns:ds="http://schemas.openxmlformats.org/officeDocument/2006/customXml" ds:itemID="{1A714B1D-076D-450C-8B38-71CFFC5F6A26}"/>
</file>

<file path=docProps/app.xml><?xml version="1.0" encoding="utf-8"?>
<Properties xmlns="http://schemas.openxmlformats.org/officeDocument/2006/extended-properties" xmlns:vt="http://schemas.openxmlformats.org/officeDocument/2006/docPropsVTypes">
  <Template/>
  <TotalTime>2343</TotalTime>
  <Words>2708</Words>
  <Application>Microsoft Office PowerPoint</Application>
  <PresentationFormat>On-screen Show (4:3)</PresentationFormat>
  <Paragraphs>373</Paragraphs>
  <Slides>34</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Batang</vt:lpstr>
      <vt:lpstr>Calibri</vt:lpstr>
      <vt:lpstr>Century Gothic</vt:lpstr>
      <vt:lpstr>Comic Sans MS</vt:lpstr>
      <vt:lpstr>Franklin Gothic Book</vt:lpstr>
      <vt:lpstr>Wingdings</vt:lpstr>
      <vt:lpstr>Wingdings 3</vt:lpstr>
      <vt:lpstr>Office Theme</vt:lpstr>
      <vt:lpstr>Introduction to Effective Contact Investigation Strategies</vt:lpstr>
      <vt:lpstr>Objectives</vt:lpstr>
      <vt:lpstr>Disclosures</vt:lpstr>
      <vt:lpstr>Why Do We Conduct Contact Investigations (CI’s)? </vt:lpstr>
      <vt:lpstr>Contact Investigations:  Every TB Case Began as a TB Contact</vt:lpstr>
      <vt:lpstr>Contact Investigation  Performance Targets and Outcomes </vt:lpstr>
      <vt:lpstr>5 Steps in Conducting a  TB Contact Investigation</vt:lpstr>
      <vt:lpstr>TB Contact Investigation Steps </vt:lpstr>
      <vt:lpstr>PowerPoint Presentation</vt:lpstr>
      <vt:lpstr>Collect and Evaluate Index  Case Information </vt:lpstr>
      <vt:lpstr>PowerPoint Presentation</vt:lpstr>
      <vt:lpstr>Planning for a TB Interview</vt:lpstr>
      <vt:lpstr>PowerPoint Presentation</vt:lpstr>
      <vt:lpstr>Interview Components </vt:lpstr>
      <vt:lpstr>Effective Communication  Techniques</vt:lpstr>
      <vt:lpstr>PowerPoint Presentation</vt:lpstr>
      <vt:lpstr>PowerPoint Presentation</vt:lpstr>
      <vt:lpstr>Where Should the Interview Take Place?</vt:lpstr>
      <vt:lpstr>Identify Contacts</vt:lpstr>
      <vt:lpstr>Your Turn:  Plan and Conduct an Interview</vt:lpstr>
      <vt:lpstr>PowerPoint Presentation</vt:lpstr>
      <vt:lpstr>         Interview Findings</vt:lpstr>
      <vt:lpstr>Step 3:  Prioritize Contacts</vt:lpstr>
      <vt:lpstr>Factors Used to Prioritize Contacts </vt:lpstr>
      <vt:lpstr> Priority Classification</vt:lpstr>
      <vt:lpstr>High Priority Contacts</vt:lpstr>
      <vt:lpstr>Prioritization of Harry’s Contacts</vt:lpstr>
      <vt:lpstr>Step 4:  Locate, Evaluate  and Treat Contacts</vt:lpstr>
      <vt:lpstr>Evaluation of Harry’s Contacts </vt:lpstr>
      <vt:lpstr>Step 5:  Evaluate Contact Investigation Activities and Expand (if Indicated)</vt:lpstr>
      <vt:lpstr>Evaluate</vt:lpstr>
      <vt:lpstr>Evidence of Transmission? </vt:lpstr>
      <vt:lpstr>References and Resources</vt:lpstr>
      <vt:lpstr>Questions?</vt:lpstr>
    </vt:vector>
  </TitlesOfParts>
  <Company>DHCS and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TB Control Branch  Overview and Highlights for  UC High School BioMed Program</dc:title>
  <dc:creator>Cass, Anne (CDPH-CID-DCDC-TCB)</dc:creator>
  <cp:lastModifiedBy>Cass, Anne@CDPH</cp:lastModifiedBy>
  <cp:revision>187</cp:revision>
  <cp:lastPrinted>2019-02-28T21:53:33Z</cp:lastPrinted>
  <dcterms:created xsi:type="dcterms:W3CDTF">2015-10-12T19:01:07Z</dcterms:created>
  <dcterms:modified xsi:type="dcterms:W3CDTF">2019-03-08T18:50:34Z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0x0101005D16922DAE860045992C5DFF1C6DD931</vt:lpwstr>
  </property>
</Properties>
</file>