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0" r:id="rId5"/>
    <p:sldId id="256" r:id="rId6"/>
    <p:sldId id="278" r:id="rId7"/>
    <p:sldId id="284" r:id="rId8"/>
    <p:sldId id="282" r:id="rId9"/>
    <p:sldId id="283" r:id="rId10"/>
    <p:sldId id="285" r:id="rId11"/>
    <p:sldId id="286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92C5-4315-4B0E-A8A8-B823568E7585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E3BF-73C8-4677-BD1B-7966374D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0ACA-30A8-82BD-E9B6-100EF3775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0BA53-ACA3-FFD2-26E6-58D7194D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57C17-7A29-8D54-445C-87D2AFF0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A8C06-647B-3BDF-602C-579D02DB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626F8-8CB1-981B-1228-FDCB5540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6BB9-EDDC-B0F9-F283-2C1A4FCF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EA212-0D6F-A914-1D84-E72220377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8FF37-A4AA-13D7-D3AE-34B428E7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81509-A68D-3D99-6EF8-D2FE99FA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71C7E-2916-C90E-A3E3-67785AE7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03C35-CF08-77E3-D56C-2119ADB86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B652D-80C9-12E2-ABAF-AB6774E3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EB2CF-74D4-624A-AD07-7F7C52C8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73A5D-9E62-6E7F-E048-EE66966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5FD9-19D1-897D-8650-1816C3EF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D07F-8768-B210-6318-237D8369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172D-8D13-A32B-D36C-13077850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4F8D6-796A-EC79-61B4-207E90D6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FB655-1E5B-0F50-81BD-50A62D9C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AFB0-7731-E200-0225-75573E46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7BF4-9E77-9440-015F-5420E3FE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1F833-C50C-F0B0-4D53-4D740FEED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86214-8B5E-05C3-BF4F-B9FB77A3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58A17-BE89-39F2-0AED-45E52754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9B158-C476-3C54-79F6-DB3703AA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48EA-6F33-0784-28B3-CBB19980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6676-5905-B5F1-CB99-13AD378E2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373B0-2463-24CF-1357-B19AFC97F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ED4FD-0640-FA95-33BF-34078B6E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32C6D-8EB7-53D3-9610-F32666E5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6E555-89EC-F34D-8F72-745D806B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5150-AA08-A28A-E2B1-B0E72F6F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7CC3B-58C9-DB59-80C8-8F66DEAF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9E35E-3140-8F18-3209-5D03C068E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B4DC8-A3EC-DC65-E3D1-426A298FD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C77F2-A68F-26A5-5A83-0BAED151B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64E64-6211-2B39-637E-0067137C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B82C8-3186-1287-3184-8FA06C4A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E27EF-E191-DCA6-D3C6-C955F69B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9C5E-CEA3-408B-58E7-C597C7B1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37A42-FDA3-81B1-8BC9-61474CCC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C3CE4-9B8F-24AE-5595-7FA4FA28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B1C8E-B708-9CCD-E81C-87314871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5B9E6-88AE-B428-1A59-9A892780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57A59-494E-22DD-8AF8-FF5EEEE8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C8CCE-D5AE-07EB-C74B-FEA54BF2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5038-0533-2D15-61B0-FD8E7C88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990B-B044-6321-8667-9DCCEF9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34F8E-7B64-777D-CDAB-5A4369499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8AD03-6818-4130-2F39-40F0900D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152B0-DC45-A6A6-CCF7-9B2E06F8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0E7EB-EEFB-FCB7-65F8-F52735B4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C506-E4D7-EC18-1197-10BC04D1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45EAE-9226-22B3-7ECC-D584975F2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5D18C-BB0C-32B1-9897-37FE7E73A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2A5D1-5EBF-7776-96EB-EBBB4BA6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866C9-37E3-9250-7A57-9478B2FC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A2DC1-0323-230B-2815-BF29308F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26BA5-E570-D2CD-4F70-A172DA17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FC69-7DB1-0192-41C7-4F0C46B44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5DB0C-5153-2AEF-B66D-54C0BA47B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B334-4118-44AF-B177-DBCCF7319BA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348CE-FED5-BEE0-8E8B-0A80E6F2F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9A7C-1D73-37F5-4EDA-09DED8F13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DA0A-CFCF-425C-8D1C-7A464F5E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7294-245C-277D-C3D1-8E4C6D311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TB Prevention Curriculum for Community Health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11843-9769-8FF2-8B75-B7B90FA07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Cathy Miller, MPH</a:t>
            </a:r>
          </a:p>
          <a:p>
            <a:r>
              <a:rPr lang="en-US" dirty="0"/>
              <a:t>Education and Training Specialist</a:t>
            </a:r>
          </a:p>
          <a:p>
            <a:r>
              <a:rPr lang="en-US" dirty="0"/>
              <a:t>TB Free California * CDPH TB Control Branch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9510E-1148-A3D3-4DB7-4CA65532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188" y="5483225"/>
            <a:ext cx="74987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4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0A7CE-036F-BE64-99D1-4E6819653EE7}"/>
              </a:ext>
            </a:extLst>
          </p:cNvPr>
          <p:cNvSpPr txBox="1"/>
          <p:nvPr/>
        </p:nvSpPr>
        <p:spPr>
          <a:xfrm>
            <a:off x="609600" y="560439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TB Free California’s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TB Prevention Curriculum For CHWs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/>
              <a:t>1. Conducted needs assessment</a:t>
            </a:r>
            <a:br>
              <a:rPr lang="en-US" sz="3200" dirty="0"/>
            </a:br>
            <a:r>
              <a:rPr lang="en-US" sz="3200" dirty="0"/>
              <a:t>     (literature review, environmental scan, </a:t>
            </a:r>
            <a:br>
              <a:rPr lang="en-US" sz="3200" dirty="0"/>
            </a:br>
            <a:r>
              <a:rPr lang="en-US" sz="3200" dirty="0"/>
              <a:t>       1:1 stakeholder interviews)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2. Established advisory committee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3. Developed curriculum</a:t>
            </a:r>
          </a:p>
        </p:txBody>
      </p:sp>
    </p:spTree>
    <p:extLst>
      <p:ext uri="{BB962C8B-B14F-4D97-AF65-F5344CB8AC3E}">
        <p14:creationId xmlns:p14="http://schemas.microsoft.com/office/powerpoint/2010/main" val="167239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62F51-F7A3-B94D-BC62-2DE35FBB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Module 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1</a:t>
            </a:r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– </a:t>
            </a:r>
            <a:b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TB Basics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202AE-395F-09A0-8D32-083F1157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77" y="2596242"/>
            <a:ext cx="3635761" cy="36521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400" dirty="0">
                <a:solidFill>
                  <a:schemeClr val="tx2"/>
                </a:solidFill>
              </a:rPr>
              <a:t>LTBI vs. TB disease</a:t>
            </a:r>
          </a:p>
          <a:p>
            <a:pPr marL="457200"/>
            <a:r>
              <a:rPr lang="en-US" sz="2400" i="1" dirty="0">
                <a:solidFill>
                  <a:schemeClr val="tx2"/>
                </a:solidFill>
              </a:rPr>
              <a:t>M. tb</a:t>
            </a:r>
            <a:r>
              <a:rPr lang="en-US" sz="2400" dirty="0">
                <a:solidFill>
                  <a:schemeClr val="tx2"/>
                </a:solidFill>
              </a:rPr>
              <a:t> transmission</a:t>
            </a:r>
            <a:endParaRPr lang="en-US" sz="2400" i="1" dirty="0">
              <a:solidFill>
                <a:schemeClr val="tx2"/>
              </a:solidFill>
            </a:endParaRP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TB disease symptoms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LTBI testing and treatment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Limitations of the BCG vaccine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B0975-28B9-ADC2-9A20-CEA23A28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87" y="1522894"/>
            <a:ext cx="6812954" cy="38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62F51-F7A3-B94D-BC62-2DE35FBB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Module 2 – Who is at Risk for TB?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202AE-395F-09A0-8D32-083F1157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672189" cy="370595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400" dirty="0">
                <a:solidFill>
                  <a:schemeClr val="tx2"/>
                </a:solidFill>
              </a:rPr>
              <a:t>TB and LTBI epidemiology in California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Risk factors for TB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Populations at higher risk for TB?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How to conduct a TB risk assessment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40FE11FF-1D35-4E0A-992F-FEED8B82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1" y="1576022"/>
            <a:ext cx="6588369" cy="37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62F51-F7A3-B94D-BC62-2DE35FBB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Module 3 – </a:t>
            </a:r>
            <a:b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Why TB Prevention?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202AE-395F-09A0-8D32-083F1157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3" y="2596242"/>
            <a:ext cx="4055486" cy="365215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3200" dirty="0">
                <a:solidFill>
                  <a:schemeClr val="tx2"/>
                </a:solidFill>
              </a:rPr>
              <a:t>Human and financial costs of TB disease</a:t>
            </a:r>
          </a:p>
          <a:p>
            <a:pPr marL="457200"/>
            <a:r>
              <a:rPr lang="en-US" sz="3200" dirty="0">
                <a:solidFill>
                  <a:schemeClr val="tx2"/>
                </a:solidFill>
              </a:rPr>
              <a:t>TB is a health equity issues</a:t>
            </a:r>
          </a:p>
          <a:p>
            <a:pPr marL="457200"/>
            <a:r>
              <a:rPr lang="en-US" sz="3200" dirty="0">
                <a:solidFill>
                  <a:schemeClr val="tx2"/>
                </a:solidFill>
              </a:rPr>
              <a:t>How it is possible to prevent TB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49977-F76C-7880-92F7-26E9B80A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170" y="1602921"/>
            <a:ext cx="6555988" cy="36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3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262F51-F7A3-B94D-BC62-2DE35FBB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Module 4 – Communicating with Patients at Higher Risk for TB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202AE-395F-09A0-8D32-083F1157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5" y="2698438"/>
            <a:ext cx="3915891" cy="38880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/>
            <a:r>
              <a:rPr lang="en-US" sz="2400" dirty="0">
                <a:solidFill>
                  <a:schemeClr val="tx2"/>
                </a:solidFill>
              </a:rPr>
              <a:t>How culture and personal history can affect a person’s reaction to being diagnosed with LTBI or TB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Effective communication skills for working with clients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Effective TB prevention messaging</a:t>
            </a:r>
          </a:p>
          <a:p>
            <a:pPr marL="457200"/>
            <a:r>
              <a:rPr lang="en-US" sz="2400" dirty="0">
                <a:solidFill>
                  <a:schemeClr val="tx2"/>
                </a:solidFill>
              </a:rPr>
              <a:t>Linkage to care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(LTBI testing/treatment)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362E2-ABDA-6DD1-0DD2-2F937315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98" y="1693850"/>
            <a:ext cx="6851200" cy="38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7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0A7CE-036F-BE64-99D1-4E6819653EE7}"/>
              </a:ext>
            </a:extLst>
          </p:cNvPr>
          <p:cNvSpPr txBox="1"/>
          <p:nvPr/>
        </p:nvSpPr>
        <p:spPr>
          <a:xfrm>
            <a:off x="609600" y="560439"/>
            <a:ext cx="10972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TB Free California’s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TB Prevention Curriculum For CHWs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r>
              <a:rPr lang="en-US" sz="3200" dirty="0"/>
              <a:t>4. Pilot-tested curriculum</a:t>
            </a:r>
            <a:br>
              <a:rPr lang="en-US" sz="3200" dirty="0"/>
            </a:br>
            <a:endParaRPr lang="en-US" sz="1600" dirty="0"/>
          </a:p>
          <a:p>
            <a:r>
              <a:rPr lang="en-US" sz="3200" dirty="0"/>
              <a:t>5. Revised curriculum</a:t>
            </a:r>
            <a:br>
              <a:rPr lang="en-US" sz="3200" dirty="0"/>
            </a:br>
            <a:endParaRPr lang="en-US" sz="1600" dirty="0"/>
          </a:p>
          <a:p>
            <a:r>
              <a:rPr lang="en-US" sz="3200" dirty="0"/>
              <a:t>6. Finalize and package curriculum</a:t>
            </a:r>
          </a:p>
          <a:p>
            <a:endParaRPr lang="en-US" sz="1600" dirty="0"/>
          </a:p>
          <a:p>
            <a:r>
              <a:rPr lang="en-US" sz="3200" dirty="0"/>
              <a:t>7. CDPH clearance process</a:t>
            </a:r>
            <a:br>
              <a:rPr lang="en-US" sz="3200" dirty="0"/>
            </a:br>
            <a:endParaRPr lang="en-US" sz="1600" dirty="0"/>
          </a:p>
          <a:p>
            <a:r>
              <a:rPr lang="en-US" sz="3200" dirty="0"/>
              <a:t>8. Future activities…</a:t>
            </a:r>
            <a:br>
              <a:rPr lang="en-US" sz="3200" dirty="0"/>
            </a:br>
            <a:r>
              <a:rPr lang="en-US" sz="3200" dirty="0"/>
              <a:t>   </a:t>
            </a:r>
            <a:r>
              <a:rPr lang="en-US" sz="2400" dirty="0"/>
              <a:t>- Virtual training: CA Office Refugee Health </a:t>
            </a:r>
            <a:br>
              <a:rPr lang="en-US" sz="2400" dirty="0"/>
            </a:br>
            <a:r>
              <a:rPr lang="en-US" sz="2400" dirty="0"/>
              <a:t>    - San Diego CHW collaboration (tentative)</a:t>
            </a:r>
            <a:br>
              <a:rPr lang="en-US" sz="2400" dirty="0"/>
            </a:br>
            <a:r>
              <a:rPr lang="en-US" sz="2400" dirty="0"/>
              <a:t>    - CA Dept of Health Care Access and Information (HCAI) CHW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1132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0A7CE-036F-BE64-99D1-4E6819653EE7}"/>
              </a:ext>
            </a:extLst>
          </p:cNvPr>
          <p:cNvSpPr txBox="1"/>
          <p:nvPr/>
        </p:nvSpPr>
        <p:spPr>
          <a:xfrm>
            <a:off x="609600" y="1158230"/>
            <a:ext cx="10972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Q&amp;A</a:t>
            </a:r>
          </a:p>
          <a:p>
            <a:pPr algn="ctr"/>
            <a:r>
              <a:rPr lang="en-US" sz="5400" dirty="0"/>
              <a:t>______________</a:t>
            </a:r>
            <a:br>
              <a:rPr lang="en-US" sz="5400" dirty="0"/>
            </a:br>
            <a:endParaRPr lang="en-US" sz="5400" dirty="0"/>
          </a:p>
          <a:p>
            <a:pPr algn="ctr"/>
            <a:endParaRPr lang="en-US" sz="4000" dirty="0"/>
          </a:p>
          <a:p>
            <a:pPr algn="ctr"/>
            <a:br>
              <a:rPr lang="en-US" sz="4000" dirty="0"/>
            </a:br>
            <a:r>
              <a:rPr lang="en-US" sz="3600" dirty="0"/>
              <a:t>For more information, contact:</a:t>
            </a:r>
            <a:br>
              <a:rPr lang="en-US" sz="3600" dirty="0"/>
            </a:br>
            <a:r>
              <a:rPr lang="en-US" sz="3600" dirty="0"/>
              <a:t>Cathy Miller</a:t>
            </a:r>
          </a:p>
          <a:p>
            <a:pPr algn="ctr"/>
            <a:r>
              <a:rPr lang="en-US" sz="3600" dirty="0" err="1"/>
              <a:t>cathy.miller@cdph.ca.gov</a:t>
            </a:r>
            <a:endParaRPr lang="en-US" sz="3600" dirty="0"/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3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0A7CE-036F-BE64-99D1-4E6819653EE7}"/>
              </a:ext>
            </a:extLst>
          </p:cNvPr>
          <p:cNvSpPr txBox="1"/>
          <p:nvPr/>
        </p:nvSpPr>
        <p:spPr>
          <a:xfrm>
            <a:off x="609600" y="560439"/>
            <a:ext cx="1097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TB Free California’s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TB Prevention Curriculum For CHWs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7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8B756010EA0438D07B7CE9EC98A7A" ma:contentTypeVersion="12" ma:contentTypeDescription="Create a new document." ma:contentTypeScope="" ma:versionID="3e9dca35b721cf8e231e3b20ae7cb948">
  <xsd:schema xmlns:xsd="http://www.w3.org/2001/XMLSchema" xmlns:xs="http://www.w3.org/2001/XMLSchema" xmlns:p="http://schemas.microsoft.com/office/2006/metadata/properties" xmlns:ns3="72304ab7-fdec-4bdf-aff2-aa22dfcdb073" xmlns:ns4="95f3527b-5bbe-4822-b468-3968d688b3d4" targetNamespace="http://schemas.microsoft.com/office/2006/metadata/properties" ma:root="true" ma:fieldsID="77e2ec4814c837999dddd6f1c8fff920" ns3:_="" ns4:_="">
    <xsd:import namespace="72304ab7-fdec-4bdf-aff2-aa22dfcdb073"/>
    <xsd:import namespace="95f3527b-5bbe-4822-b468-3968d688b3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04ab7-fdec-4bdf-aff2-aa22dfcdb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3527b-5bbe-4822-b468-3968d688b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304ab7-fdec-4bdf-aff2-aa22dfcdb0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9A11A1-8A3A-4F67-AA5A-A4D40F987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304ab7-fdec-4bdf-aff2-aa22dfcdb073"/>
    <ds:schemaRef ds:uri="95f3527b-5bbe-4822-b468-3968d688b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C0BCA-7BB2-4308-BE87-730382A56B9B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95f3527b-5bbe-4822-b468-3968d688b3d4"/>
    <ds:schemaRef ds:uri="72304ab7-fdec-4bdf-aff2-aa22dfcdb073"/>
  </ds:schemaRefs>
</ds:datastoreItem>
</file>

<file path=customXml/itemProps3.xml><?xml version="1.0" encoding="utf-8"?>
<ds:datastoreItem xmlns:ds="http://schemas.openxmlformats.org/officeDocument/2006/customXml" ds:itemID="{C6805EBC-4E32-4388-BDD3-4BA5CE627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303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TB Prevention Curriculum for Community Health Workers</vt:lpstr>
      <vt:lpstr>PowerPoint Presentation</vt:lpstr>
      <vt:lpstr>Module 1 –  TB Basics</vt:lpstr>
      <vt:lpstr>Module 2 – Who is at Risk for TB?</vt:lpstr>
      <vt:lpstr>Module 3 –  Why TB Prevention?</vt:lpstr>
      <vt:lpstr>Module 4 – Communicating with Patients at Higher Risk for TB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Cathy@CDPH</dc:creator>
  <cp:lastModifiedBy>Miller, Cathy@CDPH</cp:lastModifiedBy>
  <cp:revision>14</cp:revision>
  <dcterms:created xsi:type="dcterms:W3CDTF">2023-05-26T18:57:27Z</dcterms:created>
  <dcterms:modified xsi:type="dcterms:W3CDTF">2023-09-12T15:36:09Z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0x010100E1B8B756010EA0438D07B7CE9EC98A7A</vt:lpwstr>
  </property>
</Properties>
</file>