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522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2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60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title>
      <c:overlay val="0"/>
    </c:title>
    <c:autoTitleDeleted val="0"/>
    <c:plotArea>
      <c:layout>
        <c:manualLayout>
          <c:layoutTarget val="inner"/>
          <c:xMode val="edge"/>
          <c:yMode val="edge"/>
          <c:x val="0.11773594706911636"/>
          <c:y val="3.2224409448818901E-2"/>
          <c:w val="0.83759669364246137"/>
          <c:h val="0.792311382130167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TB Cases</c:v>
                </c:pt>
              </c:strCache>
            </c:strRef>
          </c:tx>
          <c:spPr>
            <a:solidFill>
              <a:srgbClr val="4F81BD"/>
            </a:solidFill>
            <a:ln w="38100">
              <a:noFill/>
            </a:ln>
          </c:spPr>
          <c:invertIfNegative val="0"/>
          <c:dPt>
            <c:idx val="3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4D23-1C43-9E9C-19A10DBE5CC3}"/>
              </c:ext>
            </c:extLst>
          </c:dPt>
          <c:dPt>
            <c:idx val="3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4D23-1C43-9E9C-19A10DBE5CC3}"/>
              </c:ext>
            </c:extLst>
          </c:dPt>
          <c:dPt>
            <c:idx val="3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4D23-1C43-9E9C-19A10DBE5CC3}"/>
              </c:ext>
            </c:extLst>
          </c:dPt>
          <c:dLbls>
            <c:dLbl>
              <c:idx val="8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A95-1840-90E7-7D893378CC2C}"/>
                </c:ext>
              </c:extLst>
            </c:dLbl>
            <c:dLbl>
              <c:idx val="9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A95-1840-90E7-7D893378CC2C}"/>
                </c:ext>
              </c:extLst>
            </c:dLbl>
            <c:dLbl>
              <c:idx val="10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B49-4204-8529-41E0AE221F06}"/>
                </c:ext>
              </c:extLst>
            </c:dLbl>
            <c:dLbl>
              <c:idx val="29"/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chemeClr val="bg1">
                            <a:lumMod val="85000"/>
                          </a:schemeClr>
                        </a:solidFill>
                      </a:rPr>
                      <a:t>1,703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4D23-1C43-9E9C-19A10DBE5CC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Sheet1!$A$2:$A$12</c:f>
              <c:numCache>
                <c:formatCode>General</c:formatCod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numCache>
            </c:num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2320</c:v>
                </c:pt>
                <c:pt idx="1">
                  <c:v>2184</c:v>
                </c:pt>
                <c:pt idx="2">
                  <c:v>2162</c:v>
                </c:pt>
                <c:pt idx="3">
                  <c:v>2130</c:v>
                </c:pt>
                <c:pt idx="4">
                  <c:v>2131</c:v>
                </c:pt>
                <c:pt idx="5">
                  <c:v>2058</c:v>
                </c:pt>
                <c:pt idx="6">
                  <c:v>2058</c:v>
                </c:pt>
                <c:pt idx="7">
                  <c:v>2092</c:v>
                </c:pt>
                <c:pt idx="8">
                  <c:v>2118</c:v>
                </c:pt>
                <c:pt idx="9">
                  <c:v>1706</c:v>
                </c:pt>
                <c:pt idx="10">
                  <c:v>1750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D23-1C43-9E9C-19A10DBE5C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2"/>
        <c:axId val="135654016"/>
        <c:axId val="135680384"/>
      </c:barChart>
      <c:catAx>
        <c:axId val="135654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8100">
            <a:solidFill>
              <a:sysClr val="window" lastClr="FFFFFF">
                <a:lumMod val="65000"/>
              </a:sysClr>
            </a:solidFill>
          </a:ln>
        </c:spPr>
        <c:txPr>
          <a:bodyPr rot="0"/>
          <a:lstStyle/>
          <a:p>
            <a:pPr>
              <a:defRPr sz="1800" b="1">
                <a:solidFill>
                  <a:schemeClr val="bg1"/>
                </a:solidFill>
              </a:defRPr>
            </a:pPr>
            <a:endParaRPr lang="en-US"/>
          </a:p>
        </c:txPr>
        <c:crossAx val="135680384"/>
        <c:crosses val="autoZero"/>
        <c:auto val="1"/>
        <c:lblAlgn val="ctr"/>
        <c:lblOffset val="100"/>
        <c:noMultiLvlLbl val="0"/>
      </c:catAx>
      <c:valAx>
        <c:axId val="135680384"/>
        <c:scaling>
          <c:orientation val="minMax"/>
          <c:max val="3000"/>
          <c:min val="0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/>
              <a:lstStyle/>
              <a:p>
                <a:pPr>
                  <a:defRPr sz="1800" b="1" i="0" u="none" strike="noStrike" baseline="0">
                    <a:solidFill>
                      <a:schemeClr val="bg1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sz="1800" b="1" dirty="0">
                    <a:solidFill>
                      <a:schemeClr val="bg1"/>
                    </a:solidFill>
                  </a:rPr>
                  <a:t>Number of Cases</a:t>
                </a:r>
              </a:p>
            </c:rich>
          </c:tx>
          <c:layout>
            <c:manualLayout>
              <c:xMode val="edge"/>
              <c:yMode val="edge"/>
              <c:x val="3.1086067652829328E-3"/>
              <c:y val="0.24996281714785651"/>
            </c:manualLayout>
          </c:layout>
          <c:overlay val="0"/>
          <c:spPr>
            <a:noFill/>
          </c:spPr>
        </c:title>
        <c:numFmt formatCode="#,##0" sourceLinked="0"/>
        <c:majorTickMark val="out"/>
        <c:minorTickMark val="none"/>
        <c:tickLblPos val="nextTo"/>
        <c:spPr>
          <a:ln w="38100">
            <a:solidFill>
              <a:sysClr val="window" lastClr="FFFFFF">
                <a:lumMod val="65000"/>
              </a:sysClr>
            </a:solidFill>
          </a:ln>
        </c:spPr>
        <c:txPr>
          <a:bodyPr/>
          <a:lstStyle/>
          <a:p>
            <a:pPr>
              <a:defRPr b="1">
                <a:solidFill>
                  <a:schemeClr val="bg1"/>
                </a:solidFill>
              </a:defRPr>
            </a:pPr>
            <a:endParaRPr lang="en-US"/>
          </a:p>
        </c:txPr>
        <c:crossAx val="135654016"/>
        <c:crosses val="autoZero"/>
        <c:crossBetween val="between"/>
      </c:valAx>
      <c:spPr>
        <a:ln>
          <a:noFill/>
        </a:ln>
      </c:spPr>
    </c:plotArea>
    <c:plotVisOnly val="0"/>
    <c:dispBlanksAs val="gap"/>
    <c:showDLblsOverMax val="0"/>
  </c:chart>
  <c:txPr>
    <a:bodyPr/>
    <a:lstStyle/>
    <a:p>
      <a:pPr>
        <a:defRPr sz="1798"/>
      </a:pPr>
      <a:endParaRPr lang="en-US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4551373738833101"/>
          <c:y val="3.2224409448818901E-2"/>
          <c:w val="0.73902242688413899"/>
          <c:h val="0.705324273981881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TB Cases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cat>
            <c:numRef>
              <c:f>Sheet1!$A$2:$A$93</c:f>
              <c:numCache>
                <c:formatCode>General</c:formatCode>
                <c:ptCount val="92"/>
                <c:pt idx="0">
                  <c:v>1930</c:v>
                </c:pt>
                <c:pt idx="1">
                  <c:v>1931</c:v>
                </c:pt>
                <c:pt idx="2">
                  <c:v>1932</c:v>
                </c:pt>
                <c:pt idx="3">
                  <c:v>1933</c:v>
                </c:pt>
                <c:pt idx="4">
                  <c:v>1934</c:v>
                </c:pt>
                <c:pt idx="5">
                  <c:v>1935</c:v>
                </c:pt>
                <c:pt idx="6">
                  <c:v>1936</c:v>
                </c:pt>
                <c:pt idx="7">
                  <c:v>1937</c:v>
                </c:pt>
                <c:pt idx="8">
                  <c:v>1938</c:v>
                </c:pt>
                <c:pt idx="9">
                  <c:v>1939</c:v>
                </c:pt>
                <c:pt idx="10">
                  <c:v>1940</c:v>
                </c:pt>
                <c:pt idx="11">
                  <c:v>1941</c:v>
                </c:pt>
                <c:pt idx="12">
                  <c:v>1942</c:v>
                </c:pt>
                <c:pt idx="13">
                  <c:v>1943</c:v>
                </c:pt>
                <c:pt idx="14">
                  <c:v>1944</c:v>
                </c:pt>
                <c:pt idx="15">
                  <c:v>1945</c:v>
                </c:pt>
                <c:pt idx="16">
                  <c:v>1946</c:v>
                </c:pt>
                <c:pt idx="17">
                  <c:v>1947</c:v>
                </c:pt>
                <c:pt idx="18">
                  <c:v>1948</c:v>
                </c:pt>
                <c:pt idx="19">
                  <c:v>1949</c:v>
                </c:pt>
                <c:pt idx="20">
                  <c:v>1950</c:v>
                </c:pt>
                <c:pt idx="21">
                  <c:v>1951</c:v>
                </c:pt>
                <c:pt idx="22">
                  <c:v>1952</c:v>
                </c:pt>
                <c:pt idx="23">
                  <c:v>1953</c:v>
                </c:pt>
                <c:pt idx="24">
                  <c:v>1954</c:v>
                </c:pt>
                <c:pt idx="25">
                  <c:v>1955</c:v>
                </c:pt>
                <c:pt idx="26">
                  <c:v>1956</c:v>
                </c:pt>
                <c:pt idx="27">
                  <c:v>1957</c:v>
                </c:pt>
                <c:pt idx="28">
                  <c:v>1958</c:v>
                </c:pt>
                <c:pt idx="29">
                  <c:v>1959</c:v>
                </c:pt>
                <c:pt idx="30">
                  <c:v>1960</c:v>
                </c:pt>
                <c:pt idx="31">
                  <c:v>1961</c:v>
                </c:pt>
                <c:pt idx="32">
                  <c:v>1962</c:v>
                </c:pt>
                <c:pt idx="33">
                  <c:v>1963</c:v>
                </c:pt>
                <c:pt idx="34">
                  <c:v>1964</c:v>
                </c:pt>
                <c:pt idx="35">
                  <c:v>1965</c:v>
                </c:pt>
                <c:pt idx="36">
                  <c:v>1966</c:v>
                </c:pt>
                <c:pt idx="37">
                  <c:v>1967</c:v>
                </c:pt>
                <c:pt idx="38">
                  <c:v>1968</c:v>
                </c:pt>
                <c:pt idx="39">
                  <c:v>1969</c:v>
                </c:pt>
                <c:pt idx="40">
                  <c:v>1970</c:v>
                </c:pt>
                <c:pt idx="41">
                  <c:v>1971</c:v>
                </c:pt>
                <c:pt idx="42">
                  <c:v>1972</c:v>
                </c:pt>
                <c:pt idx="43">
                  <c:v>1973</c:v>
                </c:pt>
                <c:pt idx="44">
                  <c:v>1974</c:v>
                </c:pt>
                <c:pt idx="45">
                  <c:v>1975</c:v>
                </c:pt>
                <c:pt idx="46">
                  <c:v>1976</c:v>
                </c:pt>
                <c:pt idx="47">
                  <c:v>1977</c:v>
                </c:pt>
                <c:pt idx="48">
                  <c:v>1978</c:v>
                </c:pt>
                <c:pt idx="49">
                  <c:v>1979</c:v>
                </c:pt>
                <c:pt idx="50">
                  <c:v>1980</c:v>
                </c:pt>
                <c:pt idx="51">
                  <c:v>1981</c:v>
                </c:pt>
                <c:pt idx="52">
                  <c:v>1982</c:v>
                </c:pt>
                <c:pt idx="53">
                  <c:v>1983</c:v>
                </c:pt>
                <c:pt idx="54">
                  <c:v>1984</c:v>
                </c:pt>
                <c:pt idx="55">
                  <c:v>1985</c:v>
                </c:pt>
                <c:pt idx="56">
                  <c:v>1986</c:v>
                </c:pt>
                <c:pt idx="57">
                  <c:v>1987</c:v>
                </c:pt>
                <c:pt idx="58">
                  <c:v>1988</c:v>
                </c:pt>
                <c:pt idx="59">
                  <c:v>1989</c:v>
                </c:pt>
                <c:pt idx="60">
                  <c:v>1990</c:v>
                </c:pt>
                <c:pt idx="61">
                  <c:v>1991</c:v>
                </c:pt>
                <c:pt idx="62">
                  <c:v>1992</c:v>
                </c:pt>
                <c:pt idx="63">
                  <c:v>1993</c:v>
                </c:pt>
                <c:pt idx="64">
                  <c:v>1994</c:v>
                </c:pt>
                <c:pt idx="65">
                  <c:v>1995</c:v>
                </c:pt>
                <c:pt idx="66">
                  <c:v>1996</c:v>
                </c:pt>
                <c:pt idx="67">
                  <c:v>1997</c:v>
                </c:pt>
                <c:pt idx="68">
                  <c:v>1998</c:v>
                </c:pt>
                <c:pt idx="69">
                  <c:v>1999</c:v>
                </c:pt>
                <c:pt idx="70">
                  <c:v>2000</c:v>
                </c:pt>
                <c:pt idx="71">
                  <c:v>2001</c:v>
                </c:pt>
                <c:pt idx="72">
                  <c:v>2002</c:v>
                </c:pt>
                <c:pt idx="73">
                  <c:v>2003</c:v>
                </c:pt>
                <c:pt idx="74">
                  <c:v>2004</c:v>
                </c:pt>
                <c:pt idx="75">
                  <c:v>2005</c:v>
                </c:pt>
                <c:pt idx="76">
                  <c:v>2006</c:v>
                </c:pt>
                <c:pt idx="77">
                  <c:v>2007</c:v>
                </c:pt>
                <c:pt idx="78">
                  <c:v>2008</c:v>
                </c:pt>
                <c:pt idx="79">
                  <c:v>2009</c:v>
                </c:pt>
                <c:pt idx="80">
                  <c:v>2010</c:v>
                </c:pt>
                <c:pt idx="81">
                  <c:v>2011</c:v>
                </c:pt>
                <c:pt idx="82">
                  <c:v>2012</c:v>
                </c:pt>
                <c:pt idx="83">
                  <c:v>2013</c:v>
                </c:pt>
                <c:pt idx="84">
                  <c:v>2014</c:v>
                </c:pt>
                <c:pt idx="85">
                  <c:v>2015</c:v>
                </c:pt>
                <c:pt idx="86">
                  <c:v>2016</c:v>
                </c:pt>
                <c:pt idx="87">
                  <c:v>2017</c:v>
                </c:pt>
                <c:pt idx="88">
                  <c:v>2018</c:v>
                </c:pt>
                <c:pt idx="89">
                  <c:v>2019</c:v>
                </c:pt>
                <c:pt idx="90">
                  <c:v>2020</c:v>
                </c:pt>
                <c:pt idx="91">
                  <c:v>2021</c:v>
                </c:pt>
              </c:numCache>
            </c:numRef>
          </c:cat>
          <c:val>
            <c:numRef>
              <c:f>Sheet1!$B$2:$B$93</c:f>
              <c:numCache>
                <c:formatCode>#,##0</c:formatCode>
                <c:ptCount val="92"/>
                <c:pt idx="0">
                  <c:v>11297</c:v>
                </c:pt>
                <c:pt idx="1">
                  <c:v>10781</c:v>
                </c:pt>
                <c:pt idx="2">
                  <c:v>10877</c:v>
                </c:pt>
                <c:pt idx="3">
                  <c:v>9379</c:v>
                </c:pt>
                <c:pt idx="4">
                  <c:v>8317</c:v>
                </c:pt>
                <c:pt idx="5">
                  <c:v>8252</c:v>
                </c:pt>
                <c:pt idx="6">
                  <c:v>8052</c:v>
                </c:pt>
                <c:pt idx="7">
                  <c:v>8843</c:v>
                </c:pt>
                <c:pt idx="8">
                  <c:v>8465</c:v>
                </c:pt>
                <c:pt idx="9">
                  <c:v>8606</c:v>
                </c:pt>
                <c:pt idx="10">
                  <c:v>8421</c:v>
                </c:pt>
                <c:pt idx="11">
                  <c:v>7960</c:v>
                </c:pt>
                <c:pt idx="12">
                  <c:v>10134</c:v>
                </c:pt>
                <c:pt idx="13">
                  <c:v>7879</c:v>
                </c:pt>
                <c:pt idx="14">
                  <c:v>8626</c:v>
                </c:pt>
                <c:pt idx="15">
                  <c:v>8144</c:v>
                </c:pt>
                <c:pt idx="16">
                  <c:v>8079</c:v>
                </c:pt>
                <c:pt idx="17">
                  <c:v>9309</c:v>
                </c:pt>
                <c:pt idx="18">
                  <c:v>8816</c:v>
                </c:pt>
                <c:pt idx="19">
                  <c:v>8357</c:v>
                </c:pt>
                <c:pt idx="20">
                  <c:v>8498</c:v>
                </c:pt>
                <c:pt idx="21">
                  <c:v>8426</c:v>
                </c:pt>
                <c:pt idx="22">
                  <c:v>8232</c:v>
                </c:pt>
                <c:pt idx="23">
                  <c:v>8405</c:v>
                </c:pt>
                <c:pt idx="24">
                  <c:v>7904</c:v>
                </c:pt>
                <c:pt idx="25">
                  <c:v>7267</c:v>
                </c:pt>
                <c:pt idx="26">
                  <c:v>6345</c:v>
                </c:pt>
                <c:pt idx="27">
                  <c:v>6288</c:v>
                </c:pt>
                <c:pt idx="28">
                  <c:v>5868</c:v>
                </c:pt>
                <c:pt idx="29">
                  <c:v>5320</c:v>
                </c:pt>
                <c:pt idx="30">
                  <c:v>5129</c:v>
                </c:pt>
                <c:pt idx="31">
                  <c:v>4916</c:v>
                </c:pt>
                <c:pt idx="32">
                  <c:v>5032</c:v>
                </c:pt>
                <c:pt idx="33">
                  <c:v>5034</c:v>
                </c:pt>
                <c:pt idx="34">
                  <c:v>5029</c:v>
                </c:pt>
                <c:pt idx="35">
                  <c:v>4567</c:v>
                </c:pt>
                <c:pt idx="36">
                  <c:v>4658</c:v>
                </c:pt>
                <c:pt idx="37">
                  <c:v>4215</c:v>
                </c:pt>
                <c:pt idx="38">
                  <c:v>3846</c:v>
                </c:pt>
                <c:pt idx="39">
                  <c:v>3804</c:v>
                </c:pt>
                <c:pt idx="40">
                  <c:v>3456</c:v>
                </c:pt>
                <c:pt idx="41">
                  <c:v>3485</c:v>
                </c:pt>
                <c:pt idx="42">
                  <c:v>3393</c:v>
                </c:pt>
                <c:pt idx="43">
                  <c:v>3294</c:v>
                </c:pt>
                <c:pt idx="44">
                  <c:v>3349</c:v>
                </c:pt>
                <c:pt idx="45">
                  <c:v>3618</c:v>
                </c:pt>
                <c:pt idx="46">
                  <c:v>3620</c:v>
                </c:pt>
                <c:pt idx="47">
                  <c:v>3465</c:v>
                </c:pt>
                <c:pt idx="48">
                  <c:v>3351</c:v>
                </c:pt>
                <c:pt idx="49">
                  <c:v>3636</c:v>
                </c:pt>
                <c:pt idx="50">
                  <c:v>4273</c:v>
                </c:pt>
                <c:pt idx="51">
                  <c:v>4520</c:v>
                </c:pt>
                <c:pt idx="52">
                  <c:v>3606</c:v>
                </c:pt>
                <c:pt idx="53">
                  <c:v>3469</c:v>
                </c:pt>
                <c:pt idx="54">
                  <c:v>3244</c:v>
                </c:pt>
                <c:pt idx="55" formatCode="##0">
                  <c:v>3492</c:v>
                </c:pt>
                <c:pt idx="56" formatCode="##0">
                  <c:v>3442</c:v>
                </c:pt>
                <c:pt idx="57" formatCode="##0">
                  <c:v>3719</c:v>
                </c:pt>
                <c:pt idx="58" formatCode="##0">
                  <c:v>3468</c:v>
                </c:pt>
                <c:pt idx="59" formatCode="##0">
                  <c:v>4212</c:v>
                </c:pt>
                <c:pt idx="60" formatCode="##0">
                  <c:v>4889</c:v>
                </c:pt>
                <c:pt idx="61" formatCode="##0">
                  <c:v>5273</c:v>
                </c:pt>
                <c:pt idx="62" formatCode="##0">
                  <c:v>5382</c:v>
                </c:pt>
                <c:pt idx="63" formatCode="##0">
                  <c:v>5150</c:v>
                </c:pt>
                <c:pt idx="64" formatCode="##0">
                  <c:v>4834</c:v>
                </c:pt>
                <c:pt idx="65" formatCode="##0">
                  <c:v>4656</c:v>
                </c:pt>
                <c:pt idx="66" formatCode="##0">
                  <c:v>4288</c:v>
                </c:pt>
                <c:pt idx="67" formatCode="##0">
                  <c:v>4045</c:v>
                </c:pt>
                <c:pt idx="68" formatCode="##0">
                  <c:v>3850</c:v>
                </c:pt>
                <c:pt idx="69" formatCode="##0">
                  <c:v>3604</c:v>
                </c:pt>
                <c:pt idx="70" formatCode="##0">
                  <c:v>3288</c:v>
                </c:pt>
                <c:pt idx="71" formatCode="##0">
                  <c:v>3329</c:v>
                </c:pt>
                <c:pt idx="72" formatCode="##0">
                  <c:v>3172</c:v>
                </c:pt>
                <c:pt idx="73" formatCode="##0">
                  <c:v>3218</c:v>
                </c:pt>
                <c:pt idx="74" formatCode="##0">
                  <c:v>2992</c:v>
                </c:pt>
                <c:pt idx="75" formatCode="##0">
                  <c:v>2900</c:v>
                </c:pt>
                <c:pt idx="76" formatCode="##0">
                  <c:v>2776</c:v>
                </c:pt>
                <c:pt idx="77" formatCode="##0">
                  <c:v>2725</c:v>
                </c:pt>
                <c:pt idx="78" formatCode="##0">
                  <c:v>2699</c:v>
                </c:pt>
                <c:pt idx="79" formatCode="##0">
                  <c:v>2467</c:v>
                </c:pt>
                <c:pt idx="80" formatCode="##0">
                  <c:v>2325</c:v>
                </c:pt>
                <c:pt idx="81" formatCode="##0">
                  <c:v>2323</c:v>
                </c:pt>
                <c:pt idx="82" formatCode="##0">
                  <c:v>2187</c:v>
                </c:pt>
                <c:pt idx="83" formatCode="##0">
                  <c:v>2164</c:v>
                </c:pt>
                <c:pt idx="84" formatCode="##0">
                  <c:v>2133</c:v>
                </c:pt>
                <c:pt idx="85" formatCode="##0">
                  <c:v>2131</c:v>
                </c:pt>
                <c:pt idx="86" formatCode="##0">
                  <c:v>2058</c:v>
                </c:pt>
                <c:pt idx="87" formatCode="##0">
                  <c:v>2059</c:v>
                </c:pt>
                <c:pt idx="88" formatCode="##0">
                  <c:v>2091</c:v>
                </c:pt>
                <c:pt idx="89" formatCode="##0">
                  <c:v>2114</c:v>
                </c:pt>
                <c:pt idx="90" formatCode="##0">
                  <c:v>1706</c:v>
                </c:pt>
                <c:pt idx="91" formatCode="##0">
                  <c:v>1750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D5-40B5-84CB-00F16065F5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1894970416"/>
        <c:axId val="1888447152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TB Rate</c:v>
                </c:pt>
              </c:strCache>
            </c:strRef>
          </c:tx>
          <c:spPr>
            <a:ln w="50800">
              <a:solidFill>
                <a:srgbClr val="C0504D">
                  <a:lumMod val="50000"/>
                </a:srgbClr>
              </a:solidFill>
            </a:ln>
          </c:spPr>
          <c:marker>
            <c:symbol val="none"/>
          </c:marker>
          <c:cat>
            <c:numRef>
              <c:f>Sheet1!$A$2:$A$93</c:f>
              <c:numCache>
                <c:formatCode>General</c:formatCode>
                <c:ptCount val="92"/>
                <c:pt idx="0">
                  <c:v>1930</c:v>
                </c:pt>
                <c:pt idx="1">
                  <c:v>1931</c:v>
                </c:pt>
                <c:pt idx="2">
                  <c:v>1932</c:v>
                </c:pt>
                <c:pt idx="3">
                  <c:v>1933</c:v>
                </c:pt>
                <c:pt idx="4">
                  <c:v>1934</c:v>
                </c:pt>
                <c:pt idx="5">
                  <c:v>1935</c:v>
                </c:pt>
                <c:pt idx="6">
                  <c:v>1936</c:v>
                </c:pt>
                <c:pt idx="7">
                  <c:v>1937</c:v>
                </c:pt>
                <c:pt idx="8">
                  <c:v>1938</c:v>
                </c:pt>
                <c:pt idx="9">
                  <c:v>1939</c:v>
                </c:pt>
                <c:pt idx="10">
                  <c:v>1940</c:v>
                </c:pt>
                <c:pt idx="11">
                  <c:v>1941</c:v>
                </c:pt>
                <c:pt idx="12">
                  <c:v>1942</c:v>
                </c:pt>
                <c:pt idx="13">
                  <c:v>1943</c:v>
                </c:pt>
                <c:pt idx="14">
                  <c:v>1944</c:v>
                </c:pt>
                <c:pt idx="15">
                  <c:v>1945</c:v>
                </c:pt>
                <c:pt idx="16">
                  <c:v>1946</c:v>
                </c:pt>
                <c:pt idx="17">
                  <c:v>1947</c:v>
                </c:pt>
                <c:pt idx="18">
                  <c:v>1948</c:v>
                </c:pt>
                <c:pt idx="19">
                  <c:v>1949</c:v>
                </c:pt>
                <c:pt idx="20">
                  <c:v>1950</c:v>
                </c:pt>
                <c:pt idx="21">
                  <c:v>1951</c:v>
                </c:pt>
                <c:pt idx="22">
                  <c:v>1952</c:v>
                </c:pt>
                <c:pt idx="23">
                  <c:v>1953</c:v>
                </c:pt>
                <c:pt idx="24">
                  <c:v>1954</c:v>
                </c:pt>
                <c:pt idx="25">
                  <c:v>1955</c:v>
                </c:pt>
                <c:pt idx="26">
                  <c:v>1956</c:v>
                </c:pt>
                <c:pt idx="27">
                  <c:v>1957</c:v>
                </c:pt>
                <c:pt idx="28">
                  <c:v>1958</c:v>
                </c:pt>
                <c:pt idx="29">
                  <c:v>1959</c:v>
                </c:pt>
                <c:pt idx="30">
                  <c:v>1960</c:v>
                </c:pt>
                <c:pt idx="31">
                  <c:v>1961</c:v>
                </c:pt>
                <c:pt idx="32">
                  <c:v>1962</c:v>
                </c:pt>
                <c:pt idx="33">
                  <c:v>1963</c:v>
                </c:pt>
                <c:pt idx="34">
                  <c:v>1964</c:v>
                </c:pt>
                <c:pt idx="35">
                  <c:v>1965</c:v>
                </c:pt>
                <c:pt idx="36">
                  <c:v>1966</c:v>
                </c:pt>
                <c:pt idx="37">
                  <c:v>1967</c:v>
                </c:pt>
                <c:pt idx="38">
                  <c:v>1968</c:v>
                </c:pt>
                <c:pt idx="39">
                  <c:v>1969</c:v>
                </c:pt>
                <c:pt idx="40">
                  <c:v>1970</c:v>
                </c:pt>
                <c:pt idx="41">
                  <c:v>1971</c:v>
                </c:pt>
                <c:pt idx="42">
                  <c:v>1972</c:v>
                </c:pt>
                <c:pt idx="43">
                  <c:v>1973</c:v>
                </c:pt>
                <c:pt idx="44">
                  <c:v>1974</c:v>
                </c:pt>
                <c:pt idx="45">
                  <c:v>1975</c:v>
                </c:pt>
                <c:pt idx="46">
                  <c:v>1976</c:v>
                </c:pt>
                <c:pt idx="47">
                  <c:v>1977</c:v>
                </c:pt>
                <c:pt idx="48">
                  <c:v>1978</c:v>
                </c:pt>
                <c:pt idx="49">
                  <c:v>1979</c:v>
                </c:pt>
                <c:pt idx="50">
                  <c:v>1980</c:v>
                </c:pt>
                <c:pt idx="51">
                  <c:v>1981</c:v>
                </c:pt>
                <c:pt idx="52">
                  <c:v>1982</c:v>
                </c:pt>
                <c:pt idx="53">
                  <c:v>1983</c:v>
                </c:pt>
                <c:pt idx="54">
                  <c:v>1984</c:v>
                </c:pt>
                <c:pt idx="55">
                  <c:v>1985</c:v>
                </c:pt>
                <c:pt idx="56">
                  <c:v>1986</c:v>
                </c:pt>
                <c:pt idx="57">
                  <c:v>1987</c:v>
                </c:pt>
                <c:pt idx="58">
                  <c:v>1988</c:v>
                </c:pt>
                <c:pt idx="59">
                  <c:v>1989</c:v>
                </c:pt>
                <c:pt idx="60">
                  <c:v>1990</c:v>
                </c:pt>
                <c:pt idx="61">
                  <c:v>1991</c:v>
                </c:pt>
                <c:pt idx="62">
                  <c:v>1992</c:v>
                </c:pt>
                <c:pt idx="63">
                  <c:v>1993</c:v>
                </c:pt>
                <c:pt idx="64">
                  <c:v>1994</c:v>
                </c:pt>
                <c:pt idx="65">
                  <c:v>1995</c:v>
                </c:pt>
                <c:pt idx="66">
                  <c:v>1996</c:v>
                </c:pt>
                <c:pt idx="67">
                  <c:v>1997</c:v>
                </c:pt>
                <c:pt idx="68">
                  <c:v>1998</c:v>
                </c:pt>
                <c:pt idx="69">
                  <c:v>1999</c:v>
                </c:pt>
                <c:pt idx="70">
                  <c:v>2000</c:v>
                </c:pt>
                <c:pt idx="71">
                  <c:v>2001</c:v>
                </c:pt>
                <c:pt idx="72">
                  <c:v>2002</c:v>
                </c:pt>
                <c:pt idx="73">
                  <c:v>2003</c:v>
                </c:pt>
                <c:pt idx="74">
                  <c:v>2004</c:v>
                </c:pt>
                <c:pt idx="75">
                  <c:v>2005</c:v>
                </c:pt>
                <c:pt idx="76">
                  <c:v>2006</c:v>
                </c:pt>
                <c:pt idx="77">
                  <c:v>2007</c:v>
                </c:pt>
                <c:pt idx="78">
                  <c:v>2008</c:v>
                </c:pt>
                <c:pt idx="79">
                  <c:v>2009</c:v>
                </c:pt>
                <c:pt idx="80">
                  <c:v>2010</c:v>
                </c:pt>
                <c:pt idx="81">
                  <c:v>2011</c:v>
                </c:pt>
                <c:pt idx="82">
                  <c:v>2012</c:v>
                </c:pt>
                <c:pt idx="83">
                  <c:v>2013</c:v>
                </c:pt>
                <c:pt idx="84">
                  <c:v>2014</c:v>
                </c:pt>
                <c:pt idx="85">
                  <c:v>2015</c:v>
                </c:pt>
                <c:pt idx="86">
                  <c:v>2016</c:v>
                </c:pt>
                <c:pt idx="87">
                  <c:v>2017</c:v>
                </c:pt>
                <c:pt idx="88">
                  <c:v>2018</c:v>
                </c:pt>
                <c:pt idx="89">
                  <c:v>2019</c:v>
                </c:pt>
                <c:pt idx="90">
                  <c:v>2020</c:v>
                </c:pt>
                <c:pt idx="91">
                  <c:v>2021</c:v>
                </c:pt>
              </c:numCache>
            </c:numRef>
          </c:cat>
          <c:val>
            <c:numRef>
              <c:f>Sheet1!$C$2:$C$93</c:f>
              <c:numCache>
                <c:formatCode>0.0</c:formatCode>
                <c:ptCount val="92"/>
                <c:pt idx="0">
                  <c:v>197.8</c:v>
                </c:pt>
                <c:pt idx="1">
                  <c:v>185.1</c:v>
                </c:pt>
                <c:pt idx="2">
                  <c:v>184.5</c:v>
                </c:pt>
                <c:pt idx="3">
                  <c:v>157.30000000000001</c:v>
                </c:pt>
                <c:pt idx="4">
                  <c:v>137.19999999999999</c:v>
                </c:pt>
                <c:pt idx="5">
                  <c:v>133.6</c:v>
                </c:pt>
                <c:pt idx="6">
                  <c:v>126.98</c:v>
                </c:pt>
                <c:pt idx="7">
                  <c:v>135.5</c:v>
                </c:pt>
                <c:pt idx="8">
                  <c:v>127.2</c:v>
                </c:pt>
                <c:pt idx="9">
                  <c:v>126.8</c:v>
                </c:pt>
                <c:pt idx="10">
                  <c:v>121.2</c:v>
                </c:pt>
                <c:pt idx="11">
                  <c:v>110</c:v>
                </c:pt>
                <c:pt idx="12">
                  <c:v>131</c:v>
                </c:pt>
                <c:pt idx="13">
                  <c:v>92.6</c:v>
                </c:pt>
                <c:pt idx="14">
                  <c:v>96.4</c:v>
                </c:pt>
                <c:pt idx="15">
                  <c:v>87.2</c:v>
                </c:pt>
                <c:pt idx="16">
                  <c:v>84.5</c:v>
                </c:pt>
                <c:pt idx="17">
                  <c:v>94.7</c:v>
                </c:pt>
                <c:pt idx="18">
                  <c:v>87.6</c:v>
                </c:pt>
                <c:pt idx="19">
                  <c:v>80.8</c:v>
                </c:pt>
                <c:pt idx="20">
                  <c:v>79.8</c:v>
                </c:pt>
                <c:pt idx="21">
                  <c:v>75.8</c:v>
                </c:pt>
                <c:pt idx="22">
                  <c:v>70.7</c:v>
                </c:pt>
                <c:pt idx="23">
                  <c:v>69.5</c:v>
                </c:pt>
                <c:pt idx="24">
                  <c:v>63.1</c:v>
                </c:pt>
                <c:pt idx="25">
                  <c:v>55.9</c:v>
                </c:pt>
                <c:pt idx="26">
                  <c:v>46.7</c:v>
                </c:pt>
                <c:pt idx="27">
                  <c:v>44.4</c:v>
                </c:pt>
                <c:pt idx="28">
                  <c:v>39.799999999999997</c:v>
                </c:pt>
                <c:pt idx="29">
                  <c:v>34.799999999999997</c:v>
                </c:pt>
                <c:pt idx="30">
                  <c:v>32.299999999999997</c:v>
                </c:pt>
                <c:pt idx="31">
                  <c:v>30</c:v>
                </c:pt>
                <c:pt idx="32">
                  <c:v>29.7</c:v>
                </c:pt>
                <c:pt idx="33">
                  <c:v>28.7</c:v>
                </c:pt>
                <c:pt idx="34">
                  <c:v>27.9</c:v>
                </c:pt>
                <c:pt idx="35">
                  <c:v>24.7</c:v>
                </c:pt>
                <c:pt idx="36">
                  <c:v>24.7</c:v>
                </c:pt>
                <c:pt idx="37">
                  <c:v>22</c:v>
                </c:pt>
                <c:pt idx="38">
                  <c:v>19.8</c:v>
                </c:pt>
                <c:pt idx="39">
                  <c:v>19.3</c:v>
                </c:pt>
                <c:pt idx="40">
                  <c:v>17.2</c:v>
                </c:pt>
                <c:pt idx="41">
                  <c:v>17.100000000000001</c:v>
                </c:pt>
                <c:pt idx="42">
                  <c:v>16.5</c:v>
                </c:pt>
                <c:pt idx="43">
                  <c:v>15.8</c:v>
                </c:pt>
                <c:pt idx="44">
                  <c:v>15.8</c:v>
                </c:pt>
                <c:pt idx="45">
                  <c:v>16.8</c:v>
                </c:pt>
                <c:pt idx="46">
                  <c:v>16.5</c:v>
                </c:pt>
                <c:pt idx="47">
                  <c:v>15.5</c:v>
                </c:pt>
                <c:pt idx="48">
                  <c:v>14.7</c:v>
                </c:pt>
                <c:pt idx="49">
                  <c:v>15.6</c:v>
                </c:pt>
                <c:pt idx="50">
                  <c:v>18</c:v>
                </c:pt>
                <c:pt idx="51">
                  <c:v>18.600000000000001</c:v>
                </c:pt>
                <c:pt idx="52">
                  <c:v>14.5</c:v>
                </c:pt>
                <c:pt idx="53">
                  <c:v>13.7</c:v>
                </c:pt>
                <c:pt idx="54">
                  <c:v>12.6</c:v>
                </c:pt>
                <c:pt idx="55">
                  <c:v>13.2</c:v>
                </c:pt>
                <c:pt idx="56">
                  <c:v>12.7</c:v>
                </c:pt>
                <c:pt idx="57">
                  <c:v>13.4</c:v>
                </c:pt>
                <c:pt idx="58">
                  <c:v>12.2</c:v>
                </c:pt>
                <c:pt idx="59">
                  <c:v>14.5</c:v>
                </c:pt>
                <c:pt idx="60">
                  <c:v>16.399999999999999</c:v>
                </c:pt>
                <c:pt idx="61">
                  <c:v>17.3</c:v>
                </c:pt>
                <c:pt idx="62">
                  <c:v>17.399999999999999</c:v>
                </c:pt>
                <c:pt idx="63">
                  <c:v>16.399999999999999</c:v>
                </c:pt>
                <c:pt idx="64">
                  <c:v>15.3</c:v>
                </c:pt>
                <c:pt idx="65">
                  <c:v>14.7</c:v>
                </c:pt>
                <c:pt idx="66">
                  <c:v>13.4</c:v>
                </c:pt>
                <c:pt idx="67">
                  <c:v>12.5</c:v>
                </c:pt>
                <c:pt idx="68">
                  <c:v>11.7</c:v>
                </c:pt>
                <c:pt idx="69">
                  <c:v>10.8</c:v>
                </c:pt>
                <c:pt idx="70">
                  <c:v>9.6999999999999993</c:v>
                </c:pt>
                <c:pt idx="71">
                  <c:v>9.6</c:v>
                </c:pt>
                <c:pt idx="72">
                  <c:v>9.1</c:v>
                </c:pt>
                <c:pt idx="73">
                  <c:v>9.1</c:v>
                </c:pt>
                <c:pt idx="74">
                  <c:v>8.4</c:v>
                </c:pt>
                <c:pt idx="75">
                  <c:v>8.1</c:v>
                </c:pt>
                <c:pt idx="76">
                  <c:v>7.7</c:v>
                </c:pt>
                <c:pt idx="77" formatCode="##0.0">
                  <c:v>7.5</c:v>
                </c:pt>
                <c:pt idx="78" formatCode="##0.0">
                  <c:v>7.3</c:v>
                </c:pt>
                <c:pt idx="79" formatCode="##0.0">
                  <c:v>6.7</c:v>
                </c:pt>
                <c:pt idx="80" formatCode="##0.0">
                  <c:v>6.2</c:v>
                </c:pt>
                <c:pt idx="81" formatCode="##0.0">
                  <c:v>6.2</c:v>
                </c:pt>
                <c:pt idx="82" formatCode="##0.0">
                  <c:v>5.7</c:v>
                </c:pt>
                <c:pt idx="83" formatCode="##0.0">
                  <c:v>5.6</c:v>
                </c:pt>
                <c:pt idx="84" formatCode="##0.0">
                  <c:v>5.5</c:v>
                </c:pt>
                <c:pt idx="85" formatCode="##0.0">
                  <c:v>5.5</c:v>
                </c:pt>
                <c:pt idx="86">
                  <c:v>5.2</c:v>
                </c:pt>
                <c:pt idx="87">
                  <c:v>5.2</c:v>
                </c:pt>
                <c:pt idx="88">
                  <c:v>5.3</c:v>
                </c:pt>
                <c:pt idx="89">
                  <c:v>5.3</c:v>
                </c:pt>
                <c:pt idx="90">
                  <c:v>4.3</c:v>
                </c:pt>
                <c:pt idx="91">
                  <c:v>4.4000000000000004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4D5-40B5-84CB-00F16065F5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88448928"/>
        <c:axId val="1888450336"/>
      </c:lineChart>
      <c:catAx>
        <c:axId val="1894970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8100">
            <a:solidFill>
              <a:sysClr val="windowText" lastClr="000000"/>
            </a:solidFill>
          </a:ln>
        </c:spPr>
        <c:txPr>
          <a:bodyPr/>
          <a:lstStyle/>
          <a:p>
            <a:pPr>
              <a:defRPr sz="2000" b="1">
                <a:solidFill>
                  <a:schemeClr val="bg1"/>
                </a:solidFill>
              </a:defRPr>
            </a:pPr>
            <a:endParaRPr lang="en-US"/>
          </a:p>
        </c:txPr>
        <c:crossAx val="1888447152"/>
        <c:crosses val="autoZero"/>
        <c:auto val="1"/>
        <c:lblAlgn val="ctr"/>
        <c:lblOffset val="100"/>
        <c:tickLblSkip val="5"/>
        <c:tickMarkSkip val="5"/>
        <c:noMultiLvlLbl val="0"/>
      </c:catAx>
      <c:valAx>
        <c:axId val="1888447152"/>
        <c:scaling>
          <c:orientation val="minMax"/>
          <c:max val="12000"/>
          <c:min val="0"/>
        </c:scaling>
        <c:delete val="0"/>
        <c:axPos val="l"/>
        <c:majorGridlines>
          <c:spPr>
            <a:ln w="25400">
              <a:solidFill>
                <a:sysClr val="window" lastClr="FFFFFF">
                  <a:lumMod val="95000"/>
                </a:sys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790" b="1" i="0" u="none" strike="noStrike" baseline="0">
                    <a:solidFill>
                      <a:schemeClr val="bg1">
                        <a:lumMod val="50000"/>
                      </a:schemeClr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b="1" dirty="0">
                    <a:solidFill>
                      <a:schemeClr val="bg1">
                        <a:lumMod val="50000"/>
                      </a:schemeClr>
                    </a:solidFill>
                  </a:rPr>
                  <a:t>Number of TB </a:t>
                </a:r>
                <a:r>
                  <a:rPr lang="en-US" sz="1800" b="1" dirty="0">
                    <a:solidFill>
                      <a:schemeClr val="bg1">
                        <a:lumMod val="50000"/>
                      </a:schemeClr>
                    </a:solidFill>
                  </a:rPr>
                  <a:t>Cases</a:t>
                </a:r>
              </a:p>
            </c:rich>
          </c:tx>
          <c:layout>
            <c:manualLayout>
              <c:xMode val="edge"/>
              <c:yMode val="edge"/>
              <c:x val="7.6957066146548202E-3"/>
              <c:y val="0.20506619254289099"/>
            </c:manualLayout>
          </c:layout>
          <c:overlay val="0"/>
          <c:spPr>
            <a:noFill/>
          </c:spPr>
        </c:title>
        <c:numFmt formatCode="#,##0" sourceLinked="0"/>
        <c:majorTickMark val="out"/>
        <c:minorTickMark val="none"/>
        <c:tickLblPos val="nextTo"/>
        <c:spPr>
          <a:ln w="38100">
            <a:solidFill>
              <a:sysClr val="windowText" lastClr="000000"/>
            </a:solidFill>
          </a:ln>
        </c:spPr>
        <c:txPr>
          <a:bodyPr/>
          <a:lstStyle/>
          <a:p>
            <a:pPr>
              <a:defRPr b="1">
                <a:solidFill>
                  <a:schemeClr val="bg1"/>
                </a:solidFill>
              </a:defRPr>
            </a:pPr>
            <a:endParaRPr lang="en-US"/>
          </a:p>
        </c:txPr>
        <c:crossAx val="1894970416"/>
        <c:crosses val="autoZero"/>
        <c:crossBetween val="between"/>
      </c:valAx>
      <c:catAx>
        <c:axId val="18884489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888450336"/>
        <c:crosses val="autoZero"/>
        <c:auto val="1"/>
        <c:lblAlgn val="ctr"/>
        <c:lblOffset val="100"/>
        <c:noMultiLvlLbl val="0"/>
      </c:catAx>
      <c:valAx>
        <c:axId val="1888450336"/>
        <c:scaling>
          <c:orientation val="minMax"/>
          <c:max val="200"/>
          <c:min val="0"/>
        </c:scaling>
        <c:delete val="0"/>
        <c:axPos val="r"/>
        <c:numFmt formatCode="0" sourceLinked="0"/>
        <c:majorTickMark val="out"/>
        <c:minorTickMark val="none"/>
        <c:tickLblPos val="nextTo"/>
        <c:spPr>
          <a:ln w="38100">
            <a:solidFill>
              <a:sysClr val="windowText" lastClr="000000"/>
            </a:solidFill>
          </a:ln>
        </c:spPr>
        <c:txPr>
          <a:bodyPr/>
          <a:lstStyle/>
          <a:p>
            <a:pPr>
              <a:defRPr b="1">
                <a:solidFill>
                  <a:schemeClr val="bg1"/>
                </a:solidFill>
              </a:defRPr>
            </a:pPr>
            <a:endParaRPr lang="en-US"/>
          </a:p>
        </c:txPr>
        <c:crossAx val="1888448928"/>
        <c:crosses val="max"/>
        <c:crossBetween val="between"/>
      </c:valAx>
      <c:spPr>
        <a:ln>
          <a:noFill/>
        </a:ln>
      </c:spPr>
    </c:plotArea>
    <c:legend>
      <c:legendPos val="b"/>
      <c:layout>
        <c:manualLayout>
          <c:xMode val="edge"/>
          <c:yMode val="edge"/>
          <c:x val="0.270426881468947"/>
          <c:y val="0.88017915374214595"/>
          <c:w val="0.49042298224802"/>
          <c:h val="0.104180720321113"/>
        </c:manualLayout>
      </c:layout>
      <c:overlay val="0"/>
      <c:spPr>
        <a:ln>
          <a:noFill/>
        </a:ln>
      </c:spPr>
      <c:txPr>
        <a:bodyPr/>
        <a:lstStyle/>
        <a:p>
          <a:pPr algn="ctr">
            <a:defRPr lang="en-US" sz="2000" b="1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0"/>
    <c:dispBlanksAs val="gap"/>
    <c:showDLblsOverMax val="0"/>
  </c:chart>
  <c:txPr>
    <a:bodyPr/>
    <a:lstStyle/>
    <a:p>
      <a:pPr>
        <a:defRPr sz="1798"/>
      </a:pPr>
      <a:endParaRPr lang="en-US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0.85759</cdr:x>
      <cdr:y>0.36269</cdr:y>
    </cdr:from>
    <cdr:to>
      <cdr:x>0.96017</cdr:x>
      <cdr:y>0.53693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7007225" y="1824037"/>
          <a:ext cx="838200" cy="8763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  <cdr:relSizeAnchor xmlns:cdr="http://schemas.openxmlformats.org/drawingml/2006/chartDrawing">
    <cdr:from>
      <cdr:x>0.40917</cdr:x>
      <cdr:y>0.05746</cdr:y>
    </cdr:from>
    <cdr:to>
      <cdr:x>0.68268</cdr:x>
      <cdr:y>0.24793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647941" y="275822"/>
          <a:ext cx="2438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0.85759</cdr:x>
      <cdr:y>0.36269</cdr:y>
    </cdr:from>
    <cdr:to>
      <cdr:x>0.96017</cdr:x>
      <cdr:y>0.53693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7007225" y="1824037"/>
          <a:ext cx="838200" cy="8763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  <cdr:relSizeAnchor xmlns:cdr="http://schemas.openxmlformats.org/drawingml/2006/chartDrawing">
    <cdr:from>
      <cdr:x>0.94566</cdr:x>
      <cdr:y>0.15153</cdr:y>
    </cdr:from>
    <cdr:to>
      <cdr:x>1</cdr:x>
      <cdr:y>0.68247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854463" y="685800"/>
          <a:ext cx="451337" cy="24030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vert270" wrap="none" rtlCol="0"/>
        <a:lstStyle xmlns:a="http://schemas.openxmlformats.org/drawingml/2006/main"/>
        <a:p xmlns:a="http://schemas.openxmlformats.org/drawingml/2006/main">
          <a:pPr algn="ctr">
            <a:defRPr sz="2000" b="1" i="0" u="none" strike="noStrike" kern="1200" baseline="0">
              <a:solidFill>
                <a:prstClr val="white"/>
              </a:solidFill>
              <a:latin typeface="+mn-lt"/>
              <a:ea typeface="+mn-ea"/>
              <a:cs typeface="+mn-cs"/>
            </a:defRPr>
          </a:pPr>
          <a:r>
            <a:rPr lang="en-US" sz="1800" b="1" kern="1200" dirty="0">
              <a:solidFill>
                <a:schemeClr val="bg1">
                  <a:lumMod val="50000"/>
                </a:schemeClr>
              </a:solidFill>
            </a:rPr>
            <a:t>Case  Rate per 100,000</a:t>
          </a:r>
        </a:p>
      </cdr:txBody>
    </cdr:sp>
  </cdr:relSizeAnchor>
  <cdr:relSizeAnchor xmlns:cdr="http://schemas.openxmlformats.org/drawingml/2006/chartDrawing">
    <cdr:from>
      <cdr:x>0.40917</cdr:x>
      <cdr:y>0.05746</cdr:y>
    </cdr:from>
    <cdr:to>
      <cdr:x>0.68268</cdr:x>
      <cdr:y>0.24793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647941" y="275822"/>
          <a:ext cx="2438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3DA6D8-B56A-4E78-B904-9856966F6383}" type="datetimeFigureOut">
              <a:rPr lang="en-US" smtClean="0"/>
              <a:t>1/24/24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2939D4-9C4E-4B06-AD82-6FDB09B36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473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The pressure of TB is</a:t>
            </a:r>
            <a:r>
              <a:rPr lang="en-US" b="1" baseline="0" dirty="0"/>
              <a:t> not new to CA </a:t>
            </a:r>
            <a:r>
              <a:rPr lang="en-US" baseline="0" dirty="0"/>
              <a:t>– in fact tuberculosis has long been a counterpoint to the California dream .</a:t>
            </a:r>
            <a:endParaRPr lang="en-US" b="1" baseline="0" dirty="0"/>
          </a:p>
          <a:p>
            <a:r>
              <a:rPr lang="en-US" b="1" baseline="0" dirty="0"/>
              <a:t>When its population was just 2 million 100 years ago. </a:t>
            </a:r>
          </a:p>
          <a:p>
            <a:r>
              <a:rPr lang="en-US" b="1" baseline="0" dirty="0"/>
              <a:t>I in 7 died of TB and  the median age of death was 30. </a:t>
            </a:r>
          </a:p>
          <a:p>
            <a:r>
              <a:rPr lang="en-US" baseline="0" dirty="0"/>
              <a:t>This meant huge economic consequences for families and for the state.</a:t>
            </a:r>
          </a:p>
          <a:p>
            <a:r>
              <a:rPr lang="en-US" baseline="0" dirty="0"/>
              <a:t>The  bright future that attracted many even a hundred years ago sunshine and gold was shattered by the harsh reality its residents faced from a single infectious disease. Even the cows were not happy then.</a:t>
            </a:r>
          </a:p>
          <a:p>
            <a:r>
              <a:rPr lang="en-US" b="1" dirty="0"/>
              <a:t>Fast forward to our current day </a:t>
            </a:r>
            <a:r>
              <a:rPr lang="en-US" dirty="0"/>
              <a:t>, The trajectory is relevant to today’s conversation and</a:t>
            </a:r>
            <a:r>
              <a:rPr lang="en-US" baseline="0" dirty="0"/>
              <a:t> the </a:t>
            </a:r>
            <a:r>
              <a:rPr lang="en-US" baseline="0" dirty="0" err="1"/>
              <a:t>cA</a:t>
            </a:r>
            <a:r>
              <a:rPr lang="en-US" baseline="0" dirty="0"/>
              <a:t> dream – what did it take and how long? </a:t>
            </a:r>
            <a:endParaRPr lang="en-US" dirty="0"/>
          </a:p>
          <a:p>
            <a:r>
              <a:rPr lang="en-US" dirty="0"/>
              <a:t>As we know, dramatic changes have occurred–</a:t>
            </a:r>
          </a:p>
          <a:p>
            <a:r>
              <a:rPr lang="en-US" dirty="0"/>
              <a:t>These changes occurred through a confluence of efforts, government , people, public health universities, and general health measures, </a:t>
            </a:r>
          </a:p>
          <a:p>
            <a:r>
              <a:rPr lang="en-US" dirty="0"/>
              <a:t> and sheer persistence . Drugs once discovered helped bend the curve but sheer persistence and focus on TB was</a:t>
            </a:r>
            <a:r>
              <a:rPr lang="en-US" baseline="0" dirty="0"/>
              <a:t> a primary driver of this early steep line. </a:t>
            </a:r>
            <a:r>
              <a:rPr lang="en-US" b="1" baseline="0" dirty="0"/>
              <a:t>This started with a fierce dream embraced by citizenry and governments and doctors because TB was harsh and all present. </a:t>
            </a:r>
          </a:p>
          <a:p>
            <a:endParaRPr lang="en-US" dirty="0"/>
          </a:p>
          <a:p>
            <a:r>
              <a:rPr lang="en-US" dirty="0"/>
              <a:t> 66% decline in rate from peak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5F110C-0BCB-4BE1-9A4A-8C6DDE09BB9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2121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63B4E-1797-4D23-8FF1-9EE04B7BDBFD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1/24/24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A8180-F868-4A2F-A83D-4ACCBFD7952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881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63B4E-1797-4D23-8FF1-9EE04B7BDBFD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1/24/24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A8180-F868-4A2F-A83D-4ACCBFD7952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249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63B4E-1797-4D23-8FF1-9EE04B7BDBFD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1/24/24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A8180-F868-4A2F-A83D-4ACCBFD7952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7214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/>
              <a:t>Headline – Myriad Pro, Bold, Shadow, 28pt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600" y="1600201"/>
            <a:ext cx="109728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First level – Myriad Pro, Bold, 24pt</a:t>
            </a:r>
          </a:p>
          <a:p>
            <a:pPr lvl="1"/>
            <a:r>
              <a:rPr lang="en-US" dirty="0"/>
              <a:t>Second level – Myriad Pro, 20pt</a:t>
            </a:r>
          </a:p>
          <a:p>
            <a:pPr lvl="2"/>
            <a:r>
              <a:rPr lang="en-US" dirty="0"/>
              <a:t>Third level – Myriad Pro, 18pt	</a:t>
            </a:r>
          </a:p>
          <a:p>
            <a:pPr lvl="3"/>
            <a:r>
              <a:rPr lang="en-US" dirty="0"/>
              <a:t>Fourth level – Myriad Pro, 18pt</a:t>
            </a:r>
          </a:p>
          <a:p>
            <a:pPr lvl="4"/>
            <a:r>
              <a:rPr lang="en-US" dirty="0"/>
              <a:t>Fifth level – Myriad Pro, 18pt</a:t>
            </a:r>
          </a:p>
        </p:txBody>
      </p:sp>
    </p:spTree>
    <p:extLst>
      <p:ext uri="{BB962C8B-B14F-4D97-AF65-F5344CB8AC3E}">
        <p14:creationId xmlns:p14="http://schemas.microsoft.com/office/powerpoint/2010/main" val="2575181033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6324600"/>
            <a:ext cx="10972800" cy="381000"/>
          </a:xfrm>
        </p:spPr>
        <p:txBody>
          <a:bodyPr>
            <a:noAutofit/>
          </a:bodyPr>
          <a:lstStyle>
            <a:lvl1pPr marL="0" indent="0">
              <a:buNone/>
              <a:defRPr sz="1600" b="1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10566400" y="6356351"/>
            <a:ext cx="1016000" cy="365125"/>
          </a:xfrm>
        </p:spPr>
        <p:txBody>
          <a:bodyPr/>
          <a:lstStyle>
            <a:lvl1pPr>
              <a:defRPr/>
            </a:lvl1pPr>
          </a:lstStyle>
          <a:p>
            <a:fld id="{03BA8180-F868-4A2F-A83D-4ACCBFD7952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5884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6324600"/>
            <a:ext cx="10972800" cy="381000"/>
          </a:xfrm>
        </p:spPr>
        <p:txBody>
          <a:bodyPr>
            <a:noAutofit/>
          </a:bodyPr>
          <a:lstStyle>
            <a:lvl1pPr marL="0" indent="0">
              <a:buNone/>
              <a:defRPr sz="1600" b="1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10566400" y="6356351"/>
            <a:ext cx="1016000" cy="365125"/>
          </a:xfrm>
        </p:spPr>
        <p:txBody>
          <a:bodyPr/>
          <a:lstStyle>
            <a:lvl1pPr>
              <a:defRPr/>
            </a:lvl1pPr>
          </a:lstStyle>
          <a:p>
            <a:fld id="{03BA8180-F868-4A2F-A83D-4ACCBFD7952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4771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609600" y="6324600"/>
            <a:ext cx="10972800" cy="381000"/>
          </a:xfrm>
        </p:spPr>
        <p:txBody>
          <a:bodyPr>
            <a:noAutofit/>
          </a:bodyPr>
          <a:lstStyle>
            <a:lvl1pPr marL="0" indent="0">
              <a:buNone/>
              <a:defRPr sz="1600" b="1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err="1"/>
              <a:t>Cick</a:t>
            </a:r>
            <a:r>
              <a:rPr lang="en-US" dirty="0"/>
              <a:t>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10566400" y="6356351"/>
            <a:ext cx="1016000" cy="365125"/>
          </a:xfrm>
        </p:spPr>
        <p:txBody>
          <a:bodyPr/>
          <a:lstStyle>
            <a:lvl1pPr>
              <a:defRPr/>
            </a:lvl1pPr>
          </a:lstStyle>
          <a:p>
            <a:fld id="{03BA8180-F868-4A2F-A83D-4ACCBFD7952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676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017" y="609320"/>
            <a:ext cx="10363969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4017" y="1980640"/>
            <a:ext cx="10363969" cy="4115360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016" y="6248681"/>
            <a:ext cx="2540000" cy="456640"/>
          </a:xfrm>
        </p:spPr>
        <p:txBody>
          <a:bodyPr/>
          <a:lstStyle>
            <a:lvl1pPr>
              <a:defRPr/>
            </a:lvl1pPr>
          </a:lstStyle>
          <a:p>
            <a:fld id="{FA263B4E-1797-4D23-8FF1-9EE04B7BDBFD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1/24/24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986" y="6248681"/>
            <a:ext cx="3860031" cy="45664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985" y="6248681"/>
            <a:ext cx="2540000" cy="456640"/>
          </a:xfrm>
        </p:spPr>
        <p:txBody>
          <a:bodyPr/>
          <a:lstStyle>
            <a:lvl1pPr>
              <a:defRPr/>
            </a:lvl1pPr>
          </a:lstStyle>
          <a:p>
            <a:fld id="{03BA8180-F868-4A2F-A83D-4ACCBFD7952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5132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6324600"/>
            <a:ext cx="10972800" cy="381000"/>
          </a:xfrm>
        </p:spPr>
        <p:txBody>
          <a:bodyPr>
            <a:noAutofit/>
          </a:bodyPr>
          <a:lstStyle>
            <a:lvl1pPr marL="0" indent="0">
              <a:buNone/>
              <a:defRPr sz="1600" b="1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10566400" y="6356353"/>
            <a:ext cx="1016000" cy="365125"/>
          </a:xfrm>
        </p:spPr>
        <p:txBody>
          <a:bodyPr/>
          <a:lstStyle>
            <a:lvl1pPr>
              <a:defRPr/>
            </a:lvl1pPr>
          </a:lstStyle>
          <a:p>
            <a:fld id="{03BA8180-F868-4A2F-A83D-4ACCBFD7952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296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ennan Standar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A8180-F868-4A2F-A83D-4ACCBFD7952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609600" y="6324600"/>
            <a:ext cx="10464800" cy="381000"/>
          </a:xfrm>
        </p:spPr>
        <p:txBody>
          <a:bodyPr>
            <a:noAutofit/>
          </a:bodyPr>
          <a:lstStyle>
            <a:lvl1pPr marL="0" indent="0">
              <a:buNone/>
              <a:defRPr sz="1600" b="1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18260222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6324600"/>
            <a:ext cx="10972800" cy="381000"/>
          </a:xfrm>
        </p:spPr>
        <p:txBody>
          <a:bodyPr>
            <a:noAutofit/>
          </a:bodyPr>
          <a:lstStyle>
            <a:lvl1pPr marL="0" indent="0">
              <a:buNone/>
              <a:defRPr sz="1600" b="1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10566400" y="6356351"/>
            <a:ext cx="1016000" cy="365125"/>
          </a:xfrm>
        </p:spPr>
        <p:txBody>
          <a:bodyPr/>
          <a:lstStyle>
            <a:lvl1pPr>
              <a:defRPr/>
            </a:lvl1pPr>
          </a:lstStyle>
          <a:p>
            <a:fld id="{68CE1199-4467-4B70-899C-CB0C7FA59E1A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082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63B4E-1797-4D23-8FF1-9EE04B7BDBFD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1/24/24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A8180-F868-4A2F-A83D-4ACCBFD7952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6324600"/>
            <a:ext cx="10972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4751972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6324600"/>
            <a:ext cx="10972800" cy="381000"/>
          </a:xfrm>
        </p:spPr>
        <p:txBody>
          <a:bodyPr>
            <a:noAutofit/>
          </a:bodyPr>
          <a:lstStyle>
            <a:lvl1pPr marL="0" indent="0">
              <a:buNone/>
              <a:defRPr sz="1600" b="1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10566400" y="6356351"/>
            <a:ext cx="1016000" cy="365125"/>
          </a:xfrm>
        </p:spPr>
        <p:txBody>
          <a:bodyPr/>
          <a:lstStyle>
            <a:lvl1pPr>
              <a:defRPr/>
            </a:lvl1pPr>
          </a:lstStyle>
          <a:p>
            <a:fld id="{D231DDD2-196A-48AB-ABB1-1415DF8FE8FE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655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63B4E-1797-4D23-8FF1-9EE04B7BDBFD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1/24/24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A8180-F868-4A2F-A83D-4ACCBFD7952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775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63B4E-1797-4D23-8FF1-9EE04B7BDBFD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1/24/24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A8180-F868-4A2F-A83D-4ACCBFD7952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544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63B4E-1797-4D23-8FF1-9EE04B7BDBFD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1/24/24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A8180-F868-4A2F-A83D-4ACCBFD7952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175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63B4E-1797-4D23-8FF1-9EE04B7BDBFD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1/24/24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A8180-F868-4A2F-A83D-4ACCBFD7952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806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63B4E-1797-4D23-8FF1-9EE04B7BDBFD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1/24/24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A8180-F868-4A2F-A83D-4ACCBFD7952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584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63B4E-1797-4D23-8FF1-9EE04B7BDBFD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1/24/24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A8180-F868-4A2F-A83D-4ACCBFD7952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272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63B4E-1797-4D23-8FF1-9EE04B7BDBFD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1/24/24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A8180-F868-4A2F-A83D-4ACCBFD7952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0346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63B4E-1797-4D23-8FF1-9EE04B7BDBFD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1/24/24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A8180-F868-4A2F-A83D-4ACCBFD7952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6324600"/>
            <a:ext cx="10972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209370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rgbClr val="002060"/>
          </a:solidFill>
          <a:latin typeface="Trebuchet MS" panose="020B070302020209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74F75469-F402-7F4A-9A36-5667320180D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09600" y="1600200"/>
          <a:ext cx="109728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0E083C80-46D8-B04F-9AC1-913CD43C6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TB in California</a:t>
            </a:r>
            <a:br>
              <a:rPr lang="en-US" dirty="0"/>
            </a:br>
            <a:r>
              <a:rPr lang="en-US" sz="3600" b="0" dirty="0"/>
              <a:t>Small increase in 2021 after large decrease in 2020</a:t>
            </a:r>
            <a:endParaRPr lang="en-US" b="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42CD0DF-B20E-BB4A-9ECD-635D7C08E2E8}"/>
              </a:ext>
            </a:extLst>
          </p:cNvPr>
          <p:cNvSpPr txBox="1"/>
          <p:nvPr/>
        </p:nvSpPr>
        <p:spPr>
          <a:xfrm>
            <a:off x="9296400" y="1418810"/>
            <a:ext cx="289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44 more cases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3% increase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Rate= 4.4/100,000</a:t>
            </a:r>
          </a:p>
        </p:txBody>
      </p:sp>
    </p:spTree>
    <p:extLst>
      <p:ext uri="{BB962C8B-B14F-4D97-AF65-F5344CB8AC3E}">
        <p14:creationId xmlns:p14="http://schemas.microsoft.com/office/powerpoint/2010/main" val="1312021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The Long View: Dramatic Progress</a:t>
            </a:r>
            <a:br>
              <a:rPr lang="en-US" sz="3600" dirty="0"/>
            </a:br>
            <a:r>
              <a:rPr lang="en-US" sz="2800" b="0" dirty="0"/>
              <a:t>California Tuberculosis Epidemic 1930–2021</a:t>
            </a:r>
            <a:endParaRPr lang="en-US" sz="3600" b="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09600" y="1600200"/>
          <a:ext cx="109728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11176000" y="6356350"/>
            <a:ext cx="10160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CE1199-4467-4B70-899C-CB0C7FA59E1A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9371083"/>
      </p:ext>
    </p:extLst>
  </p:cSld>
  <p:clrMapOvr>
    <a:masterClrMapping/>
  </p:clrMapOvr>
</p:sld>
</file>

<file path=ppt/theme/theme1.xml><?xml version="1.0" encoding="utf-8"?>
<a:theme xmlns:a="http://schemas.openxmlformats.org/drawingml/2006/main" name="Pennan ne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ennan new" id="{B14E5889-E9BF-1D42-A6D5-51990693D5CD}" vid="{37DF1143-D964-EB42-AA2B-C4087B1183A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266</Words>
  <Application>Microsoft Macintosh PowerPoint</Application>
  <PresentationFormat>Widescreen</PresentationFormat>
  <Paragraphs>26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Courier New</vt:lpstr>
      <vt:lpstr>Trebuchet MS</vt:lpstr>
      <vt:lpstr>Wingdings</vt:lpstr>
      <vt:lpstr>Pennan new</vt:lpstr>
      <vt:lpstr>TB in California Small increase in 2021 after large decrease in 2020</vt:lpstr>
      <vt:lpstr>The Long View: Dramatic Progress California Tuberculosis Epidemic 1930–2021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TB in California Small increase in 2021 after large decrease in 2020</dc:title>
  <dc:creator>Barry, Pennan@CDPH</dc:creator>
  <cp:lastModifiedBy>Judith Thigpen</cp:lastModifiedBy>
  <cp:revision>1</cp:revision>
  <dcterms:created xsi:type="dcterms:W3CDTF">2022-03-21T06:42:02Z</dcterms:created>
  <dcterms:modified xsi:type="dcterms:W3CDTF">2024-01-24T19:57:02Z</dcterms:modified>
</cp:coreProperties>
</file>