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5" r:id="rId5"/>
    <p:sldId id="266" r:id="rId6"/>
    <p:sldId id="263" r:id="rId7"/>
    <p:sldId id="268" r:id="rId8"/>
    <p:sldId id="267" r:id="rId9"/>
    <p:sldId id="270" r:id="rId10"/>
    <p:sldId id="271" r:id="rId11"/>
    <p:sldId id="272" r:id="rId1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E894E-C7FF-4804-99D6-0C05DF27B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C6BBB5-82F5-4FA9-AD8A-D1706810A3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E83D8-CCA4-4814-8F40-C1E9B7A0D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E37B-B527-4A0C-BB96-796DE432EF6F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B7D19-CF75-481A-98C2-1D8951BE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8AD5F-67A7-4F02-8DAE-E5D8FBFD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94FA-6851-491E-8B93-1D3B58E20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1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DBB9F-8A26-4732-BBEB-C37FE0A2A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6FA07A-C60C-46E0-9930-8BB8D2DCE7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6BC8C-18B7-4B8C-AE84-B5BD09CA0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E37B-B527-4A0C-BB96-796DE432EF6F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83711-A6E0-496A-AAF7-9E0570DDC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EE938-109B-497D-98E6-C68390481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94FA-6851-491E-8B93-1D3B58E20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1FA9E-A2F6-442C-9AFC-F998293ADB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E4AFE7-F9A1-49D0-BE28-22DE8BCFE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DB15A-3AF6-4BDD-9335-00BF2E0DF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E37B-B527-4A0C-BB96-796DE432EF6F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8C9AE-20FC-429E-9B6A-7CA3CDDDA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3138A-11FC-4DEF-9B0E-E1092D632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94FA-6851-491E-8B93-1D3B58E20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8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BAEB3-854D-4E69-850F-B54DA3F2C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734C8-C033-4FA8-9929-C73F9489D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3710A-ECBF-4E63-A9B1-5BDA04050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E37B-B527-4A0C-BB96-796DE432EF6F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93298-FD87-4F55-9060-A0BB7DA4C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03689-C665-4FA6-9347-CD6BB8AE6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94FA-6851-491E-8B93-1D3B58E20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8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510B8-058D-416C-BB25-E9E777624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33EEE-5957-4004-806C-342135FC7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ADD3B-0E25-4773-828D-1F531CBD1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E37B-B527-4A0C-BB96-796DE432EF6F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84376-EA2E-40AB-B2F2-2C77B20AD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F3843-0245-4338-874F-EB97547A7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94FA-6851-491E-8B93-1D3B58E20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41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904BE-B7D6-4EF0-B0CE-78176954D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BBF8D-B271-4B46-B29D-A57EC63813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C92A38-1528-46EE-8251-546480434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1328FB-1702-438A-8678-994F5E0AA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E37B-B527-4A0C-BB96-796DE432EF6F}" type="datetimeFigureOut">
              <a:rPr lang="en-US" smtClean="0"/>
              <a:t>5/18/21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46F847-6140-4938-9740-D27680262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58183D-1555-4E20-AF70-51091CF2A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94FA-6851-491E-8B93-1D3B58E20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6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D659C-DA14-44BE-8D06-98010D290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AD50E-666E-4361-9C2E-8C0F5BD2D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642DD7-1848-4491-ADD0-89EB08BE9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23AA7B-682E-4404-B98E-2A7A473554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AC4B9E-A1A6-4576-9B85-1C2B9CDB48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0572C8-1BB3-4454-AD4D-1C9BF4E52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E37B-B527-4A0C-BB96-796DE432EF6F}" type="datetimeFigureOut">
              <a:rPr lang="en-US" smtClean="0"/>
              <a:t>5/18/21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AD135F-E92E-4D9E-A2EC-0B7714C81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943E58-CAF3-4879-B887-7A64C0FBC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94FA-6851-491E-8B93-1D3B58E20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49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0AF20-F1BA-4A34-8E95-8CA5B9DD8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56E53C-F353-4BFC-B7A1-39660A3B7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E37B-B527-4A0C-BB96-796DE432EF6F}" type="datetimeFigureOut">
              <a:rPr lang="en-US" smtClean="0"/>
              <a:t>5/18/21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C824AB-8D76-492A-B4DD-15EF271E5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06FAB0-D412-44C0-B5E8-36B19E49D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94FA-6851-491E-8B93-1D3B58E20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87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6ACEFF-FF5C-4B35-BB4F-4757C202D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E37B-B527-4A0C-BB96-796DE432EF6F}" type="datetimeFigureOut">
              <a:rPr lang="en-US" smtClean="0"/>
              <a:t>5/18/21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5BDBAE-F375-4F6E-952A-E54D73B5A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192200-857F-49B9-9247-B5DF216B9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94FA-6851-491E-8B93-1D3B58E20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4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78C42-27D4-4C6C-9B2E-23EAB7A1F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0F642-B476-4C78-B7E8-162651893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15FB4E-04A8-46C8-A416-7955A793D9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833D5-08F4-40E7-A815-9B9D7CFFA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E37B-B527-4A0C-BB96-796DE432EF6F}" type="datetimeFigureOut">
              <a:rPr lang="en-US" smtClean="0"/>
              <a:t>5/18/21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9C2007-78E4-4875-BE7C-A84BDF4D9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09B373-70A4-4AC1-840F-C0155226C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94FA-6851-491E-8B93-1D3B58E20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59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8EB0F-C1EC-4234-97B1-7BE77D02B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D00006-0215-48DD-BFB3-E1563E474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815284-ABB3-4C73-AC3C-DBC7B4D86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8C8D7E-7925-46FC-A729-FCF9AF954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E37B-B527-4A0C-BB96-796DE432EF6F}" type="datetimeFigureOut">
              <a:rPr lang="en-US" smtClean="0"/>
              <a:t>5/18/21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621EC-CDD2-42F6-8FD3-3AE64DDEC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1F08A2-ED81-443D-8AAB-DE6245C13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94FA-6851-491E-8B93-1D3B58E20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60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F4528C-13FE-489F-B22A-EDB9429DC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ED2BF-B53D-44C7-A8F1-7283E6BB6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45F8B-9A43-49C3-AC7A-BF5527E8E3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DE37B-B527-4A0C-BB96-796DE432EF6F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AA8E3-9F6A-46D6-9CA0-242C262A8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95D39-0DB4-4790-9CC6-DB86645FD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594FA-6851-491E-8B93-1D3B58E20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9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BEDB5-2995-4068-93AC-63C6B13E0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437370" cy="2479675"/>
          </a:xfrm>
        </p:spPr>
        <p:txBody>
          <a:bodyPr>
            <a:normAutofit/>
          </a:bodyPr>
          <a:lstStyle/>
          <a:p>
            <a:r>
              <a:rPr lang="en-US" sz="3200" b="1" dirty="0"/>
              <a:t>Update: Coalition for a TB-free California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D488DD-E31C-47DA-A2E7-B2455E3BAE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Ryan Clary</a:t>
            </a:r>
          </a:p>
          <a:p>
            <a:r>
              <a:rPr lang="en-US" dirty="0"/>
              <a:t>Inviting and Convening Consultant</a:t>
            </a:r>
          </a:p>
          <a:p>
            <a:r>
              <a:rPr lang="en-US" dirty="0"/>
              <a:t>May 10, 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059D2D-4D75-436E-BCE0-EB3DDBC130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58794" y="1144025"/>
            <a:ext cx="1589649" cy="1698036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0EF235E-4239-4E1C-9D99-9D7D1494A8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057" y="1438549"/>
            <a:ext cx="3060094" cy="1108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609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43799-FE95-43A8-9366-7AEFF4EE7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Your Help is Appreciated!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8B229-5EFF-44D5-A74E-00435814F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282" y="1690689"/>
            <a:ext cx="11007436" cy="42529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Help identify organizations/advocates who should be involved</a:t>
            </a:r>
          </a:p>
          <a:p>
            <a:r>
              <a:rPr lang="en-US" dirty="0"/>
              <a:t>Make connections if possible</a:t>
            </a:r>
          </a:p>
          <a:p>
            <a:r>
              <a:rPr lang="en-US" dirty="0"/>
              <a:t>Be a resource – we will need information, statistics, your expertise and guidance</a:t>
            </a:r>
          </a:p>
          <a:p>
            <a:r>
              <a:rPr lang="en-US" dirty="0"/>
              <a:t>Participate in the coalition as you are comfortable and able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846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BC1E449-7AC0-4BFF-B62D-4397DE38B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  <p:pic>
        <p:nvPicPr>
          <p:cNvPr id="8" name="Content Placeholder 7" descr="A picture containing logo&#10;&#10;Description automatically generated">
            <a:extLst>
              <a:ext uri="{FF2B5EF4-FFF2-40B4-BE49-F238E27FC236}">
                <a16:creationId xmlns:a16="http://schemas.microsoft.com/office/drawing/2014/main" id="{45E282A0-3153-4858-BF9B-1100A430F4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312" y="1690688"/>
            <a:ext cx="3988905" cy="4260876"/>
          </a:xfrm>
        </p:spPr>
      </p:pic>
    </p:spTree>
    <p:extLst>
      <p:ext uri="{BB962C8B-B14F-4D97-AF65-F5344CB8AC3E}">
        <p14:creationId xmlns:p14="http://schemas.microsoft.com/office/powerpoint/2010/main" val="774090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43799-FE95-43A8-9366-7AEFF4EE7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Coalition for a TB-Free California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8B229-5EFF-44D5-A74E-00435814F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282" y="1690689"/>
            <a:ext cx="11007436" cy="4252912"/>
          </a:xfrm>
        </p:spPr>
        <p:txBody>
          <a:bodyPr/>
          <a:lstStyle/>
          <a:p>
            <a:r>
              <a:rPr lang="en-US" dirty="0"/>
              <a:t>Launched in 2016 to work with partners outside of public health departments to further TB elimination goals</a:t>
            </a:r>
          </a:p>
          <a:p>
            <a:r>
              <a:rPr lang="en-US" dirty="0"/>
              <a:t>Provides community support for TB Control programs to address gaps and challenges</a:t>
            </a:r>
          </a:p>
          <a:p>
            <a:r>
              <a:rPr lang="en-US" dirty="0"/>
              <a:t>In early growth stage: needs additional partners to develop the structure and priority activities to advance TB elimination statewide</a:t>
            </a:r>
          </a:p>
          <a:p>
            <a:r>
              <a:rPr lang="en-US" dirty="0"/>
              <a:t>Coalition must represent most impacted communities</a:t>
            </a:r>
          </a:p>
          <a:p>
            <a:r>
              <a:rPr lang="en-US" dirty="0"/>
              <a:t>Not intended to be time-intensive or add significantly to workloads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080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43799-FE95-43A8-9366-7AEFF4EE7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February 2021: Outreach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8B229-5EFF-44D5-A74E-00435814F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282" y="1690689"/>
            <a:ext cx="11007436" cy="425291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Started February 1st as CTCA’s Inviting and Convening Consultant</a:t>
            </a:r>
          </a:p>
          <a:p>
            <a:r>
              <a:rPr lang="en-US" dirty="0"/>
              <a:t>Assessed the landscape; developed outreach plan</a:t>
            </a:r>
          </a:p>
          <a:p>
            <a:r>
              <a:rPr lang="en-US" dirty="0"/>
              <a:t>Numerous emails to leaders of organizations serving highest risk populations</a:t>
            </a:r>
          </a:p>
          <a:p>
            <a:r>
              <a:rPr lang="en-US" dirty="0"/>
              <a:t>Challenges: COVID-19, TB not a priority for many, Executive Directors are busy, I am unknown</a:t>
            </a:r>
          </a:p>
          <a:p>
            <a:r>
              <a:rPr lang="en-US" dirty="0"/>
              <a:t>Switched strategy to focus on program and project directors</a:t>
            </a:r>
          </a:p>
          <a:p>
            <a:r>
              <a:rPr lang="en-US" dirty="0"/>
              <a:t>Established key relationship with AAPCHO</a:t>
            </a:r>
          </a:p>
          <a:p>
            <a:r>
              <a:rPr lang="en-US" dirty="0"/>
              <a:t>Social media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565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43799-FE95-43A8-9366-7AEFF4EE7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March 2021: Setting the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8B229-5EFF-44D5-A74E-00435814F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282" y="1690689"/>
            <a:ext cx="11007436" cy="4252912"/>
          </a:xfrm>
        </p:spPr>
        <p:txBody>
          <a:bodyPr>
            <a:normAutofit/>
          </a:bodyPr>
          <a:lstStyle/>
          <a:p>
            <a:r>
              <a:rPr lang="en-US" dirty="0"/>
              <a:t>Decided to organize a World TB Day webinar</a:t>
            </a:r>
          </a:p>
          <a:p>
            <a:r>
              <a:rPr lang="en-US" dirty="0"/>
              <a:t>Goals: educate about TB epidemic, impacted communities, create interest in coalition, identify interested partners</a:t>
            </a:r>
          </a:p>
          <a:p>
            <a:r>
              <a:rPr lang="en-US" dirty="0"/>
              <a:t>AAPCHO joined as a co-host of webinar</a:t>
            </a:r>
          </a:p>
          <a:p>
            <a:r>
              <a:rPr lang="en-US" dirty="0"/>
              <a:t>Significant outreach; provided opportunity to go back to those who hadn’t responded</a:t>
            </a:r>
          </a:p>
          <a:p>
            <a:r>
              <a:rPr lang="en-US" dirty="0"/>
              <a:t>Developed a coalition fact sheet to disseminate along with webinar flyer</a:t>
            </a:r>
          </a:p>
          <a:p>
            <a:r>
              <a:rPr lang="en-US" dirty="0"/>
              <a:t>Developed coalition logo</a:t>
            </a:r>
          </a:p>
        </p:txBody>
      </p:sp>
    </p:spTree>
    <p:extLst>
      <p:ext uri="{BB962C8B-B14F-4D97-AF65-F5344CB8AC3E}">
        <p14:creationId xmlns:p14="http://schemas.microsoft.com/office/powerpoint/2010/main" val="1843719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43799-FE95-43A8-9366-7AEFF4EE7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April 2021: Bringing Stakeholders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8B229-5EFF-44D5-A74E-00435814F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282" y="1690689"/>
            <a:ext cx="11007436" cy="4252912"/>
          </a:xfrm>
        </p:spPr>
        <p:txBody>
          <a:bodyPr>
            <a:normAutofit fontScale="92500"/>
          </a:bodyPr>
          <a:lstStyle/>
          <a:p>
            <a:r>
              <a:rPr lang="en-US" dirty="0"/>
              <a:t>Held the World TB Day webinar on April 8th</a:t>
            </a:r>
          </a:p>
          <a:p>
            <a:r>
              <a:rPr lang="en-US" dirty="0"/>
              <a:t>60 participants, including public health, providers, organizations, individual advocates</a:t>
            </a:r>
          </a:p>
          <a:p>
            <a:r>
              <a:rPr lang="en-US" dirty="0"/>
              <a:t>Webinar covered patient journey, updated California statistics, AAPCHO’s work with the TB Elimination Alliance, and the Coalition for a TB-free California</a:t>
            </a:r>
          </a:p>
          <a:p>
            <a:r>
              <a:rPr lang="en-US" dirty="0"/>
              <a:t>Significant interest among many in being part of next steps</a:t>
            </a:r>
          </a:p>
          <a:p>
            <a:r>
              <a:rPr lang="en-US" dirty="0"/>
              <a:t>Scheduled coalition call for May 6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Participated in National Public Health Week social media campaign</a:t>
            </a:r>
          </a:p>
          <a:p>
            <a:r>
              <a:rPr lang="en-US" dirty="0"/>
              <a:t>Continued outreach (phone calls)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084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43799-FE95-43A8-9366-7AEFF4EE7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May 2021: Building the Coalition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8B229-5EFF-44D5-A74E-00435814F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282" y="1690689"/>
            <a:ext cx="11007436" cy="42529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Coalition call held on May 6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20 participants (public health, providers, organizations)</a:t>
            </a:r>
          </a:p>
          <a:p>
            <a:r>
              <a:rPr lang="en-US" dirty="0"/>
              <a:t>Goal: provide space for an open discussion; learn what community wants from a coalition and their initial ideas for activities to expand CA’s ability to identify/test/treat most impacted communities</a:t>
            </a:r>
          </a:p>
          <a:p>
            <a:r>
              <a:rPr lang="en-US" dirty="0"/>
              <a:t>Release of next phase of state’s elimination plan provides opportunity for coalition to work together on a response, identifying partnership strategies</a:t>
            </a:r>
          </a:p>
          <a:p>
            <a:r>
              <a:rPr lang="en-US" dirty="0"/>
              <a:t>TB education to CA’s Congressional delegation</a:t>
            </a:r>
          </a:p>
          <a:p>
            <a:r>
              <a:rPr lang="en-US" dirty="0"/>
              <a:t>Continued and ongoing outreach is critical</a:t>
            </a:r>
          </a:p>
        </p:txBody>
      </p:sp>
    </p:spTree>
    <p:extLst>
      <p:ext uri="{BB962C8B-B14F-4D97-AF65-F5344CB8AC3E}">
        <p14:creationId xmlns:p14="http://schemas.microsoft.com/office/powerpoint/2010/main" val="1343038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43799-FE95-43A8-9366-7AEFF4EE7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Key Takeaways from Coalition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8B229-5EFF-44D5-A74E-00435814F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282" y="1690689"/>
            <a:ext cx="11007436" cy="42529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Need for TB information for at risk individuals (brochures, in language)</a:t>
            </a:r>
          </a:p>
          <a:p>
            <a:r>
              <a:rPr lang="en-US" dirty="0"/>
              <a:t>Need to educate medical providers (Project ECHO?)</a:t>
            </a:r>
          </a:p>
          <a:p>
            <a:r>
              <a:rPr lang="en-US" dirty="0"/>
              <a:t>Look at the Hep B model for education/outreach/advocacy</a:t>
            </a:r>
          </a:p>
          <a:p>
            <a:r>
              <a:rPr lang="en-US" dirty="0"/>
              <a:t>Potential to educate elected representatives about TB</a:t>
            </a:r>
          </a:p>
          <a:p>
            <a:r>
              <a:rPr lang="en-US" dirty="0"/>
              <a:t>Some members identified TB/people who use drugs and TB/prisons and jails as a key issue</a:t>
            </a:r>
          </a:p>
          <a:p>
            <a:r>
              <a:rPr lang="en-US" dirty="0"/>
              <a:t>Group will reconvene when the state’s elimination plan is released</a:t>
            </a:r>
          </a:p>
          <a:p>
            <a:r>
              <a:rPr lang="en-US" dirty="0"/>
              <a:t>Will educate CA’s Congressional delegation about TB</a:t>
            </a:r>
          </a:p>
          <a:p>
            <a:r>
              <a:rPr lang="en-US" dirty="0"/>
              <a:t>Additional outreach is needed to ensure all impacted communities are at the table</a:t>
            </a:r>
          </a:p>
        </p:txBody>
      </p:sp>
    </p:spTree>
    <p:extLst>
      <p:ext uri="{BB962C8B-B14F-4D97-AF65-F5344CB8AC3E}">
        <p14:creationId xmlns:p14="http://schemas.microsoft.com/office/powerpoint/2010/main" val="1459295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43799-FE95-43A8-9366-7AEFF4EE7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Current Coalition 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8B229-5EFF-44D5-A74E-00435814F5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AAPCHO (key partner)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Asian American Drug Abuse Program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Asian Americans Advancing Justice – Los Angeles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Asian Pacific Islander Health Forum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Breathe California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Bridging Group (Corrections/health care advocacy)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California Black Health Network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BC7F11-30AA-452C-AD48-48D82E67EE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California Hepatitis Alliance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 Francisco AIDS Foundation (Hepatitis C Program)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 Francisco AIDS Foundation (Latino Health Program)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 Francisco Hep B Free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Urban Street Angels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830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43799-FE95-43A8-9366-7AEFF4EE7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 is missing?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8B229-5EFF-44D5-A74E-00435814F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282" y="1690689"/>
            <a:ext cx="11007436" cy="42529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Latino/Latina community</a:t>
            </a:r>
          </a:p>
          <a:p>
            <a:r>
              <a:rPr lang="en-US" dirty="0"/>
              <a:t>Nurses</a:t>
            </a:r>
          </a:p>
          <a:p>
            <a:r>
              <a:rPr lang="en-US" dirty="0"/>
              <a:t>More providers</a:t>
            </a:r>
          </a:p>
          <a:p>
            <a:r>
              <a:rPr lang="en-US" dirty="0"/>
              <a:t>Immigrant and refugee rights/health</a:t>
            </a:r>
          </a:p>
          <a:p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754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621</Words>
  <Application>Microsoft Macintosh PowerPoint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Update: Coalition for a TB-free California</vt:lpstr>
      <vt:lpstr>Coalition for a TB-Free California</vt:lpstr>
      <vt:lpstr>February 2021: Outreach</vt:lpstr>
      <vt:lpstr>March 2021: Setting the Table</vt:lpstr>
      <vt:lpstr>April 2021: Bringing Stakeholders Together</vt:lpstr>
      <vt:lpstr>May 2021: Building the Coalition</vt:lpstr>
      <vt:lpstr>Key Takeaways from Coalition Call</vt:lpstr>
      <vt:lpstr>Current Coalition Partners</vt:lpstr>
      <vt:lpstr>Who is missing?</vt:lpstr>
      <vt:lpstr>Your Help is Appreciated!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Tuberculosis epidemic: Impact in California and how we end TB in the state</dc:title>
  <dc:creator>Ryan Clary</dc:creator>
  <cp:lastModifiedBy>Judith Thigpen</cp:lastModifiedBy>
  <cp:revision>20</cp:revision>
  <cp:lastPrinted>2021-04-08T18:33:07Z</cp:lastPrinted>
  <dcterms:created xsi:type="dcterms:W3CDTF">2021-04-08T15:06:38Z</dcterms:created>
  <dcterms:modified xsi:type="dcterms:W3CDTF">2021-05-18T18:48:51Z</dcterms:modified>
</cp:coreProperties>
</file>