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6" r:id="rId2"/>
    <p:sldId id="474" r:id="rId3"/>
    <p:sldId id="534" r:id="rId4"/>
    <p:sldId id="516" r:id="rId5"/>
    <p:sldId id="515" r:id="rId6"/>
    <p:sldId id="514" r:id="rId7"/>
    <p:sldId id="535" r:id="rId8"/>
    <p:sldId id="537" r:id="rId9"/>
    <p:sldId id="538" r:id="rId10"/>
    <p:sldId id="480" r:id="rId11"/>
    <p:sldId id="533" r:id="rId12"/>
    <p:sldId id="536" r:id="rId13"/>
    <p:sldId id="53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97B824-95FC-8612-AAB0-0D12059F40C9}" name="Shom Dasgupta" initials="SD" userId="S::SDasgupta2@ph.lacounty.gov::36e4e469-30bc-458e-8f81-9430f60c82ae" providerId="AD"/>
  <p188:author id="{5936377B-FA46-27AB-C6E3-8CF5B99C4817}" name="Graves, Susannah (DPH)" initials="SG" userId="S::susannah.graves@sfdph.org::a63178f6-0e50-435d-a2fb-f39a35d93b9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aves, Susannah (DPH)" initials="GS(" lastIdx="1" clrIdx="0">
    <p:extLst>
      <p:ext uri="{19B8F6BF-5375-455C-9EA6-DF929625EA0E}">
        <p15:presenceInfo xmlns:p15="http://schemas.microsoft.com/office/powerpoint/2012/main" userId="Graves, Susannah (DP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91E"/>
    <a:srgbClr val="1F78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59722" autoAdjust="0"/>
  </p:normalViewPr>
  <p:slideViewPr>
    <p:cSldViewPr snapToGrid="0">
      <p:cViewPr varScale="1">
        <p:scale>
          <a:sx n="64" d="100"/>
          <a:sy n="64" d="100"/>
        </p:scale>
        <p:origin x="1360" y="168"/>
      </p:cViewPr>
      <p:guideLst/>
    </p:cSldViewPr>
  </p:slideViewPr>
  <p:notesTextViewPr>
    <p:cViewPr>
      <p:scale>
        <a:sx n="1" d="1"/>
        <a:sy n="1" d="1"/>
      </p:scale>
      <p:origin x="0" y="-368"/>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245C07-7BAA-4FF7-89CE-873F8B877A92}" type="datetimeFigureOut">
              <a:rPr lang="en-US" smtClean="0"/>
              <a:t>3/15/25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42CC7C-1EE7-49DD-8D25-4CB8D7EE7C29}" type="slidenum">
              <a:rPr lang="en-US" smtClean="0"/>
              <a:t>‹#›</a:t>
            </a:fld>
            <a:endParaRPr lang="en-US"/>
          </a:p>
        </p:txBody>
      </p:sp>
    </p:spTree>
    <p:extLst>
      <p:ext uri="{BB962C8B-B14F-4D97-AF65-F5344CB8AC3E}">
        <p14:creationId xmlns:p14="http://schemas.microsoft.com/office/powerpoint/2010/main" val="512522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7F3819-6449-4B06-B980-B7B7CCE72E48}" type="datetimeFigureOut">
              <a:rPr lang="en-US" smtClean="0"/>
              <a:t>3/15/25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6ECF8-5826-47BC-8142-4FDD4B616FB8}" type="slidenum">
              <a:rPr lang="en-US" smtClean="0"/>
              <a:t>‹#›</a:t>
            </a:fld>
            <a:endParaRPr lang="en-US"/>
          </a:p>
        </p:txBody>
      </p:sp>
    </p:spTree>
    <p:extLst>
      <p:ext uri="{BB962C8B-B14F-4D97-AF65-F5344CB8AC3E}">
        <p14:creationId xmlns:p14="http://schemas.microsoft.com/office/powerpoint/2010/main" val="153696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15 min talk, then introduce Dr. Joe </a:t>
            </a:r>
            <a:r>
              <a:rPr lang="en-US" sz="1200" b="0" i="0" kern="1200" dirty="0" err="1">
                <a:solidFill>
                  <a:schemeClr val="tx1"/>
                </a:solidFill>
                <a:effectLst/>
                <a:latin typeface="+mn-lt"/>
                <a:ea typeface="+mn-ea"/>
                <a:cs typeface="+mn-cs"/>
              </a:rPr>
              <a:t>Burzynski</a:t>
            </a:r>
            <a:endParaRPr lang="en-US" dirty="0"/>
          </a:p>
        </p:txBody>
      </p:sp>
      <p:sp>
        <p:nvSpPr>
          <p:cNvPr id="4" name="Slide Number Placeholder 3"/>
          <p:cNvSpPr>
            <a:spLocks noGrp="1"/>
          </p:cNvSpPr>
          <p:nvPr>
            <p:ph type="sldNum" sz="quarter" idx="10"/>
          </p:nvPr>
        </p:nvSpPr>
        <p:spPr/>
        <p:txBody>
          <a:bodyPr/>
          <a:lstStyle/>
          <a:p>
            <a:fld id="{EA86ECF8-5826-47BC-8142-4FDD4B616FB8}" type="slidenum">
              <a:rPr lang="en-US" smtClean="0"/>
              <a:t>1</a:t>
            </a:fld>
            <a:endParaRPr lang="en-US"/>
          </a:p>
        </p:txBody>
      </p:sp>
    </p:spTree>
    <p:extLst>
      <p:ext uri="{BB962C8B-B14F-4D97-AF65-F5344CB8AC3E}">
        <p14:creationId xmlns:p14="http://schemas.microsoft.com/office/powerpoint/2010/main" val="1786926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ill Sans MT"/>
              </a:rPr>
              <a:t>In the wake of COVID pandemic, there has been increased recognition of the harms of prolonged duration of strict respiratory isolation.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ill Sans MT"/>
              </a:rPr>
              <a:t>Measures to mitigate risk – such as wearing a mask while minimally infectious in low-risk settings – have become accepted as striking a more reasonable balance between individual freedom, mitigating disruption to economic and social function and fulfilling a community obligation to protect the health of others.</a:t>
            </a:r>
          </a:p>
          <a:p>
            <a:endParaRPr lang="en-US" dirty="0">
              <a:latin typeface="Gill Sans MT"/>
            </a:endParaRPr>
          </a:p>
          <a:p>
            <a:r>
              <a:rPr lang="en-US" dirty="0">
                <a:latin typeface="Gill Sans MT"/>
              </a:rPr>
              <a:t>CDC guidelines for isolation to prevent TB transmission healthcare and congregate settings were in place, but no dedicated national guideline existed regarding release from isolation to community settings </a:t>
            </a:r>
            <a:r>
              <a:rPr lang="en-US" dirty="0">
                <a:latin typeface="Gill Sans MT"/>
                <a:sym typeface="Wingdings" pitchFamily="2" charset="2"/>
              </a:rPr>
              <a:t> The NTCA guideline intended to fill this gap</a:t>
            </a:r>
            <a:endParaRPr lang="en-US" dirty="0"/>
          </a:p>
          <a:p>
            <a:endParaRPr lang="en-US" dirty="0">
              <a:latin typeface="Gill Sans 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ill Sans MT"/>
              </a:rPr>
              <a:t>A supplement regarding discharge to home isolation in the 2005 CDC healthcare guideline had been extrapolated to apply in multiple community settings, including low-risk settings.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ill Sans MT"/>
              </a:rPr>
              <a:t>This resulted in strict home isolation for months in many cases at a great cost to individuals and their families, and diverting important resources that could be better used on higher-impact activities.</a:t>
            </a:r>
          </a:p>
          <a:p>
            <a:endParaRPr lang="en-US" dirty="0">
              <a:latin typeface="Gill Sans MT"/>
            </a:endParaRPr>
          </a:p>
          <a:p>
            <a:r>
              <a:rPr lang="en-US" dirty="0">
                <a:latin typeface="Gill Sans MT"/>
              </a:rPr>
              <a:t>Goal: Develop an ethics-informed framework based on current scientific evidence</a:t>
            </a:r>
          </a:p>
          <a:p>
            <a:endParaRPr lang="en-US" dirty="0"/>
          </a:p>
        </p:txBody>
      </p:sp>
      <p:sp>
        <p:nvSpPr>
          <p:cNvPr id="4" name="Slide Number Placeholder 3"/>
          <p:cNvSpPr>
            <a:spLocks noGrp="1"/>
          </p:cNvSpPr>
          <p:nvPr>
            <p:ph type="sldNum" sz="quarter" idx="5"/>
          </p:nvPr>
        </p:nvSpPr>
        <p:spPr/>
        <p:txBody>
          <a:bodyPr/>
          <a:lstStyle/>
          <a:p>
            <a:fld id="{EA86ECF8-5826-47BC-8142-4FDD4B616FB8}" type="slidenum">
              <a:rPr lang="en-US" smtClean="0"/>
              <a:t>4</a:t>
            </a:fld>
            <a:endParaRPr lang="en-US"/>
          </a:p>
        </p:txBody>
      </p:sp>
    </p:spTree>
    <p:extLst>
      <p:ext uri="{BB962C8B-B14F-4D97-AF65-F5344CB8AC3E}">
        <p14:creationId xmlns:p14="http://schemas.microsoft.com/office/powerpoint/2010/main" val="246451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6ECF8-5826-47BC-8142-4FDD4B616FB8}" type="slidenum">
              <a:rPr lang="en-US" smtClean="0"/>
              <a:t>6</a:t>
            </a:fld>
            <a:endParaRPr lang="en-US"/>
          </a:p>
        </p:txBody>
      </p:sp>
    </p:spTree>
    <p:extLst>
      <p:ext uri="{BB962C8B-B14F-4D97-AF65-F5344CB8AC3E}">
        <p14:creationId xmlns:p14="http://schemas.microsoft.com/office/powerpoint/2010/main" val="3566765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I’ve summarized the major changes proposed for the 2025 CTCA/CDPH guideline revision</a:t>
            </a:r>
          </a:p>
          <a:p>
            <a:endParaRPr lang="en-US" dirty="0"/>
          </a:p>
          <a:p>
            <a:r>
              <a:rPr lang="en-US" dirty="0"/>
              <a:t>Newer methods utilizing sequencing-based methods to predict susceptibility have been incorporated into the decision-making process around what constitutes “appropriate treatment” (acknowledging that access to these methods is still limited enough that they are generally not available prior at the time of the earliest isolation release time frames at this time; </a:t>
            </a:r>
          </a:p>
          <a:p>
            <a:endParaRPr lang="en-US" dirty="0"/>
          </a:p>
          <a:p>
            <a:r>
              <a:rPr lang="en-US" dirty="0"/>
              <a:t>The high- and low-risk setting tables that you are likely familiar with from the 2017 version of guidelines were boiled down to a single table in the proposed revision, with a column for high and another for low/moderate risk settings. </a:t>
            </a:r>
          </a:p>
          <a:p>
            <a:endParaRPr lang="en-US" dirty="0"/>
          </a:p>
          <a:p>
            <a:r>
              <a:rPr lang="en-US" b="1" dirty="0"/>
              <a:t>Mask use</a:t>
            </a:r>
            <a:r>
              <a:rPr lang="en-US" dirty="0"/>
              <a:t>, which was not addressed in the 2017 version, is specifically outlined and recommended in moderate risk settings which are defined as: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Non-high-risk settings that include persons not previously exposed to TB where a patient with TB agrees wear a mask and exposure is brief.</a:t>
            </a:r>
          </a:p>
          <a:p>
            <a:pPr marL="1143000" marR="0" lvl="2" indent="-228600">
              <a:spcBef>
                <a:spcPts val="0"/>
              </a:spcBef>
              <a:spcAft>
                <a:spcPts val="0"/>
              </a:spcAft>
              <a:buFont typeface="+mj-lt"/>
              <a:buAutoNum type="romanLcPeriod"/>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Indoor, public, non-high-risk settings (e.g. grocery store, library, pharmacy, local public transportation)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spcBef>
                <a:spcPts val="0"/>
              </a:spcBef>
              <a:spcAft>
                <a:spcPts val="0"/>
              </a:spcAft>
              <a:buFont typeface="+mj-lt"/>
              <a:buAutoNum type="romanLcPeriod"/>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Outdoor, crowded events (e.g. wedding, concert, sporting event, rally)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spcBef>
                <a:spcPts val="0"/>
              </a:spcBef>
              <a:spcAft>
                <a:spcPts val="0"/>
              </a:spcAft>
              <a:buFont typeface="+mj-lt"/>
              <a:buAutoNum type="romanLcPeriod"/>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Some outpatient medical settings may be considered to be moderate risk, if they have appropriate administrative and environmental controls</a:t>
            </a:r>
            <a:r>
              <a:rPr lang="en-US" sz="1800" baseline="300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in place to be able to accommodate a patient with low infectious potential.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In these settings, recommend use of well-fitted, good quality mask, ideally provided by the TB program, until cleared by public health</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As with the 2017 guidelines, clinical improvement is a criterion for lifting isolation restrictions in any setting</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However conversion to negative smears (or negative cultures, as was previously recommended for MDR cases) is not specified as a binary criterion. Rather, smear and culture metrics (decreasing smear, longer time to culture positivity) are considered as an parameters indicative of clinical improvement.</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For low/moderate risk settings, the minimum number of days of appropriate treatment required to consider lifting isolation was reduced to five, and other minimum treatment durations were left in place. Note that these are the minimum, and jurisdiction may choose to extend isolation further – particularly if other parameters such as appropriateness of treatment or clinical improvement are not clear until a later time-point (for example due to lack of NAAT test results,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etc</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A separate table was maintained as Table 2 (in Appendix 2) for use in healthcare settings given the 2005 CDC guidance in place for these settings, which is more conservative than the CDPH guidance regarding “high-risk” settings. The table is very similar to the prior 2017 version of this table but further incorporates molecular susceptibility testing results.</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Additional tools were added in a set of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appendicies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including: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a decision algorithm which I’ll review in the next slide,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A few tools that are currently in use in the San Francisco TB Clinic including: </a:t>
            </a:r>
          </a:p>
          <a:p>
            <a:pPr marL="742950" marR="0" lvl="1"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“clinical improvement” and ”appropriate treatment” checklists (based on some developed by NP Allison Phillips) , as well as </a:t>
            </a:r>
          </a:p>
          <a:p>
            <a:pPr marL="742950" marR="0" lvl="1"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a set of patient communication tools for helping communicate restrictions and mask use in the various types of settings that is being piloted by our contact investigation team.</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These recently-drafted tools are meant to be helpful, and need your input and vetting to become more useful</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A86ECF8-5826-47BC-8142-4FDD4B616FB8}" type="slidenum">
              <a:rPr lang="en-US" smtClean="0"/>
              <a:t>8</a:t>
            </a:fld>
            <a:endParaRPr lang="en-US"/>
          </a:p>
        </p:txBody>
      </p:sp>
    </p:spTree>
    <p:extLst>
      <p:ext uri="{BB962C8B-B14F-4D97-AF65-F5344CB8AC3E}">
        <p14:creationId xmlns:p14="http://schemas.microsoft.com/office/powerpoint/2010/main" val="2676977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algorithm to assist with release from isolation shown here is on the second page of Appendix 1 in the guideline. </a:t>
            </a:r>
          </a:p>
          <a:p>
            <a:endParaRPr lang="en-US" dirty="0"/>
          </a:p>
          <a:p>
            <a:r>
              <a:rPr lang="en-US" dirty="0"/>
              <a:t>The double—headed arrow indicates that patients may move among different setting types and should be counseled and provided with support regarding the level of restriction (mask use versus complete exclusion from the setting).</a:t>
            </a:r>
          </a:p>
          <a:p>
            <a:endParaRPr lang="en-US" dirty="0"/>
          </a:p>
          <a:p>
            <a:r>
              <a:rPr lang="en-US" dirty="0"/>
              <a:t>In the final step of the algorithm, the recommendation is to consult the Local TB Program rather than automatically release  from isolation in this setting. </a:t>
            </a:r>
          </a:p>
          <a:p>
            <a:endParaRPr lang="en-US" dirty="0"/>
          </a:p>
          <a:p>
            <a:r>
              <a:rPr lang="en-US" dirty="0"/>
              <a:t>This is meant to reinforce the authority of the LHJ in the decision to release as the criteria are a *minimum prerequisite* to consider release and may not be sufficient for a given patient. It indicates that Local Health Jurisdiction review/approval should be sought at that point. </a:t>
            </a:r>
          </a:p>
          <a:p>
            <a:endParaRPr lang="en-US" i="1" dirty="0"/>
          </a:p>
          <a:p>
            <a:r>
              <a:rPr lang="en-US" i="1" dirty="0"/>
              <a:t>In practice in San Francisco, these time frames are being used to determine when to initiate an initial release-from –isolation consideration review, which is repeated on a biweekly basis for any patients not release from isolation to date.</a:t>
            </a:r>
          </a:p>
        </p:txBody>
      </p:sp>
      <p:sp>
        <p:nvSpPr>
          <p:cNvPr id="4" name="Slide Number Placeholder 3"/>
          <p:cNvSpPr>
            <a:spLocks noGrp="1"/>
          </p:cNvSpPr>
          <p:nvPr>
            <p:ph type="sldNum" sz="quarter" idx="5"/>
          </p:nvPr>
        </p:nvSpPr>
        <p:spPr/>
        <p:txBody>
          <a:bodyPr/>
          <a:lstStyle/>
          <a:p>
            <a:fld id="{EA86ECF8-5826-47BC-8142-4FDD4B616FB8}" type="slidenum">
              <a:rPr lang="en-US" smtClean="0"/>
              <a:t>9</a:t>
            </a:fld>
            <a:endParaRPr lang="en-US"/>
          </a:p>
        </p:txBody>
      </p:sp>
    </p:spTree>
    <p:extLst>
      <p:ext uri="{BB962C8B-B14F-4D97-AF65-F5344CB8AC3E}">
        <p14:creationId xmlns:p14="http://schemas.microsoft.com/office/powerpoint/2010/main" val="2393338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 to recognize the many CTCA and CDPH team members who have participated in editing and discussing the impacts of the suggested changes. I also wanted to thank our colleagues in other states who have generously shared their own experience with implementing isolation guidelines updates as they’ve rolled them out.</a:t>
            </a:r>
          </a:p>
        </p:txBody>
      </p:sp>
      <p:sp>
        <p:nvSpPr>
          <p:cNvPr id="4" name="Slide Number Placeholder 3"/>
          <p:cNvSpPr>
            <a:spLocks noGrp="1"/>
          </p:cNvSpPr>
          <p:nvPr>
            <p:ph type="sldNum" sz="quarter" idx="5"/>
          </p:nvPr>
        </p:nvSpPr>
        <p:spPr/>
        <p:txBody>
          <a:bodyPr/>
          <a:lstStyle/>
          <a:p>
            <a:fld id="{EA86ECF8-5826-47BC-8142-4FDD4B616FB8}" type="slidenum">
              <a:rPr lang="en-US" smtClean="0"/>
              <a:t>10</a:t>
            </a:fld>
            <a:endParaRPr lang="en-US"/>
          </a:p>
        </p:txBody>
      </p:sp>
    </p:spTree>
    <p:extLst>
      <p:ext uri="{BB962C8B-B14F-4D97-AF65-F5344CB8AC3E}">
        <p14:creationId xmlns:p14="http://schemas.microsoft.com/office/powerpoint/2010/main" val="1757737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 wanted to thank all of you for being here to participate in this discussion – understanding how these changes will affect TB patients and programs in each jurisdiction can best inform the proposal and help us know if we are ready to vote on adoption, or if there are important elements that still need more work.</a:t>
            </a:r>
          </a:p>
          <a:p>
            <a:endParaRPr lang="en-US" dirty="0"/>
          </a:p>
          <a:p>
            <a:r>
              <a:rPr lang="en-US" dirty="0"/>
              <a:t>We’ve set aside 30 minute for discussion, so I’m not going to take questions right now. </a:t>
            </a:r>
          </a:p>
          <a:p>
            <a:endParaRPr lang="en-US" dirty="0"/>
          </a:p>
          <a:p>
            <a:r>
              <a:rPr lang="en-US" dirty="0"/>
              <a:t>Instead, I wanted to take this opportunity to introduce my collaborator and colleague Dr. Joe </a:t>
            </a:r>
            <a:r>
              <a:rPr lang="en-US" dirty="0" err="1"/>
              <a:t>Burzynski</a:t>
            </a:r>
            <a:r>
              <a:rPr lang="en-US" dirty="0"/>
              <a:t>, </a:t>
            </a:r>
          </a:p>
          <a:p>
            <a:r>
              <a:rPr lang="en-US" dirty="0"/>
              <a:t>Assistant Commissioner of the Bureau of Tuberculosis Control in the New York City Department of Health and Mental Hygiene</a:t>
            </a:r>
          </a:p>
          <a:p>
            <a:endParaRPr lang="en-US" dirty="0"/>
          </a:p>
          <a:p>
            <a:r>
              <a:rPr lang="en-US" dirty="0"/>
              <a:t>Joe is currently serving as the immediate past-president of the NTCA, </a:t>
            </a:r>
          </a:p>
          <a:p>
            <a:r>
              <a:rPr lang="en-US" dirty="0"/>
              <a:t>and during his tenure as president and past president, Joe together with other colleagues developed the case for pursuing a national guideline for isolation in community settings</a:t>
            </a:r>
          </a:p>
          <a:p>
            <a:endParaRPr lang="en-US" dirty="0"/>
          </a:p>
          <a:p>
            <a:r>
              <a:rPr lang="en-US" dirty="0"/>
              <a:t>He convened and chaired the working group that drafted the 2024 NTCA guideline for respiratory isolation and restriction for the prevention of TB in community settings.</a:t>
            </a:r>
          </a:p>
          <a:p>
            <a:endParaRPr lang="en-US" dirty="0"/>
          </a:p>
          <a:p>
            <a:r>
              <a:rPr lang="en-US" dirty="0"/>
              <a:t>We invited Joe to share some background regarding the NTCA guideline development and also the local application of the new guideline in New York City where he leads the TB Bureau. </a:t>
            </a:r>
          </a:p>
          <a:p>
            <a:endParaRPr lang="en-US" dirty="0"/>
          </a:p>
          <a:p>
            <a:r>
              <a:rPr lang="en-US" dirty="0"/>
              <a:t>Please welcome Joe!</a:t>
            </a:r>
          </a:p>
        </p:txBody>
      </p:sp>
      <p:sp>
        <p:nvSpPr>
          <p:cNvPr id="4" name="Slide Number Placeholder 3"/>
          <p:cNvSpPr>
            <a:spLocks noGrp="1"/>
          </p:cNvSpPr>
          <p:nvPr>
            <p:ph type="sldNum" sz="quarter" idx="5"/>
          </p:nvPr>
        </p:nvSpPr>
        <p:spPr/>
        <p:txBody>
          <a:bodyPr/>
          <a:lstStyle/>
          <a:p>
            <a:fld id="{EA86ECF8-5826-47BC-8142-4FDD4B616FB8}" type="slidenum">
              <a:rPr lang="en-US" smtClean="0"/>
              <a:t>11</a:t>
            </a:fld>
            <a:endParaRPr lang="en-US"/>
          </a:p>
        </p:txBody>
      </p:sp>
    </p:spTree>
    <p:extLst>
      <p:ext uri="{BB962C8B-B14F-4D97-AF65-F5344CB8AC3E}">
        <p14:creationId xmlns:p14="http://schemas.microsoft.com/office/powerpoint/2010/main" val="240558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111432" y="381965"/>
            <a:ext cx="5683171" cy="3127998"/>
          </a:xfrm>
        </p:spPr>
        <p:txBody>
          <a:bodyPr anchor="b"/>
          <a:lstStyle>
            <a:lvl1pPr algn="l">
              <a:defRPr sz="6000" cap="small" baseline="0">
                <a:solidFill>
                  <a:srgbClr val="D9591E"/>
                </a:solidFill>
              </a:defRPr>
            </a:lvl1pPr>
          </a:lstStyle>
          <a:p>
            <a:r>
              <a:rPr lang="en-US"/>
              <a:t>Click to edit Master title style</a:t>
            </a:r>
          </a:p>
        </p:txBody>
      </p:sp>
      <p:sp>
        <p:nvSpPr>
          <p:cNvPr id="3" name="Subtitle 2"/>
          <p:cNvSpPr>
            <a:spLocks noGrp="1"/>
          </p:cNvSpPr>
          <p:nvPr>
            <p:ph type="subTitle" idx="1"/>
          </p:nvPr>
        </p:nvSpPr>
        <p:spPr>
          <a:xfrm>
            <a:off x="6111431" y="3602038"/>
            <a:ext cx="5683171" cy="1655762"/>
          </a:xfrm>
        </p:spPr>
        <p:txBody>
          <a:bodyPr/>
          <a:lstStyle>
            <a:lvl1pPr marL="0" indent="0" algn="l">
              <a:buNone/>
              <a:defRPr sz="2400">
                <a:solidFill>
                  <a:schemeClr val="tx1">
                    <a:lumMod val="65000"/>
                    <a:lumOff val="35000"/>
                  </a:schemeClr>
                </a:solidFill>
                <a:latin typeface="Gill Sans MT" panose="020B05020201040202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A97E1D-1C33-41C8-8E1D-4E5190F11618}" type="datetime1">
              <a:rPr lang="en-US" smtClean="0"/>
              <a:t>3/15/25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CA7F6-C6A5-4B8D-AFCC-42F4A1E28EAF}"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60300" y="5665447"/>
            <a:ext cx="7936118" cy="161502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7320" y="107894"/>
            <a:ext cx="5905453" cy="3318211"/>
          </a:xfrm>
          <a:prstGeom prst="rect">
            <a:avLst/>
          </a:prstGeom>
        </p:spPr>
      </p:pic>
      <p:grpSp>
        <p:nvGrpSpPr>
          <p:cNvPr id="22" name="Group 21"/>
          <p:cNvGrpSpPr/>
          <p:nvPr userDrawn="1"/>
        </p:nvGrpSpPr>
        <p:grpSpPr>
          <a:xfrm>
            <a:off x="9923359" y="4755104"/>
            <a:ext cx="2268641" cy="2113425"/>
            <a:chOff x="9923359" y="4755104"/>
            <a:chExt cx="2268641" cy="2113425"/>
          </a:xfrm>
        </p:grpSpPr>
        <p:sp>
          <p:nvSpPr>
            <p:cNvPr id="16" name="Rectangle 15"/>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userDrawn="1"/>
        </p:nvGrpSpPr>
        <p:grpSpPr>
          <a:xfrm rot="16200000">
            <a:off x="10000967" y="77608"/>
            <a:ext cx="2268641" cy="2113425"/>
            <a:chOff x="9923359" y="4755104"/>
            <a:chExt cx="2268641" cy="2113425"/>
          </a:xfrm>
        </p:grpSpPr>
        <p:sp>
          <p:nvSpPr>
            <p:cNvPr id="24" name="Rectangle 23"/>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userDrawn="1"/>
        </p:nvGrpSpPr>
        <p:grpSpPr>
          <a:xfrm>
            <a:off x="127318" y="5260109"/>
            <a:ext cx="5903997" cy="318888"/>
            <a:chOff x="127318" y="5260109"/>
            <a:chExt cx="5903997" cy="318888"/>
          </a:xfrm>
        </p:grpSpPr>
        <p:sp>
          <p:nvSpPr>
            <p:cNvPr id="38" name="Rectangle 37"/>
            <p:cNvSpPr/>
            <p:nvPr userDrawn="1"/>
          </p:nvSpPr>
          <p:spPr>
            <a:xfrm>
              <a:off x="127318" y="5282006"/>
              <a:ext cx="324095" cy="296991"/>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85223" y="5266649"/>
              <a:ext cx="337302" cy="31234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51413" y="5269883"/>
              <a:ext cx="333809" cy="309114"/>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122526" y="5269747"/>
              <a:ext cx="333956" cy="309250"/>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1457448" y="5275466"/>
              <a:ext cx="324095" cy="296991"/>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2115353" y="5260109"/>
              <a:ext cx="337302" cy="31234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1781543" y="5263343"/>
              <a:ext cx="333809" cy="309114"/>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2452656" y="5263207"/>
              <a:ext cx="333956" cy="309250"/>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2780185" y="5282006"/>
              <a:ext cx="324095" cy="296991"/>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3438090" y="5266649"/>
              <a:ext cx="337302" cy="31234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3104280" y="5269883"/>
              <a:ext cx="333809" cy="309114"/>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3775393" y="5269747"/>
              <a:ext cx="333956" cy="309250"/>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4104315" y="5275798"/>
              <a:ext cx="324095" cy="296991"/>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4762220" y="5260441"/>
              <a:ext cx="337302" cy="31234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4428410" y="5263675"/>
              <a:ext cx="333809" cy="309114"/>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5099523" y="5263539"/>
              <a:ext cx="333956" cy="309250"/>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5427787" y="5282006"/>
              <a:ext cx="324095" cy="296991"/>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5751882" y="5269883"/>
              <a:ext cx="279433" cy="309114"/>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50720" y="3493972"/>
            <a:ext cx="2682053" cy="1788035"/>
          </a:xfrm>
          <a:prstGeom prst="rect">
            <a:avLst/>
          </a:prstGeom>
        </p:spPr>
      </p:pic>
      <p:pic>
        <p:nvPicPr>
          <p:cNvPr id="15" name="Picture 14"/>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27320" y="3493971"/>
            <a:ext cx="3154916" cy="1788035"/>
          </a:xfrm>
          <a:prstGeom prst="rect">
            <a:avLst/>
          </a:prstGeom>
        </p:spPr>
      </p:pic>
    </p:spTree>
    <p:extLst>
      <p:ext uri="{BB962C8B-B14F-4D97-AF65-F5344CB8AC3E}">
        <p14:creationId xmlns:p14="http://schemas.microsoft.com/office/powerpoint/2010/main" val="3696091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Option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1"/>
            <a:ext cx="12192000" cy="6850379"/>
          </a:xfrm>
          <a:prstGeom prst="rect">
            <a:avLst/>
          </a:prstGeom>
        </p:spPr>
      </p:pic>
      <p:sp>
        <p:nvSpPr>
          <p:cNvPr id="2" name="Title 1"/>
          <p:cNvSpPr>
            <a:spLocks noGrp="1"/>
          </p:cNvSpPr>
          <p:nvPr>
            <p:ph type="title"/>
          </p:nvPr>
        </p:nvSpPr>
        <p:spPr>
          <a:xfrm>
            <a:off x="838200" y="1579639"/>
            <a:ext cx="10515600" cy="1881191"/>
          </a:xfrm>
        </p:spPr>
        <p:txBody>
          <a:bodyPr>
            <a:noAutofit/>
          </a:bodyPr>
          <a:lstStyle>
            <a:lvl1pPr>
              <a:defRPr sz="6000" b="1">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2D32D57-C598-40CD-A53F-434BBA22544C}" type="datetime1">
              <a:rPr lang="en-US" smtClean="0"/>
              <a:t>3/15/25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bg2">
                    <a:lumMod val="90000"/>
                  </a:schemeClr>
                </a:solidFill>
              </a:defRPr>
            </a:lvl1pPr>
          </a:lstStyle>
          <a:p>
            <a:r>
              <a:rPr lang="en-US"/>
              <a:t>Slide </a:t>
            </a:r>
            <a:fld id="{FF0CA7F6-C6A5-4B8D-AFCC-42F4A1E28EAF}" type="slidenum">
              <a:rPr lang="en-US" smtClean="0"/>
              <a:pPr/>
              <a:t>‹#›</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sp>
        <p:nvSpPr>
          <p:cNvPr id="20" name="Content Placeholder 19"/>
          <p:cNvSpPr>
            <a:spLocks noGrp="1"/>
          </p:cNvSpPr>
          <p:nvPr>
            <p:ph sz="quarter" idx="13"/>
          </p:nvPr>
        </p:nvSpPr>
        <p:spPr>
          <a:xfrm>
            <a:off x="838200" y="3611563"/>
            <a:ext cx="10515600" cy="1157287"/>
          </a:xfrm>
        </p:spPr>
        <p:txBody>
          <a:bodyPr/>
          <a:lstStyle>
            <a:lvl1pPr marL="0" indent="0">
              <a:buNone/>
              <a:defRPr>
                <a:solidFill>
                  <a:schemeClr val="bg1"/>
                </a:solidFill>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417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Option 2">
    <p:spTree>
      <p:nvGrpSpPr>
        <p:cNvPr id="1" name=""/>
        <p:cNvGrpSpPr/>
        <p:nvPr/>
      </p:nvGrpSpPr>
      <p:grpSpPr>
        <a:xfrm>
          <a:off x="0" y="0"/>
          <a:ext cx="0" cy="0"/>
          <a:chOff x="0" y="0"/>
          <a:chExt cx="0" cy="0"/>
        </a:xfrm>
      </p:grpSpPr>
      <p:sp>
        <p:nvSpPr>
          <p:cNvPr id="2" name="Title 1"/>
          <p:cNvSpPr>
            <a:spLocks noGrp="1"/>
          </p:cNvSpPr>
          <p:nvPr>
            <p:ph type="title"/>
          </p:nvPr>
        </p:nvSpPr>
        <p:spPr>
          <a:xfrm>
            <a:off x="838200" y="405114"/>
            <a:ext cx="10515600" cy="4040993"/>
          </a:xfrm>
        </p:spPr>
        <p:txBody>
          <a:bodyPr>
            <a:noAutofit/>
          </a:bodyPr>
          <a:lstStyle>
            <a:lvl1pPr>
              <a:defRPr sz="6000" b="1">
                <a:solidFill>
                  <a:srgbClr val="D9591E"/>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84DED676-B176-496A-98F1-A875754972A4}" type="datetime1">
              <a:rPr lang="en-US" smtClean="0"/>
              <a:t>3/15/25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a:t>Slide </a:t>
            </a:r>
            <a:fld id="{FF0CA7F6-C6A5-4B8D-AFCC-42F4A1E28EAF}" type="slidenum">
              <a:rPr lang="en-US" smtClean="0"/>
              <a:t>‹#›</a:t>
            </a:fld>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sp>
        <p:nvSpPr>
          <p:cNvPr id="20" name="Content Placeholder 19"/>
          <p:cNvSpPr>
            <a:spLocks noGrp="1"/>
          </p:cNvSpPr>
          <p:nvPr>
            <p:ph sz="quarter" idx="13"/>
          </p:nvPr>
        </p:nvSpPr>
        <p:spPr>
          <a:xfrm>
            <a:off x="845433" y="4578910"/>
            <a:ext cx="10515600" cy="1157287"/>
          </a:xfrm>
        </p:spPr>
        <p:txBody>
          <a:bodyPr/>
          <a:lstStyle>
            <a:lvl1pPr marL="0" indent="0">
              <a:buNone/>
              <a:defRPr>
                <a:solidFill>
                  <a:srgbClr val="D9591E"/>
                </a:solidFill>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p:cNvGrpSpPr/>
          <p:nvPr userDrawn="1"/>
        </p:nvGrpSpPr>
        <p:grpSpPr>
          <a:xfrm rot="5400000">
            <a:off x="-169765" y="4733259"/>
            <a:ext cx="2268641" cy="2113425"/>
            <a:chOff x="9923359" y="4755104"/>
            <a:chExt cx="2268641" cy="2113425"/>
          </a:xfrm>
        </p:grpSpPr>
        <p:sp>
          <p:nvSpPr>
            <p:cNvPr id="10" name="Rectangle 9"/>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1679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5BF763-F650-4BBF-8E17-15DDA28508C1}" type="datetime1">
              <a:rPr lang="en-US" smtClean="0"/>
              <a:t>3/15/25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a:t>Slide </a:t>
            </a:r>
            <a:fld id="{FF0CA7F6-C6A5-4B8D-AFCC-42F4A1E28EAF}" type="slidenum">
              <a:rPr lang="en-US" smtClean="0"/>
              <a:t>‹#›</a:t>
            </a:fld>
            <a:endParaRPr lang="en-US"/>
          </a:p>
        </p:txBody>
      </p:sp>
      <p:grpSp>
        <p:nvGrpSpPr>
          <p:cNvPr id="6" name="Group 5"/>
          <p:cNvGrpSpPr/>
          <p:nvPr userDrawn="1"/>
        </p:nvGrpSpPr>
        <p:grpSpPr>
          <a:xfrm rot="5400000">
            <a:off x="-169765" y="4733259"/>
            <a:ext cx="2268641" cy="2113425"/>
            <a:chOff x="9923359" y="4755104"/>
            <a:chExt cx="2268641" cy="2113425"/>
          </a:xfrm>
        </p:grpSpPr>
        <p:sp>
          <p:nvSpPr>
            <p:cNvPr id="7" name="Rectangle 6"/>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spTree>
    <p:extLst>
      <p:ext uri="{BB962C8B-B14F-4D97-AF65-F5344CB8AC3E}">
        <p14:creationId xmlns:p14="http://schemas.microsoft.com/office/powerpoint/2010/main" val="1266302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marL="228600" indent="-228600">
              <a:buFont typeface="Wingdings" panose="05000000000000000000" pitchFamily="2" charset="2"/>
              <a:buChar char="§"/>
              <a:defRPr sz="3200">
                <a:latin typeface="Gill Sans MT" panose="020B0502020104020203" pitchFamily="34" charset="0"/>
              </a:defRPr>
            </a:lvl1pPr>
            <a:lvl2pPr marL="685800" indent="-228600">
              <a:buFont typeface="Wingdings" panose="05000000000000000000" pitchFamily="2" charset="2"/>
              <a:buChar char="§"/>
              <a:defRPr sz="2800">
                <a:latin typeface="Gill Sans MT" panose="020B0502020104020203" pitchFamily="34" charset="0"/>
              </a:defRPr>
            </a:lvl2pPr>
            <a:lvl3pPr marL="1143000" indent="-228600">
              <a:buFont typeface="Wingdings" panose="05000000000000000000" pitchFamily="2" charset="2"/>
              <a:buChar char="§"/>
              <a:defRPr sz="2400">
                <a:latin typeface="Gill Sans MT" panose="020B0502020104020203" pitchFamily="34" charset="0"/>
              </a:defRPr>
            </a:lvl3pPr>
            <a:lvl4pPr marL="1600200" indent="-228600">
              <a:buFont typeface="Wingdings" panose="05000000000000000000" pitchFamily="2" charset="2"/>
              <a:buChar char="§"/>
              <a:defRPr sz="2000">
                <a:latin typeface="Gill Sans MT" panose="020B0502020104020203" pitchFamily="34" charset="0"/>
              </a:defRPr>
            </a:lvl4pPr>
            <a:lvl5pPr marL="2057400" indent="-228600">
              <a:buFont typeface="Wingdings" panose="05000000000000000000" pitchFamily="2" charset="2"/>
              <a:buChar char="§"/>
              <a:defRPr sz="2000">
                <a:latin typeface="Gill Sans MT" panose="020B0502020104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EE5AD2-6684-4EF6-82D6-44702648046F}" type="datetime1">
              <a:rPr lang="en-US" smtClean="0"/>
              <a:t>3/15/25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a:t>Slide </a:t>
            </a:r>
            <a:fld id="{FF0CA7F6-C6A5-4B8D-AFCC-42F4A1E28EAF}" type="slidenum">
              <a:rPr lang="en-US" smtClean="0"/>
              <a:t>‹#›</a:t>
            </a:fld>
            <a:endParaRPr lang="en-US"/>
          </a:p>
        </p:txBody>
      </p:sp>
      <p:grpSp>
        <p:nvGrpSpPr>
          <p:cNvPr id="9" name="Group 8"/>
          <p:cNvGrpSpPr/>
          <p:nvPr userDrawn="1"/>
        </p:nvGrpSpPr>
        <p:grpSpPr>
          <a:xfrm rot="5400000">
            <a:off x="-169765" y="4733259"/>
            <a:ext cx="2268641" cy="2113425"/>
            <a:chOff x="9923359" y="4755104"/>
            <a:chExt cx="2268641" cy="2113425"/>
          </a:xfrm>
        </p:grpSpPr>
        <p:sp>
          <p:nvSpPr>
            <p:cNvPr id="10" name="Rectangle 9"/>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spTree>
    <p:extLst>
      <p:ext uri="{BB962C8B-B14F-4D97-AF65-F5344CB8AC3E}">
        <p14:creationId xmlns:p14="http://schemas.microsoft.com/office/powerpoint/2010/main" val="522644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Gill Sans MT" panose="020B05020201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Gill Sans MT" panose="020B0502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BE4ED5-C040-466C-A551-615D8E74CFEF}" type="datetime1">
              <a:rPr lang="en-US" smtClean="0"/>
              <a:t>3/15/25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a:t>Slide </a:t>
            </a:r>
            <a:fld id="{FF0CA7F6-C6A5-4B8D-AFCC-42F4A1E28EAF}" type="slidenum">
              <a:rPr lang="en-US" smtClean="0"/>
              <a:t>‹#›</a:t>
            </a:fld>
            <a:endParaRPr lang="en-US"/>
          </a:p>
        </p:txBody>
      </p:sp>
      <p:grpSp>
        <p:nvGrpSpPr>
          <p:cNvPr id="9" name="Group 8"/>
          <p:cNvGrpSpPr/>
          <p:nvPr userDrawn="1"/>
        </p:nvGrpSpPr>
        <p:grpSpPr>
          <a:xfrm rot="5400000">
            <a:off x="-169765" y="4733259"/>
            <a:ext cx="2268641" cy="2113425"/>
            <a:chOff x="9923359" y="4755104"/>
            <a:chExt cx="2268641" cy="2113425"/>
          </a:xfrm>
        </p:grpSpPr>
        <p:sp>
          <p:nvSpPr>
            <p:cNvPr id="10" name="Rectangle 9"/>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spTree>
    <p:extLst>
      <p:ext uri="{BB962C8B-B14F-4D97-AF65-F5344CB8AC3E}">
        <p14:creationId xmlns:p14="http://schemas.microsoft.com/office/powerpoint/2010/main" val="1825538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100872"/>
          </a:xfrm>
        </p:spPr>
        <p:txBody>
          <a:bodyPr vert="eaVert"/>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3792D-9A84-4B2E-AC0B-B7F0EC5050F0}" type="datetime1">
              <a:rPr lang="en-US" smtClean="0"/>
              <a:t>3/15/25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Slide </a:t>
            </a:r>
            <a:fld id="{FF0CA7F6-C6A5-4B8D-AFCC-42F4A1E28EAF}" type="slidenum">
              <a:rPr lang="en-US" smtClean="0"/>
              <a:t>‹#›</a:t>
            </a:fld>
            <a:endParaRPr lang="en-US"/>
          </a:p>
        </p:txBody>
      </p:sp>
      <p:grpSp>
        <p:nvGrpSpPr>
          <p:cNvPr id="8" name="Group 7"/>
          <p:cNvGrpSpPr/>
          <p:nvPr userDrawn="1"/>
        </p:nvGrpSpPr>
        <p:grpSpPr>
          <a:xfrm rot="5400000">
            <a:off x="-169765" y="4733259"/>
            <a:ext cx="2268641" cy="2113425"/>
            <a:chOff x="9923359" y="4755104"/>
            <a:chExt cx="2268641" cy="2113425"/>
          </a:xfrm>
        </p:grpSpPr>
        <p:sp>
          <p:nvSpPr>
            <p:cNvPr id="9" name="Rectangle 8"/>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spTree>
    <p:extLst>
      <p:ext uri="{BB962C8B-B14F-4D97-AF65-F5344CB8AC3E}">
        <p14:creationId xmlns:p14="http://schemas.microsoft.com/office/powerpoint/2010/main" val="75330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56137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561372"/>
          </a:xfrm>
        </p:spPr>
        <p:txBody>
          <a:bodyPr vert="eaVert"/>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6BE86C-D9FA-410D-90BA-69391E17AC27}" type="datetime1">
              <a:rPr lang="en-US" smtClean="0"/>
              <a:t>3/15/25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Slide </a:t>
            </a:r>
            <a:fld id="{FF0CA7F6-C6A5-4B8D-AFCC-42F4A1E28EAF}" type="slidenum">
              <a:rPr lang="en-US" smtClean="0"/>
              <a:t>‹#›</a:t>
            </a:fld>
            <a:endParaRPr lang="en-US"/>
          </a:p>
        </p:txBody>
      </p:sp>
      <p:grpSp>
        <p:nvGrpSpPr>
          <p:cNvPr id="8" name="Group 7"/>
          <p:cNvGrpSpPr/>
          <p:nvPr userDrawn="1"/>
        </p:nvGrpSpPr>
        <p:grpSpPr>
          <a:xfrm rot="5400000">
            <a:off x="-169765" y="4733259"/>
            <a:ext cx="2268641" cy="2113425"/>
            <a:chOff x="9923359" y="4755104"/>
            <a:chExt cx="2268641" cy="2113425"/>
          </a:xfrm>
        </p:grpSpPr>
        <p:sp>
          <p:nvSpPr>
            <p:cNvPr id="9" name="Rectangle 8"/>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spTree>
    <p:extLst>
      <p:ext uri="{BB962C8B-B14F-4D97-AF65-F5344CB8AC3E}">
        <p14:creationId xmlns:p14="http://schemas.microsoft.com/office/powerpoint/2010/main" val="3192162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Tree>
    <p:extLst>
      <p:ext uri="{BB962C8B-B14F-4D97-AF65-F5344CB8AC3E}">
        <p14:creationId xmlns:p14="http://schemas.microsoft.com/office/powerpoint/2010/main" val="25613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End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1617183"/>
            <a:ext cx="5683171" cy="1323975"/>
          </a:xfrm>
        </p:spPr>
        <p:txBody>
          <a:bodyPr anchor="b"/>
          <a:lstStyle>
            <a:lvl1pPr algn="l">
              <a:defRPr sz="6000" cap="small" baseline="0">
                <a:solidFill>
                  <a:srgbClr val="D9591E"/>
                </a:solidFill>
              </a:defRPr>
            </a:lvl1pPr>
          </a:lstStyle>
          <a:p>
            <a:r>
              <a:rPr lang="en-US"/>
              <a:t>Click to edit Master title style</a:t>
            </a:r>
          </a:p>
        </p:txBody>
      </p:sp>
      <p:sp>
        <p:nvSpPr>
          <p:cNvPr id="3" name="Subtitle 2"/>
          <p:cNvSpPr>
            <a:spLocks noGrp="1"/>
          </p:cNvSpPr>
          <p:nvPr>
            <p:ph type="subTitle" idx="1"/>
          </p:nvPr>
        </p:nvSpPr>
        <p:spPr>
          <a:xfrm>
            <a:off x="6111431" y="2995556"/>
            <a:ext cx="5683171" cy="2262244"/>
          </a:xfrm>
        </p:spPr>
        <p:txBody>
          <a:bodyPr/>
          <a:lstStyle>
            <a:lvl1pPr marL="0" indent="0" algn="l">
              <a:buNone/>
              <a:defRPr sz="2400">
                <a:solidFill>
                  <a:schemeClr val="tx1">
                    <a:lumMod val="65000"/>
                    <a:lumOff val="35000"/>
                  </a:schemeClr>
                </a:solidFill>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A97E1D-1C33-41C8-8E1D-4E5190F11618}" type="datetime1">
              <a:rPr lang="en-US" smtClean="0"/>
              <a:t>3/15/25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CA7F6-C6A5-4B8D-AFCC-42F4A1E28EAF}"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60300" y="5665447"/>
            <a:ext cx="7936118" cy="161502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7320" y="107894"/>
            <a:ext cx="5905453" cy="3318211"/>
          </a:xfrm>
          <a:prstGeom prst="rect">
            <a:avLst/>
          </a:prstGeom>
        </p:spPr>
      </p:pic>
      <p:grpSp>
        <p:nvGrpSpPr>
          <p:cNvPr id="22" name="Group 21"/>
          <p:cNvGrpSpPr/>
          <p:nvPr userDrawn="1"/>
        </p:nvGrpSpPr>
        <p:grpSpPr>
          <a:xfrm>
            <a:off x="9923359" y="4755104"/>
            <a:ext cx="2268641" cy="2113425"/>
            <a:chOff x="9923359" y="4755104"/>
            <a:chExt cx="2268641" cy="2113425"/>
          </a:xfrm>
        </p:grpSpPr>
        <p:sp>
          <p:nvSpPr>
            <p:cNvPr id="16" name="Rectangle 15"/>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userDrawn="1"/>
        </p:nvGrpSpPr>
        <p:grpSpPr>
          <a:xfrm rot="16200000">
            <a:off x="10000967" y="77608"/>
            <a:ext cx="2268641" cy="2113425"/>
            <a:chOff x="9923359" y="4755104"/>
            <a:chExt cx="2268641" cy="2113425"/>
          </a:xfrm>
        </p:grpSpPr>
        <p:sp>
          <p:nvSpPr>
            <p:cNvPr id="24" name="Rectangle 23"/>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userDrawn="1"/>
        </p:nvGrpSpPr>
        <p:grpSpPr>
          <a:xfrm>
            <a:off x="127318" y="5260109"/>
            <a:ext cx="5903997" cy="318888"/>
            <a:chOff x="127318" y="5260109"/>
            <a:chExt cx="5903997" cy="318888"/>
          </a:xfrm>
        </p:grpSpPr>
        <p:sp>
          <p:nvSpPr>
            <p:cNvPr id="38" name="Rectangle 37"/>
            <p:cNvSpPr/>
            <p:nvPr userDrawn="1"/>
          </p:nvSpPr>
          <p:spPr>
            <a:xfrm>
              <a:off x="127318" y="5282006"/>
              <a:ext cx="324095" cy="296991"/>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85223" y="5266649"/>
              <a:ext cx="337302" cy="31234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51413" y="5269883"/>
              <a:ext cx="333809" cy="309114"/>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122526" y="5269747"/>
              <a:ext cx="333956" cy="309250"/>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1457448" y="5275466"/>
              <a:ext cx="324095" cy="296991"/>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2115353" y="5260109"/>
              <a:ext cx="337302" cy="31234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1781543" y="5263343"/>
              <a:ext cx="333809" cy="309114"/>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2452656" y="5263207"/>
              <a:ext cx="333956" cy="309250"/>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2780185" y="5282006"/>
              <a:ext cx="324095" cy="296991"/>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3438090" y="5266649"/>
              <a:ext cx="337302" cy="31234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3104280" y="5269883"/>
              <a:ext cx="333809" cy="309114"/>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3775393" y="5269747"/>
              <a:ext cx="333956" cy="309250"/>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4104315" y="5275798"/>
              <a:ext cx="324095" cy="296991"/>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4762220" y="5260441"/>
              <a:ext cx="337302" cy="31234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4428410" y="5263675"/>
              <a:ext cx="333809" cy="309114"/>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5099523" y="5263539"/>
              <a:ext cx="333956" cy="309250"/>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5427787" y="5282006"/>
              <a:ext cx="324095" cy="296991"/>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5751882" y="5269883"/>
              <a:ext cx="279433" cy="309114"/>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50720" y="3493972"/>
            <a:ext cx="2682053" cy="1788035"/>
          </a:xfrm>
          <a:prstGeom prst="rect">
            <a:avLst/>
          </a:prstGeom>
        </p:spPr>
      </p:pic>
      <p:pic>
        <p:nvPicPr>
          <p:cNvPr id="15" name="Picture 14"/>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27320" y="3493971"/>
            <a:ext cx="3154916" cy="1788035"/>
          </a:xfrm>
          <a:prstGeom prst="rect">
            <a:avLst/>
          </a:prstGeom>
        </p:spPr>
      </p:pic>
      <p:sp>
        <p:nvSpPr>
          <p:cNvPr id="7" name="TextBox 6"/>
          <p:cNvSpPr txBox="1"/>
          <p:nvPr userDrawn="1"/>
        </p:nvSpPr>
        <p:spPr>
          <a:xfrm>
            <a:off x="32068" y="5578997"/>
            <a:ext cx="2976962" cy="246221"/>
          </a:xfrm>
          <a:prstGeom prst="rect">
            <a:avLst/>
          </a:prstGeom>
          <a:noFill/>
        </p:spPr>
        <p:txBody>
          <a:bodyPr wrap="square" rtlCol="0">
            <a:spAutoFit/>
          </a:bodyPr>
          <a:lstStyle/>
          <a:p>
            <a:r>
              <a:rPr lang="en-US" sz="1000">
                <a:solidFill>
                  <a:schemeClr val="bg2">
                    <a:lumMod val="50000"/>
                  </a:schemeClr>
                </a:solidFill>
                <a:latin typeface="Myriad Pro" panose="020B0503030403020204" pitchFamily="34" charset="0"/>
              </a:rPr>
              <a:t>Design by Mehroz Baig v. 2017-4-14</a:t>
            </a:r>
          </a:p>
        </p:txBody>
      </p:sp>
    </p:spTree>
    <p:extLst>
      <p:ext uri="{BB962C8B-B14F-4D97-AF65-F5344CB8AC3E}">
        <p14:creationId xmlns:p14="http://schemas.microsoft.com/office/powerpoint/2010/main" val="28137113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 Title &amp;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6201"/>
            <a:ext cx="12192000" cy="7047865"/>
          </a:xfrm>
          <a:prstGeom prst="rect">
            <a:avLst/>
          </a:prstGeom>
        </p:spPr>
      </p:pic>
      <p:sp>
        <p:nvSpPr>
          <p:cNvPr id="2" name="Title 1"/>
          <p:cNvSpPr>
            <a:spLocks noGrp="1"/>
          </p:cNvSpPr>
          <p:nvPr>
            <p:ph type="title"/>
          </p:nvPr>
        </p:nvSpPr>
        <p:spPr>
          <a:xfrm>
            <a:off x="838200" y="17890"/>
            <a:ext cx="10515600" cy="1325563"/>
          </a:xfrm>
        </p:spPr>
        <p:txBody>
          <a:bodyPr/>
          <a:lstStyle/>
          <a:p>
            <a:r>
              <a:rPr lang="en-US"/>
              <a:t>Click to edit Master title style</a:t>
            </a:r>
          </a:p>
        </p:txBody>
      </p:sp>
      <p:sp>
        <p:nvSpPr>
          <p:cNvPr id="3" name="Content Placeholder 2"/>
          <p:cNvSpPr>
            <a:spLocks noGrp="1"/>
          </p:cNvSpPr>
          <p:nvPr>
            <p:ph idx="1"/>
          </p:nvPr>
        </p:nvSpPr>
        <p:spPr>
          <a:xfrm>
            <a:off x="838200" y="1423689"/>
            <a:ext cx="10515600" cy="3695213"/>
          </a:xfrm>
        </p:spPr>
        <p:txBody>
          <a:bodyPr/>
          <a:lstStyle>
            <a:lvl1pPr marL="228600" indent="-228600">
              <a:buFont typeface="Wingdings" panose="05000000000000000000" pitchFamily="2" charset="2"/>
              <a:buChar char="§"/>
              <a:defRPr>
                <a:latin typeface="Gill Sans MT" panose="020B0502020104020203" pitchFamily="34" charset="0"/>
              </a:defRPr>
            </a:lvl1pPr>
            <a:lvl2pPr marL="685800" indent="-228600">
              <a:buFont typeface="Wingdings" panose="05000000000000000000" pitchFamily="2" charset="2"/>
              <a:buChar char="§"/>
              <a:defRPr>
                <a:latin typeface="Gill Sans MT" panose="020B0502020104020203" pitchFamily="34" charset="0"/>
              </a:defRPr>
            </a:lvl2pPr>
            <a:lvl3pPr marL="1143000" indent="-228600">
              <a:buFont typeface="Wingdings" panose="05000000000000000000" pitchFamily="2" charset="2"/>
              <a:buChar char="§"/>
              <a:defRPr>
                <a:latin typeface="Gill Sans MT" panose="020B0502020104020203" pitchFamily="34" charset="0"/>
              </a:defRPr>
            </a:lvl3pPr>
            <a:lvl4pPr marL="1600200" indent="-228600">
              <a:buFont typeface="Wingdings" panose="05000000000000000000" pitchFamily="2" charset="2"/>
              <a:buChar char="§"/>
              <a:defRPr>
                <a:latin typeface="Gill Sans MT" panose="020B0502020104020203" pitchFamily="34" charset="0"/>
              </a:defRPr>
            </a:lvl4pPr>
            <a:lvl5pPr marL="2057400" indent="-228600">
              <a:buFont typeface="Wingdings" panose="05000000000000000000" pitchFamily="2" charset="2"/>
              <a:buChar char="§"/>
              <a:defRPr>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847D53-C5B1-490A-B59E-149D197CCD0C}" type="datetime1">
              <a:rPr lang="en-US" smtClean="0"/>
              <a:t>3/15/25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Slide </a:t>
            </a:r>
            <a:fld id="{FF0CA7F6-C6A5-4B8D-AFCC-42F4A1E28EAF}"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56386" y="4864257"/>
            <a:ext cx="5402044" cy="1099336"/>
          </a:xfrm>
          <a:prstGeom prst="rect">
            <a:avLst/>
          </a:prstGeom>
        </p:spPr>
      </p:pic>
    </p:spTree>
    <p:extLst>
      <p:ext uri="{BB962C8B-B14F-4D97-AF65-F5344CB8AC3E}">
        <p14:creationId xmlns:p14="http://schemas.microsoft.com/office/powerpoint/2010/main" val="4200822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78959"/>
            <a:ext cx="10515600" cy="3911013"/>
          </a:xfrm>
        </p:spPr>
        <p:txBody>
          <a:bodyPr/>
          <a:lstStyle>
            <a:lvl1pPr marL="228600" indent="-228600">
              <a:buFont typeface="Wingdings" panose="05000000000000000000" pitchFamily="2" charset="2"/>
              <a:buChar char="§"/>
              <a:defRPr>
                <a:latin typeface="Gill Sans MT" panose="020B0502020104020203" pitchFamily="34" charset="0"/>
              </a:defRPr>
            </a:lvl1pPr>
            <a:lvl2pPr marL="800100" indent="-342900">
              <a:buFont typeface="Wingdings" panose="05000000000000000000" pitchFamily="2" charset="2"/>
              <a:buChar char="§"/>
              <a:defRPr>
                <a:latin typeface="Gill Sans MT" panose="020B0502020104020203" pitchFamily="34" charset="0"/>
              </a:defRPr>
            </a:lvl2pPr>
            <a:lvl3pPr marL="1143000" indent="-228600">
              <a:buFont typeface="Wingdings" panose="05000000000000000000" pitchFamily="2" charset="2"/>
              <a:buChar char="§"/>
              <a:defRPr>
                <a:latin typeface="Gill Sans MT" panose="020B0502020104020203" pitchFamily="34" charset="0"/>
              </a:defRPr>
            </a:lvl3pPr>
            <a:lvl4pPr marL="1600200" indent="-228600">
              <a:buFont typeface="Wingdings" panose="05000000000000000000" pitchFamily="2" charset="2"/>
              <a:buChar char="§"/>
              <a:defRPr>
                <a:latin typeface="Gill Sans MT" panose="020B0502020104020203" pitchFamily="34" charset="0"/>
              </a:defRPr>
            </a:lvl4pPr>
            <a:lvl5pPr marL="2057400" indent="-228600">
              <a:buFont typeface="Wingdings" panose="05000000000000000000" pitchFamily="2" charset="2"/>
              <a:buChar char="§"/>
              <a:defRPr>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7584D6-4B7C-439B-A2FB-E48D31B4E177}" type="datetime1">
              <a:rPr lang="en-US" smtClean="0"/>
              <a:t>3/15/25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Slide </a:t>
            </a:r>
            <a:fld id="{FF0CA7F6-C6A5-4B8D-AFCC-42F4A1E28EAF}"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grpSp>
        <p:nvGrpSpPr>
          <p:cNvPr id="9" name="Group 8"/>
          <p:cNvGrpSpPr/>
          <p:nvPr userDrawn="1"/>
        </p:nvGrpSpPr>
        <p:grpSpPr>
          <a:xfrm rot="5400000">
            <a:off x="-169765" y="4733259"/>
            <a:ext cx="2268641" cy="2113425"/>
            <a:chOff x="9923359" y="4755104"/>
            <a:chExt cx="2268641" cy="2113425"/>
          </a:xfrm>
        </p:grpSpPr>
        <p:sp>
          <p:nvSpPr>
            <p:cNvPr id="10" name="Rectangle 9"/>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538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and Table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7620"/>
          </a:xfrm>
        </p:spPr>
        <p:txBody>
          <a:bodyPr/>
          <a:lstStyle/>
          <a:p>
            <a:r>
              <a:rPr lang="en-US"/>
              <a:t>Click to edit Master title style</a:t>
            </a:r>
          </a:p>
        </p:txBody>
      </p:sp>
      <p:sp>
        <p:nvSpPr>
          <p:cNvPr id="3" name="Content Placeholder 2"/>
          <p:cNvSpPr>
            <a:spLocks noGrp="1"/>
          </p:cNvSpPr>
          <p:nvPr>
            <p:ph idx="1"/>
          </p:nvPr>
        </p:nvSpPr>
        <p:spPr>
          <a:xfrm>
            <a:off x="838200" y="1878959"/>
            <a:ext cx="10515600" cy="3911013"/>
          </a:xfrm>
        </p:spPr>
        <p:txBody>
          <a:bodyPr/>
          <a:lstStyle>
            <a:lvl1pPr marL="228600" indent="-228600">
              <a:buFont typeface="Wingdings" panose="05000000000000000000" pitchFamily="2" charset="2"/>
              <a:buChar char="§"/>
              <a:defRPr>
                <a:latin typeface="Gill Sans MT" panose="020B0502020104020203" pitchFamily="34" charset="0"/>
              </a:defRPr>
            </a:lvl1pPr>
            <a:lvl2pPr marL="800100" indent="-342900">
              <a:buFont typeface="Wingdings" panose="05000000000000000000" pitchFamily="2" charset="2"/>
              <a:buChar char="§"/>
              <a:defRPr>
                <a:latin typeface="Gill Sans MT" panose="020B0502020104020203" pitchFamily="34" charset="0"/>
              </a:defRPr>
            </a:lvl2pPr>
            <a:lvl3pPr marL="1143000" indent="-228600">
              <a:buFont typeface="Wingdings" panose="05000000000000000000" pitchFamily="2" charset="2"/>
              <a:buChar char="§"/>
              <a:defRPr>
                <a:latin typeface="Gill Sans MT" panose="020B0502020104020203" pitchFamily="34" charset="0"/>
              </a:defRPr>
            </a:lvl3pPr>
            <a:lvl4pPr marL="1600200" indent="-228600">
              <a:buFont typeface="Wingdings" panose="05000000000000000000" pitchFamily="2" charset="2"/>
              <a:buChar char="§"/>
              <a:defRPr>
                <a:latin typeface="Gill Sans MT" panose="020B0502020104020203" pitchFamily="34" charset="0"/>
              </a:defRPr>
            </a:lvl4pPr>
            <a:lvl5pPr marL="2057400" indent="-228600">
              <a:buFont typeface="Wingdings" panose="05000000000000000000" pitchFamily="2" charset="2"/>
              <a:buChar char="§"/>
              <a:defRPr>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BDFCD5-57F1-44CF-BF40-7A0486326ED8}" type="datetime1">
              <a:rPr lang="en-US" smtClean="0"/>
              <a:t>3/15/25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Slide </a:t>
            </a:r>
            <a:fld id="{FF0CA7F6-C6A5-4B8D-AFCC-42F4A1E28EAF}"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grpSp>
        <p:nvGrpSpPr>
          <p:cNvPr id="9" name="Group 8"/>
          <p:cNvGrpSpPr/>
          <p:nvPr userDrawn="1"/>
        </p:nvGrpSpPr>
        <p:grpSpPr>
          <a:xfrm rot="5400000">
            <a:off x="-169765" y="4733259"/>
            <a:ext cx="2268641" cy="2113425"/>
            <a:chOff x="9923359" y="4755104"/>
            <a:chExt cx="2268641" cy="2113425"/>
          </a:xfrm>
        </p:grpSpPr>
        <p:sp>
          <p:nvSpPr>
            <p:cNvPr id="10" name="Rectangle 9"/>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15"/>
          <p:cNvSpPr>
            <a:spLocks noGrp="1"/>
          </p:cNvSpPr>
          <p:nvPr>
            <p:ph sz="quarter" idx="13"/>
          </p:nvPr>
        </p:nvSpPr>
        <p:spPr>
          <a:xfrm>
            <a:off x="838200" y="1122363"/>
            <a:ext cx="10515600" cy="509587"/>
          </a:xfrm>
        </p:spPr>
        <p:txBody>
          <a:bodyPr/>
          <a:lstStyle>
            <a:lvl1pPr marL="0" indent="0">
              <a:buNone/>
              <a:defRPr>
                <a:latin typeface="Gill Sans MT" panose="020B0502020104020203" pitchFamily="34" charset="0"/>
              </a:defRPr>
            </a:lvl1pPr>
          </a:lstStyle>
          <a:p>
            <a:pPr lvl="0"/>
            <a:r>
              <a:rPr lang="en-US"/>
              <a:t>Click to edit Master text styles</a:t>
            </a:r>
          </a:p>
        </p:txBody>
      </p:sp>
    </p:spTree>
    <p:extLst>
      <p:ext uri="{BB962C8B-B14F-4D97-AF65-F5344CB8AC3E}">
        <p14:creationId xmlns:p14="http://schemas.microsoft.com/office/powerpoint/2010/main" val="1853348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337034"/>
          </a:xfrm>
        </p:spPr>
        <p:txBody>
          <a:bodyPr/>
          <a:lstStyle>
            <a:lvl1pPr marL="0" indent="0">
              <a:buNone/>
              <a:defRPr sz="2400">
                <a:solidFill>
                  <a:schemeClr val="tx1">
                    <a:tint val="75000"/>
                  </a:schemeClr>
                </a:solidFill>
                <a:latin typeface="Gill Sans MT" panose="020B05020201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408CCD-1DC7-49F0-9BCE-474142CB1322}" type="datetime1">
              <a:rPr lang="en-US" smtClean="0"/>
              <a:t>3/15/25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Slide </a:t>
            </a:r>
            <a:fld id="{FF0CA7F6-C6A5-4B8D-AFCC-42F4A1E28EAF}" type="slidenum">
              <a:rPr lang="en-US" smtClean="0"/>
              <a:t>‹#›</a:t>
            </a:fld>
            <a:endParaRPr lang="en-US"/>
          </a:p>
        </p:txBody>
      </p:sp>
      <p:grpSp>
        <p:nvGrpSpPr>
          <p:cNvPr id="8" name="Group 7"/>
          <p:cNvGrpSpPr/>
          <p:nvPr userDrawn="1"/>
        </p:nvGrpSpPr>
        <p:grpSpPr>
          <a:xfrm rot="5400000">
            <a:off x="-169765" y="4733259"/>
            <a:ext cx="2268641" cy="2113425"/>
            <a:chOff x="9923359" y="4755104"/>
            <a:chExt cx="2268641" cy="2113425"/>
          </a:xfrm>
        </p:grpSpPr>
        <p:sp>
          <p:nvSpPr>
            <p:cNvPr id="9" name="Rectangle 8"/>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spTree>
    <p:extLst>
      <p:ext uri="{BB962C8B-B14F-4D97-AF65-F5344CB8AC3E}">
        <p14:creationId xmlns:p14="http://schemas.microsoft.com/office/powerpoint/2010/main" val="3538988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00872"/>
          </a:xfrm>
        </p:spPr>
        <p:txBody>
          <a:bodyPr/>
          <a:lstStyle>
            <a:lvl1pPr marL="228600" indent="-228600">
              <a:buFont typeface="Wingdings" panose="05000000000000000000" pitchFamily="2" charset="2"/>
              <a:buChar char="§"/>
              <a:defRPr>
                <a:latin typeface="Gill Sans MT" panose="020B0502020104020203" pitchFamily="34" charset="0"/>
              </a:defRPr>
            </a:lvl1pPr>
            <a:lvl2pPr marL="685800" indent="-228600">
              <a:buFont typeface="Wingdings" panose="05000000000000000000" pitchFamily="2" charset="2"/>
              <a:buChar char="§"/>
              <a:defRPr>
                <a:latin typeface="Gill Sans MT" panose="020B0502020104020203" pitchFamily="34" charset="0"/>
              </a:defRPr>
            </a:lvl2pPr>
            <a:lvl3pPr marL="1143000" indent="-228600">
              <a:buFont typeface="Wingdings" panose="05000000000000000000" pitchFamily="2" charset="2"/>
              <a:buChar char="§"/>
              <a:defRPr>
                <a:latin typeface="Gill Sans MT" panose="020B0502020104020203" pitchFamily="34" charset="0"/>
              </a:defRPr>
            </a:lvl3pPr>
            <a:lvl4pPr marL="1600200" indent="-228600">
              <a:buFont typeface="Wingdings" panose="05000000000000000000" pitchFamily="2" charset="2"/>
              <a:buChar char="§"/>
              <a:defRPr>
                <a:latin typeface="Gill Sans MT" panose="020B0502020104020203" pitchFamily="34" charset="0"/>
              </a:defRPr>
            </a:lvl4pPr>
            <a:lvl5pPr marL="2057400" indent="-228600">
              <a:buFont typeface="Wingdings" panose="05000000000000000000" pitchFamily="2" charset="2"/>
              <a:buChar char="§"/>
              <a:defRPr>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00872"/>
          </a:xfrm>
        </p:spPr>
        <p:txBody>
          <a:bodyPr/>
          <a:lstStyle>
            <a:lvl1pPr marL="228600" indent="-228600">
              <a:buFont typeface="Wingdings" panose="05000000000000000000" pitchFamily="2" charset="2"/>
              <a:buChar char="§"/>
              <a:defRPr>
                <a:latin typeface="Gill Sans MT" panose="020B0502020104020203" pitchFamily="34" charset="0"/>
              </a:defRPr>
            </a:lvl1pPr>
            <a:lvl2pPr marL="685800" indent="-228600">
              <a:buFont typeface="Wingdings" panose="05000000000000000000" pitchFamily="2" charset="2"/>
              <a:buChar char="§"/>
              <a:defRPr>
                <a:latin typeface="Gill Sans MT" panose="020B0502020104020203" pitchFamily="34" charset="0"/>
              </a:defRPr>
            </a:lvl2pPr>
            <a:lvl3pPr marL="1143000" indent="-228600">
              <a:buFont typeface="Wingdings" panose="05000000000000000000" pitchFamily="2" charset="2"/>
              <a:buChar char="§"/>
              <a:defRPr>
                <a:latin typeface="Gill Sans MT" panose="020B0502020104020203" pitchFamily="34" charset="0"/>
              </a:defRPr>
            </a:lvl3pPr>
            <a:lvl4pPr marL="1600200" indent="-228600">
              <a:buFont typeface="Wingdings" panose="05000000000000000000" pitchFamily="2" charset="2"/>
              <a:buChar char="§"/>
              <a:defRPr>
                <a:latin typeface="Gill Sans MT" panose="020B0502020104020203" pitchFamily="34" charset="0"/>
              </a:defRPr>
            </a:lvl4pPr>
            <a:lvl5pPr marL="2057400" indent="-228600">
              <a:buFont typeface="Wingdings" panose="05000000000000000000" pitchFamily="2" charset="2"/>
              <a:buChar char="§"/>
              <a:defRPr>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A2CC43-2F65-485B-9119-27421ABC78F4}" type="datetime1">
              <a:rPr lang="en-US" smtClean="0"/>
              <a:t>3/15/25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a:t>Slide </a:t>
            </a:r>
            <a:fld id="{FF0CA7F6-C6A5-4B8D-AFCC-42F4A1E28EAF}" type="slidenum">
              <a:rPr lang="en-US" smtClean="0"/>
              <a:t>‹#›</a:t>
            </a:fld>
            <a:endParaRPr lang="en-US"/>
          </a:p>
        </p:txBody>
      </p:sp>
      <p:grpSp>
        <p:nvGrpSpPr>
          <p:cNvPr id="9" name="Group 8"/>
          <p:cNvGrpSpPr/>
          <p:nvPr userDrawn="1"/>
        </p:nvGrpSpPr>
        <p:grpSpPr>
          <a:xfrm rot="5400000">
            <a:off x="-169765" y="4733259"/>
            <a:ext cx="2268641" cy="2113425"/>
            <a:chOff x="9923359" y="4755104"/>
            <a:chExt cx="2268641" cy="2113425"/>
          </a:xfrm>
        </p:grpSpPr>
        <p:sp>
          <p:nvSpPr>
            <p:cNvPr id="10" name="Rectangle 9"/>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spTree>
    <p:extLst>
      <p:ext uri="{BB962C8B-B14F-4D97-AF65-F5344CB8AC3E}">
        <p14:creationId xmlns:p14="http://schemas.microsoft.com/office/powerpoint/2010/main" val="3644616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Gill Sans MT" panose="020B0502020104020203"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421422"/>
          </a:xfrm>
        </p:spPr>
        <p:txBody>
          <a:bodyPr/>
          <a:lstStyle>
            <a:lvl1pPr marL="228600" indent="-228600">
              <a:buFont typeface="Wingdings" panose="05000000000000000000" pitchFamily="2" charset="2"/>
              <a:buChar char="§"/>
              <a:defRPr>
                <a:latin typeface="Gill Sans MT" panose="020B0502020104020203" pitchFamily="34" charset="0"/>
              </a:defRPr>
            </a:lvl1pPr>
            <a:lvl2pPr marL="685800" indent="-228600">
              <a:buFont typeface="Wingdings" panose="05000000000000000000" pitchFamily="2" charset="2"/>
              <a:buChar char="§"/>
              <a:defRPr>
                <a:latin typeface="Gill Sans MT" panose="020B0502020104020203" pitchFamily="34" charset="0"/>
              </a:defRPr>
            </a:lvl2pPr>
            <a:lvl3pPr marL="1143000" indent="-228600">
              <a:buFont typeface="Wingdings" panose="05000000000000000000" pitchFamily="2" charset="2"/>
              <a:buChar char="§"/>
              <a:defRPr>
                <a:latin typeface="Gill Sans MT" panose="020B0502020104020203" pitchFamily="34" charset="0"/>
              </a:defRPr>
            </a:lvl3pPr>
            <a:lvl4pPr marL="1600200" indent="-228600">
              <a:buFont typeface="Wingdings" panose="05000000000000000000" pitchFamily="2" charset="2"/>
              <a:buChar char="§"/>
              <a:defRPr>
                <a:latin typeface="Gill Sans MT" panose="020B0502020104020203" pitchFamily="34" charset="0"/>
              </a:defRPr>
            </a:lvl4pPr>
            <a:lvl5pPr marL="2057400" indent="-228600">
              <a:buFont typeface="Wingdings" panose="05000000000000000000" pitchFamily="2" charset="2"/>
              <a:buChar char="§"/>
              <a:defRPr>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421422"/>
          </a:xfrm>
        </p:spPr>
        <p:txBody>
          <a:bodyPr/>
          <a:lstStyle>
            <a:lvl1pPr marL="228600" indent="-228600">
              <a:buFont typeface="Wingdings" panose="05000000000000000000" pitchFamily="2" charset="2"/>
              <a:buChar char="§"/>
              <a:defRPr>
                <a:latin typeface="Gill Sans MT" panose="020B0502020104020203" pitchFamily="34" charset="0"/>
              </a:defRPr>
            </a:lvl1pPr>
            <a:lvl2pPr marL="685800" indent="-228600">
              <a:buFont typeface="Wingdings" panose="05000000000000000000" pitchFamily="2" charset="2"/>
              <a:buChar char="§"/>
              <a:defRPr>
                <a:latin typeface="Gill Sans MT" panose="020B0502020104020203" pitchFamily="34" charset="0"/>
              </a:defRPr>
            </a:lvl2pPr>
            <a:lvl3pPr marL="1143000" indent="-228600">
              <a:buFont typeface="Wingdings" panose="05000000000000000000" pitchFamily="2" charset="2"/>
              <a:buChar char="§"/>
              <a:defRPr>
                <a:latin typeface="Gill Sans MT" panose="020B0502020104020203" pitchFamily="34" charset="0"/>
              </a:defRPr>
            </a:lvl3pPr>
            <a:lvl4pPr marL="1600200" indent="-228600">
              <a:buFont typeface="Wingdings" panose="05000000000000000000" pitchFamily="2" charset="2"/>
              <a:buChar char="§"/>
              <a:defRPr>
                <a:latin typeface="Gill Sans MT" panose="020B0502020104020203" pitchFamily="34" charset="0"/>
              </a:defRPr>
            </a:lvl4pPr>
            <a:lvl5pPr marL="2057400" indent="-228600">
              <a:buFont typeface="Wingdings" panose="05000000000000000000" pitchFamily="2" charset="2"/>
              <a:buChar char="§"/>
              <a:defRPr>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1C1361-F932-4EDD-8E29-B57CAB4BA865}" type="datetime1">
              <a:rPr lang="en-US" smtClean="0"/>
              <a:t>3/15/25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a:t>Slide </a:t>
            </a:r>
            <a:fld id="{FF0CA7F6-C6A5-4B8D-AFCC-42F4A1E28EAF}" type="slidenum">
              <a:rPr lang="en-US" smtClean="0"/>
              <a:t>‹#›</a:t>
            </a:fld>
            <a:endParaRPr lang="en-US"/>
          </a:p>
        </p:txBody>
      </p:sp>
      <p:grpSp>
        <p:nvGrpSpPr>
          <p:cNvPr id="11" name="Group 10"/>
          <p:cNvGrpSpPr/>
          <p:nvPr userDrawn="1"/>
        </p:nvGrpSpPr>
        <p:grpSpPr>
          <a:xfrm rot="5400000">
            <a:off x="-169765" y="4733259"/>
            <a:ext cx="2268641" cy="2113425"/>
            <a:chOff x="9923359" y="4755104"/>
            <a:chExt cx="2268641" cy="2113425"/>
          </a:xfrm>
        </p:grpSpPr>
        <p:sp>
          <p:nvSpPr>
            <p:cNvPr id="12" name="Rectangle 11"/>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spTree>
    <p:extLst>
      <p:ext uri="{BB962C8B-B14F-4D97-AF65-F5344CB8AC3E}">
        <p14:creationId xmlns:p14="http://schemas.microsoft.com/office/powerpoint/2010/main" val="141186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1AD535-12E6-4D68-A9CF-F2E78DEDAC8B}" type="datetime1">
              <a:rPr lang="en-US" smtClean="0"/>
              <a:t>3/15/25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a:t>Slide </a:t>
            </a:r>
            <a:fld id="{FF0CA7F6-C6A5-4B8D-AFCC-42F4A1E28EAF}" type="slidenum">
              <a:rPr lang="en-US" smtClean="0"/>
              <a:t>‹#›</a:t>
            </a:fld>
            <a:endParaRPr lang="en-US"/>
          </a:p>
        </p:txBody>
      </p:sp>
      <p:grpSp>
        <p:nvGrpSpPr>
          <p:cNvPr id="7" name="Group 6"/>
          <p:cNvGrpSpPr/>
          <p:nvPr userDrawn="1"/>
        </p:nvGrpSpPr>
        <p:grpSpPr>
          <a:xfrm rot="5400000">
            <a:off x="-169765" y="4733259"/>
            <a:ext cx="2268641" cy="2113425"/>
            <a:chOff x="9923359" y="4755104"/>
            <a:chExt cx="2268641" cy="2113425"/>
          </a:xfrm>
        </p:grpSpPr>
        <p:sp>
          <p:nvSpPr>
            <p:cNvPr id="8" name="Rectangle 7"/>
            <p:cNvSpPr/>
            <p:nvPr userDrawn="1"/>
          </p:nvSpPr>
          <p:spPr>
            <a:xfrm>
              <a:off x="11435787" y="6157732"/>
              <a:ext cx="756213" cy="700268"/>
            </a:xfrm>
            <a:prstGeom prst="rect">
              <a:avLst/>
            </a:prstGeom>
            <a:solidFill>
              <a:srgbClr val="D95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1435786" y="545694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0679573" y="6157732"/>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0679572" y="5456418"/>
              <a:ext cx="756213" cy="700268"/>
            </a:xfrm>
            <a:prstGeom prst="rect">
              <a:avLst/>
            </a:prstGeom>
            <a:solidFill>
              <a:srgbClr val="D959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1435787" y="4755104"/>
              <a:ext cx="756213" cy="700268"/>
            </a:xfrm>
            <a:prstGeom prst="rect">
              <a:avLst/>
            </a:prstGeom>
            <a:solidFill>
              <a:srgbClr val="D959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923359" y="6168261"/>
              <a:ext cx="756213" cy="700268"/>
            </a:xfrm>
            <a:prstGeom prst="rect">
              <a:avLst/>
            </a:prstGeom>
            <a:solidFill>
              <a:srgbClr val="D959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63957" y="5806682"/>
            <a:ext cx="5402044" cy="1099336"/>
          </a:xfrm>
          <a:prstGeom prst="rect">
            <a:avLst/>
          </a:prstGeom>
        </p:spPr>
      </p:pic>
    </p:spTree>
    <p:extLst>
      <p:ext uri="{BB962C8B-B14F-4D97-AF65-F5344CB8AC3E}">
        <p14:creationId xmlns:p14="http://schemas.microsoft.com/office/powerpoint/2010/main" val="1625395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1008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6BA0A-52D9-43F5-8E16-943A5EDA6419}" type="datetime1">
              <a:rPr lang="en-US" smtClean="0"/>
              <a:t>3/15/25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258300" y="182562"/>
            <a:ext cx="2743200" cy="365125"/>
          </a:xfrm>
          <a:prstGeom prst="rect">
            <a:avLst/>
          </a:prstGeom>
        </p:spPr>
        <p:txBody>
          <a:bodyPr vert="horz" lIns="91440" tIns="45720" rIns="91440" bIns="45720" rtlCol="0" anchor="ctr"/>
          <a:lstStyle>
            <a:lvl1pPr algn="r">
              <a:defRPr sz="1200">
                <a:solidFill>
                  <a:schemeClr val="bg2">
                    <a:lumMod val="50000"/>
                  </a:schemeClr>
                </a:solidFill>
                <a:latin typeface="Myriad Pro" panose="020B0503030403020204" pitchFamily="34" charset="0"/>
              </a:defRPr>
            </a:lvl1pPr>
          </a:lstStyle>
          <a:p>
            <a:r>
              <a:rPr lang="en-US"/>
              <a:t>Slide </a:t>
            </a:r>
            <a:fld id="{FF0CA7F6-C6A5-4B8D-AFCC-42F4A1E28EAF}" type="slidenum">
              <a:rPr lang="en-US" smtClean="0"/>
              <a:pPr/>
              <a:t>‹#›</a:t>
            </a:fld>
            <a:endParaRPr lang="en-US"/>
          </a:p>
        </p:txBody>
      </p:sp>
    </p:spTree>
    <p:extLst>
      <p:ext uri="{BB962C8B-B14F-4D97-AF65-F5344CB8AC3E}">
        <p14:creationId xmlns:p14="http://schemas.microsoft.com/office/powerpoint/2010/main" val="407095882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60" r:id="rId4"/>
    <p:sldLayoutId id="2147483663" r:id="rId5"/>
    <p:sldLayoutId id="2147483651" r:id="rId6"/>
    <p:sldLayoutId id="2147483652" r:id="rId7"/>
    <p:sldLayoutId id="2147483653" r:id="rId8"/>
    <p:sldLayoutId id="2147483654" r:id="rId9"/>
    <p:sldLayoutId id="2147483661" r:id="rId10"/>
    <p:sldLayoutId id="2147483662" r:id="rId11"/>
    <p:sldLayoutId id="2147483655" r:id="rId12"/>
    <p:sldLayoutId id="2147483656" r:id="rId13"/>
    <p:sldLayoutId id="2147483657" r:id="rId14"/>
    <p:sldLayoutId id="2147483658" r:id="rId15"/>
    <p:sldLayoutId id="2147483659" r:id="rId16"/>
    <p:sldLayoutId id="2147483666" r:id="rId17"/>
  </p:sldLayoutIdLst>
  <p:hf hdr="0" ftr="0" dt="0"/>
  <p:txStyles>
    <p:titleStyle>
      <a:lvl1pPr algn="l" defTabSz="914400" rtl="0" eaLnBrk="1" latinLnBrk="0" hangingPunct="1">
        <a:lnSpc>
          <a:spcPct val="90000"/>
        </a:lnSpc>
        <a:spcBef>
          <a:spcPct val="0"/>
        </a:spcBef>
        <a:buNone/>
        <a:defRPr sz="4400" kern="1200">
          <a:solidFill>
            <a:srgbClr val="D9591E"/>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ctca.org/wp-content/uploads/2018/11/InfectiousnessOctober2017.pdf" TargetMode="External"/><Relationship Id="rId7" Type="http://schemas.openxmlformats.org/officeDocument/2006/relationships/hyperlink" Target="https://www.who.int/publications/i/item/9241546980" TargetMode="External"/><Relationship Id="rId2" Type="http://schemas.openxmlformats.org/officeDocument/2006/relationships/hyperlink" Target="https://doi.org/10.1093/cid/ciae199" TargetMode="External"/><Relationship Id="rId1" Type="http://schemas.openxmlformats.org/officeDocument/2006/relationships/slideLayout" Target="../slideLayouts/slideLayout4.xml"/><Relationship Id="rId6" Type="http://schemas.openxmlformats.org/officeDocument/2006/relationships/hyperlink" Target="https://www.cdc.gov/Mmwr/preview/mmwrhtml/00019922.htm" TargetMode="External"/><Relationship Id="rId5" Type="http://schemas.openxmlformats.org/officeDocument/2006/relationships/hyperlink" Target="https://www.cdc.gov/mmwr/preview/mmwrhtml/rr5509a1.htm" TargetMode="External"/><Relationship Id="rId4" Type="http://schemas.openxmlformats.org/officeDocument/2006/relationships/hyperlink" Target="https://www.cdc.gov/mmwr/preview/mmwrhtml/rr5417a1.htm?s_cid=rr5417a1_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dph.ca.gov/Programs/CID/DCDC/CDPH%20Document%20Library/TBCB-Health-and-Safety-Codes-2017.pdf" TargetMode="External"/><Relationship Id="rId2" Type="http://schemas.openxmlformats.org/officeDocument/2006/relationships/hyperlink" Target="https://www.cdph.ca.gov/Programs/CID/DCDC/Pages/TB-Guidelines-and-Regulations.aspx" TargetMode="External"/><Relationship Id="rId1" Type="http://schemas.openxmlformats.org/officeDocument/2006/relationships/slideLayout" Target="../slideLayouts/slideLayout3.xml"/><Relationship Id="rId4" Type="http://schemas.openxmlformats.org/officeDocument/2006/relationships/hyperlink" Target="https://www.cdph.ca.gov/Programs/CID/DCDC/CDPH%20Document%20Library/TBCB-SPM-CD-Policy-for-Housing-Patients-with-TB.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71676" y="1010615"/>
            <a:ext cx="5683171" cy="3127998"/>
          </a:xfrm>
        </p:spPr>
        <p:txBody>
          <a:bodyPr>
            <a:noAutofit/>
          </a:bodyPr>
          <a:lstStyle/>
          <a:p>
            <a:r>
              <a:rPr lang="en-US" sz="3600" dirty="0"/>
              <a:t>Proposed updates </a:t>
            </a:r>
            <a:br>
              <a:rPr lang="en-US" sz="3600" dirty="0"/>
            </a:br>
            <a:r>
              <a:rPr lang="en-US" sz="3600" dirty="0"/>
              <a:t>to CTCA/CDPH guidelines for the assessment of TB patient infectiousness and placement into high and lower risk settings - 2025</a:t>
            </a:r>
          </a:p>
        </p:txBody>
      </p:sp>
      <p:sp>
        <p:nvSpPr>
          <p:cNvPr id="3" name="Subtitle 2"/>
          <p:cNvSpPr>
            <a:spLocks noGrp="1"/>
          </p:cNvSpPr>
          <p:nvPr>
            <p:ph type="subTitle" idx="1"/>
          </p:nvPr>
        </p:nvSpPr>
        <p:spPr>
          <a:xfrm>
            <a:off x="6130299" y="4238003"/>
            <a:ext cx="5683171" cy="1655762"/>
          </a:xfrm>
        </p:spPr>
        <p:txBody>
          <a:bodyPr>
            <a:noAutofit/>
          </a:bodyPr>
          <a:lstStyle/>
          <a:p>
            <a:r>
              <a:rPr lang="en-US" sz="2000" dirty="0"/>
              <a:t>Susannah Graves, MD, MPH</a:t>
            </a:r>
          </a:p>
          <a:p>
            <a:r>
              <a:rPr lang="en-US" sz="2000" dirty="0"/>
              <a:t>Director, Tuberculosis Branch</a:t>
            </a:r>
          </a:p>
          <a:p>
            <a:r>
              <a:rPr lang="en-US" sz="2000" dirty="0"/>
              <a:t>San Francisco Department of Public Health</a:t>
            </a:r>
          </a:p>
        </p:txBody>
      </p:sp>
    </p:spTree>
    <p:extLst>
      <p:ext uri="{BB962C8B-B14F-4D97-AF65-F5344CB8AC3E}">
        <p14:creationId xmlns:p14="http://schemas.microsoft.com/office/powerpoint/2010/main" val="1910699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7F408-F122-4A40-AC02-2550AEB5027A}"/>
              </a:ext>
            </a:extLst>
          </p:cNvPr>
          <p:cNvSpPr>
            <a:spLocks noGrp="1"/>
          </p:cNvSpPr>
          <p:nvPr>
            <p:ph type="title"/>
          </p:nvPr>
        </p:nvSpPr>
        <p:spPr>
          <a:xfrm>
            <a:off x="631135" y="182562"/>
            <a:ext cx="10929730" cy="1325563"/>
          </a:xfrm>
        </p:spPr>
        <p:txBody>
          <a:bodyPr>
            <a:normAutofit/>
          </a:bodyPr>
          <a:lstStyle/>
          <a:p>
            <a:r>
              <a:rPr lang="en-US" sz="4000" dirty="0"/>
              <a:t>Thank you workgroup members and partners!</a:t>
            </a:r>
          </a:p>
        </p:txBody>
      </p:sp>
      <p:sp>
        <p:nvSpPr>
          <p:cNvPr id="4" name="Slide Number Placeholder 3">
            <a:extLst>
              <a:ext uri="{FF2B5EF4-FFF2-40B4-BE49-F238E27FC236}">
                <a16:creationId xmlns:a16="http://schemas.microsoft.com/office/drawing/2014/main" id="{D96FBF04-30CD-430D-81B8-FEF8C5FB7EED}"/>
              </a:ext>
            </a:extLst>
          </p:cNvPr>
          <p:cNvSpPr>
            <a:spLocks noGrp="1"/>
          </p:cNvSpPr>
          <p:nvPr>
            <p:ph type="sldNum" sz="quarter" idx="12"/>
          </p:nvPr>
        </p:nvSpPr>
        <p:spPr/>
        <p:txBody>
          <a:bodyPr/>
          <a:lstStyle/>
          <a:p>
            <a:r>
              <a:rPr lang="en-US"/>
              <a:t>Slide </a:t>
            </a:r>
            <a:fld id="{FF0CA7F6-C6A5-4B8D-AFCC-42F4A1E28EAF}" type="slidenum">
              <a:rPr lang="en-US" smtClean="0"/>
              <a:t>10</a:t>
            </a:fld>
            <a:endParaRPr lang="en-US"/>
          </a:p>
        </p:txBody>
      </p:sp>
      <p:sp>
        <p:nvSpPr>
          <p:cNvPr id="8" name="TextBox 7">
            <a:extLst>
              <a:ext uri="{FF2B5EF4-FFF2-40B4-BE49-F238E27FC236}">
                <a16:creationId xmlns:a16="http://schemas.microsoft.com/office/drawing/2014/main" id="{DA46C19A-31D0-7EC0-0BCC-3ABEC544B12D}"/>
              </a:ext>
            </a:extLst>
          </p:cNvPr>
          <p:cNvSpPr txBox="1"/>
          <p:nvPr/>
        </p:nvSpPr>
        <p:spPr>
          <a:xfrm>
            <a:off x="4840913" y="1482945"/>
            <a:ext cx="7285121" cy="3139321"/>
          </a:xfrm>
          <a:prstGeom prst="rect">
            <a:avLst/>
          </a:prstGeom>
          <a:noFill/>
        </p:spPr>
        <p:txBody>
          <a:bodyPr wrap="square">
            <a:spAutoFit/>
          </a:bodyPr>
          <a:lstStyle/>
          <a:p>
            <a:pPr marL="381000" fontAlgn="base"/>
            <a:r>
              <a:rPr lang="en-US" sz="1800" b="1" i="0" dirty="0">
                <a:solidFill>
                  <a:srgbClr val="000000"/>
                </a:solidFill>
                <a:effectLst/>
                <a:highlight>
                  <a:srgbClr val="FFFFFF"/>
                </a:highlight>
                <a:latin typeface="Aptos" panose="020B0004020202020204" pitchFamily="34" charset="0"/>
              </a:rPr>
              <a:t>California Department of Public Health</a:t>
            </a:r>
            <a:r>
              <a:rPr lang="en-US" sz="1800" b="0" i="0" dirty="0">
                <a:solidFill>
                  <a:srgbClr val="000000"/>
                </a:solidFill>
                <a:effectLst/>
                <a:highlight>
                  <a:srgbClr val="FFFFFF"/>
                </a:highlight>
                <a:latin typeface="Aptos" panose="020B0004020202020204" pitchFamily="34" charset="0"/>
              </a:rPr>
              <a:t>: Kristen </a:t>
            </a:r>
            <a:r>
              <a:rPr lang="en-US" sz="1800" b="0" i="0" dirty="0" err="1">
                <a:solidFill>
                  <a:srgbClr val="000000"/>
                </a:solidFill>
                <a:effectLst/>
                <a:highlight>
                  <a:srgbClr val="FFFFFF"/>
                </a:highlight>
                <a:latin typeface="Aptos" panose="020B0004020202020204" pitchFamily="34" charset="0"/>
              </a:rPr>
              <a:t>Wendorf</a:t>
            </a:r>
            <a:endParaRPr lang="en-US" sz="1800" b="1" i="0" dirty="0">
              <a:solidFill>
                <a:srgbClr val="000000"/>
              </a:solidFill>
              <a:effectLst/>
              <a:highlight>
                <a:srgbClr val="FFFFFF"/>
              </a:highlight>
              <a:latin typeface="Aptos" panose="020B0004020202020204" pitchFamily="34" charset="0"/>
            </a:endParaRPr>
          </a:p>
          <a:p>
            <a:pPr marL="381000" fontAlgn="base"/>
            <a:r>
              <a:rPr lang="en-US" b="1" i="0" dirty="0">
                <a:solidFill>
                  <a:srgbClr val="000000"/>
                </a:solidFill>
                <a:effectLst/>
                <a:highlight>
                  <a:srgbClr val="FFFFFF"/>
                </a:highlight>
                <a:latin typeface="Aptos" panose="020B0004020202020204" pitchFamily="34" charset="0"/>
              </a:rPr>
              <a:t>Contra Costa</a:t>
            </a:r>
            <a:r>
              <a:rPr lang="en-US" b="0" i="0" dirty="0">
                <a:solidFill>
                  <a:srgbClr val="000000"/>
                </a:solidFill>
                <a:effectLst/>
                <a:highlight>
                  <a:srgbClr val="FFFFFF"/>
                </a:highlight>
                <a:latin typeface="Aptos" panose="020B0004020202020204" pitchFamily="34" charset="0"/>
              </a:rPr>
              <a:t>: Meera </a:t>
            </a:r>
            <a:r>
              <a:rPr lang="en-US" b="0" i="0" dirty="0" err="1">
                <a:solidFill>
                  <a:srgbClr val="000000"/>
                </a:solidFill>
                <a:effectLst/>
                <a:highlight>
                  <a:srgbClr val="FFFFFF"/>
                </a:highlight>
                <a:latin typeface="Aptos" panose="020B0004020202020204" pitchFamily="34" charset="0"/>
              </a:rPr>
              <a:t>Sreenivasan</a:t>
            </a:r>
            <a:endParaRPr lang="en-US" sz="1800" b="1" i="0" dirty="0">
              <a:solidFill>
                <a:srgbClr val="000000"/>
              </a:solidFill>
              <a:effectLst/>
              <a:highlight>
                <a:srgbClr val="FFFFFF"/>
              </a:highlight>
              <a:latin typeface="Aptos" panose="020B0004020202020204" pitchFamily="34" charset="0"/>
            </a:endParaRPr>
          </a:p>
          <a:p>
            <a:pPr marL="381000" algn="l" fontAlgn="base"/>
            <a:r>
              <a:rPr lang="en-US" sz="1800" b="1" i="0" dirty="0">
                <a:solidFill>
                  <a:srgbClr val="000000"/>
                </a:solidFill>
                <a:effectLst/>
                <a:highlight>
                  <a:srgbClr val="FFFFFF"/>
                </a:highlight>
                <a:latin typeface="Aptos" panose="020B0004020202020204" pitchFamily="34" charset="0"/>
              </a:rPr>
              <a:t>Los Angeles</a:t>
            </a:r>
            <a:r>
              <a:rPr lang="en-US" sz="1800" b="0" i="0" dirty="0">
                <a:solidFill>
                  <a:srgbClr val="000000"/>
                </a:solidFill>
                <a:effectLst/>
                <a:highlight>
                  <a:srgbClr val="FFFFFF"/>
                </a:highlight>
                <a:latin typeface="Aptos" panose="020B0004020202020204" pitchFamily="34" charset="0"/>
              </a:rPr>
              <a:t>: Shom Dasgupta-</a:t>
            </a:r>
            <a:r>
              <a:rPr lang="en-US" sz="1800" b="0" i="0" dirty="0" err="1">
                <a:solidFill>
                  <a:srgbClr val="000000"/>
                </a:solidFill>
                <a:effectLst/>
                <a:highlight>
                  <a:srgbClr val="FFFFFF"/>
                </a:highlight>
                <a:latin typeface="Aptos" panose="020B0004020202020204" pitchFamily="34" charset="0"/>
              </a:rPr>
              <a:t>Tsinikas</a:t>
            </a:r>
            <a:endParaRPr lang="en-US" dirty="0">
              <a:solidFill>
                <a:srgbClr val="000000"/>
              </a:solidFill>
              <a:highlight>
                <a:srgbClr val="FFFFFF"/>
              </a:highlight>
              <a:latin typeface="Aptos" panose="020B0004020202020204" pitchFamily="34" charset="0"/>
            </a:endParaRPr>
          </a:p>
          <a:p>
            <a:pPr marL="381000" algn="l" fontAlgn="base"/>
            <a:r>
              <a:rPr lang="en-US" sz="1800" b="1" i="0" dirty="0">
                <a:solidFill>
                  <a:srgbClr val="000000"/>
                </a:solidFill>
                <a:effectLst/>
                <a:highlight>
                  <a:srgbClr val="FFFFFF"/>
                </a:highlight>
                <a:latin typeface="Aptos" panose="020B0004020202020204" pitchFamily="34" charset="0"/>
              </a:rPr>
              <a:t>Orange and Long </a:t>
            </a:r>
            <a:r>
              <a:rPr lang="en-US" b="1" i="0" dirty="0">
                <a:solidFill>
                  <a:srgbClr val="000000"/>
                </a:solidFill>
                <a:effectLst/>
                <a:highlight>
                  <a:srgbClr val="FFFFFF"/>
                </a:highlight>
                <a:latin typeface="Aptos" panose="020B0004020202020204" pitchFamily="34" charset="0"/>
              </a:rPr>
              <a:t>Beach</a:t>
            </a:r>
            <a:r>
              <a:rPr lang="en-US" b="0" i="0" dirty="0">
                <a:solidFill>
                  <a:srgbClr val="000000"/>
                </a:solidFill>
                <a:effectLst/>
                <a:highlight>
                  <a:srgbClr val="FFFFFF"/>
                </a:highlight>
                <a:latin typeface="Aptos" panose="020B0004020202020204" pitchFamily="34" charset="0"/>
              </a:rPr>
              <a:t>: Helene M. </a:t>
            </a:r>
            <a:r>
              <a:rPr lang="en-US" b="0" i="0" dirty="0" err="1">
                <a:solidFill>
                  <a:srgbClr val="000000"/>
                </a:solidFill>
                <a:effectLst/>
                <a:highlight>
                  <a:srgbClr val="FFFFFF"/>
                </a:highlight>
                <a:latin typeface="Aptos" panose="020B0004020202020204" pitchFamily="34" charset="0"/>
              </a:rPr>
              <a:t>Calvet</a:t>
            </a:r>
            <a:endParaRPr lang="en-US" b="0" i="0" dirty="0">
              <a:solidFill>
                <a:srgbClr val="000000"/>
              </a:solidFill>
              <a:effectLst/>
              <a:highlight>
                <a:srgbClr val="FFFFFF"/>
              </a:highlight>
              <a:latin typeface="Aptos" panose="020B0004020202020204" pitchFamily="34" charset="0"/>
            </a:endParaRPr>
          </a:p>
          <a:p>
            <a:pPr marL="381000" algn="l" fontAlgn="base"/>
            <a:r>
              <a:rPr lang="en-US" sz="1800" b="1" i="0" dirty="0">
                <a:solidFill>
                  <a:srgbClr val="000000"/>
                </a:solidFill>
                <a:effectLst/>
                <a:highlight>
                  <a:srgbClr val="FFFFFF"/>
                </a:highlight>
                <a:latin typeface="Aptos" panose="020B0004020202020204" pitchFamily="34" charset="0"/>
              </a:rPr>
              <a:t>Pasadena</a:t>
            </a:r>
            <a:r>
              <a:rPr lang="en-US" sz="1800" b="0" i="0" dirty="0">
                <a:solidFill>
                  <a:srgbClr val="000000"/>
                </a:solidFill>
                <a:effectLst/>
                <a:highlight>
                  <a:srgbClr val="FFFFFF"/>
                </a:highlight>
                <a:latin typeface="Aptos" panose="020B0004020202020204" pitchFamily="34" charset="0"/>
              </a:rPr>
              <a:t>: Liezel Zuniga, Matthew Feaster, Sharon Evangelista, Vivian Gonzales</a:t>
            </a:r>
          </a:p>
          <a:p>
            <a:pPr marL="381000" algn="l" fontAlgn="base"/>
            <a:r>
              <a:rPr lang="en-US" b="1" dirty="0">
                <a:solidFill>
                  <a:srgbClr val="000000"/>
                </a:solidFill>
                <a:highlight>
                  <a:srgbClr val="FFFFFF"/>
                </a:highlight>
                <a:latin typeface="Aptos" panose="020B0004020202020204" pitchFamily="34" charset="0"/>
              </a:rPr>
              <a:t>Riverside:</a:t>
            </a:r>
            <a:r>
              <a:rPr lang="en-US" dirty="0">
                <a:solidFill>
                  <a:srgbClr val="000000"/>
                </a:solidFill>
                <a:highlight>
                  <a:srgbClr val="FFFFFF"/>
                </a:highlight>
                <a:latin typeface="Aptos" panose="020B0004020202020204" pitchFamily="34" charset="0"/>
              </a:rPr>
              <a:t> Barbara Cole</a:t>
            </a:r>
            <a:endParaRPr lang="en-US" b="0" i="0" dirty="0">
              <a:solidFill>
                <a:srgbClr val="000000"/>
              </a:solidFill>
              <a:effectLst/>
              <a:highlight>
                <a:srgbClr val="FFFFFF"/>
              </a:highlight>
              <a:latin typeface="Aptos" panose="020B0004020202020204" pitchFamily="34" charset="0"/>
            </a:endParaRPr>
          </a:p>
          <a:p>
            <a:pPr marL="381000" algn="l" fontAlgn="base"/>
            <a:r>
              <a:rPr lang="en-US" b="1" i="0" dirty="0">
                <a:solidFill>
                  <a:srgbClr val="000000"/>
                </a:solidFill>
                <a:effectLst/>
                <a:highlight>
                  <a:srgbClr val="FFFFFF"/>
                </a:highlight>
                <a:latin typeface="Aptos" panose="020B0004020202020204" pitchFamily="34" charset="0"/>
              </a:rPr>
              <a:t>San Diego</a:t>
            </a:r>
            <a:r>
              <a:rPr lang="en-US" b="0" i="0" dirty="0">
                <a:solidFill>
                  <a:srgbClr val="000000"/>
                </a:solidFill>
                <a:effectLst/>
                <a:highlight>
                  <a:srgbClr val="FFFFFF"/>
                </a:highlight>
                <a:latin typeface="Aptos" panose="020B0004020202020204" pitchFamily="34" charset="0"/>
              </a:rPr>
              <a:t>: </a:t>
            </a:r>
            <a:r>
              <a:rPr lang="en-US" dirty="0">
                <a:solidFill>
                  <a:srgbClr val="000000"/>
                </a:solidFill>
                <a:highlight>
                  <a:srgbClr val="FFFFFF"/>
                </a:highlight>
                <a:latin typeface="Aptos" panose="020B0004020202020204" pitchFamily="34" charset="0"/>
              </a:rPr>
              <a:t> </a:t>
            </a:r>
            <a:r>
              <a:rPr lang="en-US" b="0" i="0" dirty="0">
                <a:solidFill>
                  <a:srgbClr val="000000"/>
                </a:solidFill>
                <a:effectLst/>
                <a:highlight>
                  <a:srgbClr val="FFFFFF"/>
                </a:highlight>
                <a:latin typeface="Aptos" panose="020B0004020202020204" pitchFamily="34" charset="0"/>
              </a:rPr>
              <a:t>Jeffrey </a:t>
            </a:r>
            <a:r>
              <a:rPr lang="en-US" b="0" i="0" dirty="0" err="1">
                <a:solidFill>
                  <a:srgbClr val="000000"/>
                </a:solidFill>
                <a:effectLst/>
                <a:highlight>
                  <a:srgbClr val="FFFFFF"/>
                </a:highlight>
                <a:latin typeface="Aptos" panose="020B0004020202020204" pitchFamily="34" charset="0"/>
              </a:rPr>
              <a:t>Percak</a:t>
            </a:r>
            <a:endParaRPr lang="en-US" b="0" i="0" dirty="0">
              <a:solidFill>
                <a:srgbClr val="000000"/>
              </a:solidFill>
              <a:effectLst/>
              <a:highlight>
                <a:srgbClr val="FFFFFF"/>
              </a:highlight>
              <a:latin typeface="Aptos" panose="020B0004020202020204" pitchFamily="34" charset="0"/>
            </a:endParaRPr>
          </a:p>
          <a:p>
            <a:pPr marL="381000" fontAlgn="base"/>
            <a:r>
              <a:rPr lang="en-US" sz="1800" b="1" i="0" dirty="0">
                <a:solidFill>
                  <a:srgbClr val="000000"/>
                </a:solidFill>
                <a:effectLst/>
                <a:highlight>
                  <a:srgbClr val="FFFFFF"/>
                </a:highlight>
                <a:latin typeface="Aptos" panose="020B0004020202020204" pitchFamily="34" charset="0"/>
              </a:rPr>
              <a:t>San Francisco</a:t>
            </a:r>
            <a:r>
              <a:rPr lang="en-US" sz="1800" b="0" i="0" dirty="0">
                <a:solidFill>
                  <a:srgbClr val="000000"/>
                </a:solidFill>
                <a:effectLst/>
                <a:highlight>
                  <a:srgbClr val="FFFFFF"/>
                </a:highlight>
                <a:latin typeface="Aptos" panose="020B0004020202020204" pitchFamily="34" charset="0"/>
              </a:rPr>
              <a:t>: Susannah Graves, Janice Louie, Felix Crespin</a:t>
            </a:r>
            <a:endParaRPr lang="en-US" b="0" i="0" dirty="0">
              <a:solidFill>
                <a:srgbClr val="000000"/>
              </a:solidFill>
              <a:effectLst/>
              <a:highlight>
                <a:srgbClr val="FFFFFF"/>
              </a:highlight>
              <a:latin typeface="Aptos" panose="020B0004020202020204" pitchFamily="34" charset="0"/>
            </a:endParaRPr>
          </a:p>
          <a:p>
            <a:pPr marL="381000" algn="l" fontAlgn="base"/>
            <a:r>
              <a:rPr lang="en-US" sz="1800" b="1" i="0" dirty="0">
                <a:solidFill>
                  <a:srgbClr val="000000"/>
                </a:solidFill>
                <a:effectLst/>
                <a:highlight>
                  <a:srgbClr val="FFFFFF"/>
                </a:highlight>
                <a:latin typeface="Aptos" panose="020B0004020202020204" pitchFamily="34" charset="0"/>
              </a:rPr>
              <a:t>Ventura</a:t>
            </a:r>
            <a:r>
              <a:rPr lang="en-US" sz="1800" b="0" i="0" dirty="0">
                <a:solidFill>
                  <a:srgbClr val="000000"/>
                </a:solidFill>
                <a:effectLst/>
                <a:highlight>
                  <a:srgbClr val="FFFFFF"/>
                </a:highlight>
                <a:latin typeface="Aptos" panose="020B0004020202020204" pitchFamily="34" charset="0"/>
              </a:rPr>
              <a:t>: Eva Reeder</a:t>
            </a:r>
            <a:endParaRPr lang="en-US" sz="1600" b="0" i="0" dirty="0">
              <a:solidFill>
                <a:srgbClr val="000000"/>
              </a:solidFill>
              <a:effectLst/>
              <a:highlight>
                <a:srgbClr val="FFFFFF"/>
              </a:highlight>
              <a:latin typeface="Calibri" panose="020F0502020204030204" pitchFamily="34" charset="0"/>
            </a:endParaRPr>
          </a:p>
          <a:p>
            <a:pPr marL="381000" fontAlgn="base"/>
            <a:r>
              <a:rPr lang="en-US" sz="1800" b="1" i="0" dirty="0">
                <a:solidFill>
                  <a:srgbClr val="000000"/>
                </a:solidFill>
                <a:effectLst/>
                <a:highlight>
                  <a:srgbClr val="FFFFFF"/>
                </a:highlight>
                <a:latin typeface="Aptos" panose="020B0004020202020204" pitchFamily="34" charset="0"/>
              </a:rPr>
              <a:t>Yuba &amp; Sutter</a:t>
            </a:r>
            <a:r>
              <a:rPr lang="en-US" sz="1800" b="0" i="0" dirty="0">
                <a:solidFill>
                  <a:srgbClr val="000000"/>
                </a:solidFill>
                <a:effectLst/>
                <a:highlight>
                  <a:srgbClr val="FFFFFF"/>
                </a:highlight>
                <a:latin typeface="Aptos" panose="020B0004020202020204" pitchFamily="34" charset="0"/>
              </a:rPr>
              <a:t>: Phuong </a:t>
            </a:r>
            <a:r>
              <a:rPr lang="en-US" sz="1800" b="0" i="0" dirty="0" err="1">
                <a:solidFill>
                  <a:srgbClr val="000000"/>
                </a:solidFill>
                <a:effectLst/>
                <a:highlight>
                  <a:srgbClr val="FFFFFF"/>
                </a:highlight>
                <a:latin typeface="Aptos" panose="020B0004020202020204" pitchFamily="34" charset="0"/>
              </a:rPr>
              <a:t>Luu</a:t>
            </a:r>
            <a:endParaRPr lang="en-US" sz="1800" b="1" i="0" dirty="0">
              <a:solidFill>
                <a:srgbClr val="000000"/>
              </a:solidFill>
              <a:effectLst/>
              <a:highlight>
                <a:srgbClr val="FFFFFF"/>
              </a:highlight>
              <a:latin typeface="Aptos" panose="020B0004020202020204" pitchFamily="34" charset="0"/>
            </a:endParaRPr>
          </a:p>
        </p:txBody>
      </p:sp>
      <p:pic>
        <p:nvPicPr>
          <p:cNvPr id="1028" name="Picture 4" descr="A New Look for CDPH">
            <a:extLst>
              <a:ext uri="{FF2B5EF4-FFF2-40B4-BE49-F238E27FC236}">
                <a16:creationId xmlns:a16="http://schemas.microsoft.com/office/drawing/2014/main" id="{6A47843E-D5E8-9946-8460-4FDBB131E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876" y="2629597"/>
            <a:ext cx="4030556" cy="23024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TCA">
            <a:extLst>
              <a:ext uri="{FF2B5EF4-FFF2-40B4-BE49-F238E27FC236}">
                <a16:creationId xmlns:a16="http://schemas.microsoft.com/office/drawing/2014/main" id="{12706DD4-3984-AC44-8D15-08C2A24CA9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409051"/>
            <a:ext cx="4030555" cy="14676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alth - IDNYC">
            <a:extLst>
              <a:ext uri="{FF2B5EF4-FFF2-40B4-BE49-F238E27FC236}">
                <a16:creationId xmlns:a16="http://schemas.microsoft.com/office/drawing/2014/main" id="{2136A50A-C72E-D54A-8B2F-CD2485A275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9140" y="5090777"/>
            <a:ext cx="2540000" cy="11710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024-2025 COVID-19 Vaccine Recommendations">
            <a:extLst>
              <a:ext uri="{FF2B5EF4-FFF2-40B4-BE49-F238E27FC236}">
                <a16:creationId xmlns:a16="http://schemas.microsoft.com/office/drawing/2014/main" id="{3F051821-6090-D943-9EB1-6407D1D4C6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9939" y="4891771"/>
            <a:ext cx="1331505" cy="133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894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664CE1-185C-FB61-F336-BEDD0E06C353}"/>
              </a:ext>
            </a:extLst>
          </p:cNvPr>
          <p:cNvSpPr>
            <a:spLocks noGrp="1"/>
          </p:cNvSpPr>
          <p:nvPr>
            <p:ph idx="1"/>
          </p:nvPr>
        </p:nvSpPr>
        <p:spPr/>
        <p:txBody>
          <a:bodyPr>
            <a:normAutofit/>
          </a:bodyPr>
          <a:lstStyle/>
          <a:p>
            <a:pPr marL="0" indent="0" algn="ctr">
              <a:buNone/>
            </a:pPr>
            <a:r>
              <a:rPr lang="en-US" sz="5400" dirty="0"/>
              <a:t>Thank you for participating </a:t>
            </a:r>
          </a:p>
          <a:p>
            <a:pPr marL="0" indent="0" algn="ctr">
              <a:buNone/>
            </a:pPr>
            <a:r>
              <a:rPr lang="en-US" sz="5400" dirty="0"/>
              <a:t>in this discussion!</a:t>
            </a:r>
          </a:p>
        </p:txBody>
      </p:sp>
      <p:sp>
        <p:nvSpPr>
          <p:cNvPr id="4" name="Slide Number Placeholder 3">
            <a:extLst>
              <a:ext uri="{FF2B5EF4-FFF2-40B4-BE49-F238E27FC236}">
                <a16:creationId xmlns:a16="http://schemas.microsoft.com/office/drawing/2014/main" id="{2E526307-53E3-2C0E-0CFA-2FB523916F0F}"/>
              </a:ext>
            </a:extLst>
          </p:cNvPr>
          <p:cNvSpPr>
            <a:spLocks noGrp="1"/>
          </p:cNvSpPr>
          <p:nvPr>
            <p:ph type="sldNum" sz="quarter" idx="12"/>
          </p:nvPr>
        </p:nvSpPr>
        <p:spPr/>
        <p:txBody>
          <a:bodyPr/>
          <a:lstStyle/>
          <a:p>
            <a:r>
              <a:rPr lang="en-US"/>
              <a:t>Slide </a:t>
            </a:r>
            <a:fld id="{FF0CA7F6-C6A5-4B8D-AFCC-42F4A1E28EAF}" type="slidenum">
              <a:rPr lang="en-US" smtClean="0"/>
              <a:t>11</a:t>
            </a:fld>
            <a:endParaRPr lang="en-US"/>
          </a:p>
        </p:txBody>
      </p:sp>
    </p:spTree>
    <p:extLst>
      <p:ext uri="{BB962C8B-B14F-4D97-AF65-F5344CB8AC3E}">
        <p14:creationId xmlns:p14="http://schemas.microsoft.com/office/powerpoint/2010/main" val="166085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DA9C-D3B6-4644-A46C-08B5E8FB3A27}"/>
              </a:ext>
            </a:extLst>
          </p:cNvPr>
          <p:cNvSpPr/>
          <p:nvPr/>
        </p:nvSpPr>
        <p:spPr>
          <a:xfrm>
            <a:off x="616226" y="5287617"/>
            <a:ext cx="11575774" cy="1570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1A79A0-43CC-B94F-8908-096453824AC5}"/>
              </a:ext>
            </a:extLst>
          </p:cNvPr>
          <p:cNvSpPr>
            <a:spLocks noGrp="1"/>
          </p:cNvSpPr>
          <p:nvPr>
            <p:ph type="title"/>
          </p:nvPr>
        </p:nvSpPr>
        <p:spPr/>
        <p:txBody>
          <a:bodyPr/>
          <a:lstStyle/>
          <a:p>
            <a:r>
              <a:rPr lang="en-US" dirty="0"/>
              <a:t>References</a:t>
            </a:r>
            <a:br>
              <a:rPr lang="en-US" dirty="0"/>
            </a:br>
            <a:endParaRPr lang="en-US" dirty="0"/>
          </a:p>
        </p:txBody>
      </p:sp>
      <p:sp>
        <p:nvSpPr>
          <p:cNvPr id="4" name="Slide Number Placeholder 3">
            <a:extLst>
              <a:ext uri="{FF2B5EF4-FFF2-40B4-BE49-F238E27FC236}">
                <a16:creationId xmlns:a16="http://schemas.microsoft.com/office/drawing/2014/main" id="{8B346F69-4851-BF4F-AD9F-366DDBBB785D}"/>
              </a:ext>
            </a:extLst>
          </p:cNvPr>
          <p:cNvSpPr>
            <a:spLocks noGrp="1"/>
          </p:cNvSpPr>
          <p:nvPr>
            <p:ph type="sldNum" sz="quarter" idx="12"/>
          </p:nvPr>
        </p:nvSpPr>
        <p:spPr/>
        <p:txBody>
          <a:bodyPr/>
          <a:lstStyle/>
          <a:p>
            <a:r>
              <a:rPr lang="en-US"/>
              <a:t>Slide </a:t>
            </a:r>
            <a:fld id="{FF0CA7F6-C6A5-4B8D-AFCC-42F4A1E28EAF}" type="slidenum">
              <a:rPr lang="en-US" smtClean="0"/>
              <a:t>12</a:t>
            </a:fld>
            <a:endParaRPr lang="en-US"/>
          </a:p>
        </p:txBody>
      </p:sp>
      <p:sp>
        <p:nvSpPr>
          <p:cNvPr id="6" name="Title 1">
            <a:extLst>
              <a:ext uri="{FF2B5EF4-FFF2-40B4-BE49-F238E27FC236}">
                <a16:creationId xmlns:a16="http://schemas.microsoft.com/office/drawing/2014/main" id="{E8060263-F8DE-8342-B1DF-D54928DE7367}"/>
              </a:ext>
            </a:extLst>
          </p:cNvPr>
          <p:cNvSpPr>
            <a:spLocks noGrp="1"/>
          </p:cNvSpPr>
          <p:nvPr>
            <p:ph idx="1"/>
          </p:nvPr>
        </p:nvSpPr>
        <p:spPr>
          <a:xfrm>
            <a:off x="838200" y="1143463"/>
            <a:ext cx="10515600" cy="3911013"/>
          </a:xfrm>
        </p:spPr>
        <p:txBody>
          <a:bodyPr>
            <a:noAutofit/>
          </a:bodyPr>
          <a:lstStyle/>
          <a:p>
            <a:pPr marL="0" indent="0">
              <a:buNone/>
            </a:pPr>
            <a:r>
              <a:rPr lang="en-US" sz="2000" dirty="0"/>
              <a:t>NTCA Guidelines for Respiratory Isolation and Restrictions to Reduce Transmission of Pulmonary Tuberculosis in Community Settings: </a:t>
            </a:r>
            <a:r>
              <a:rPr lang="en-US" sz="2000" dirty="0">
                <a:hlinkClick r:id="rId2"/>
              </a:rPr>
              <a:t>https://doi.org/10.1093/cid/ciae199</a:t>
            </a:r>
            <a:br>
              <a:rPr lang="en-US" sz="2000" dirty="0"/>
            </a:br>
            <a:br>
              <a:rPr lang="en-US" sz="2000" dirty="0"/>
            </a:br>
            <a:r>
              <a:rPr lang="en-US" sz="2000" dirty="0"/>
              <a:t>Guideline for the Assessment of TB Patient Infectiousness and Placement into High and Lower Risk Settings, 2017 </a:t>
            </a:r>
            <a:r>
              <a:rPr lang="en-US" sz="2000" dirty="0">
                <a:hlinkClick r:id="rId3"/>
              </a:rPr>
              <a:t>https://ctca.org/wp-content/uploads/2018/11/InfectiousnessOctober2017.pdf</a:t>
            </a:r>
            <a:br>
              <a:rPr lang="en-US" sz="2000" dirty="0"/>
            </a:br>
            <a:br>
              <a:rPr lang="en-US" sz="2000" dirty="0"/>
            </a:br>
            <a:r>
              <a:rPr lang="en-US" sz="2000" dirty="0"/>
              <a:t>Guidelines for Preventing the Transmission of Mycobacterium tuberculosis in </a:t>
            </a:r>
            <a:r>
              <a:rPr lang="en-US" sz="2000" b="1" dirty="0"/>
              <a:t>Health-Care Settings</a:t>
            </a:r>
            <a:r>
              <a:rPr lang="en-US" sz="2000" dirty="0"/>
              <a:t>, 2005 (CDC): </a:t>
            </a:r>
            <a:r>
              <a:rPr lang="en-US" sz="2000" dirty="0">
                <a:hlinkClick r:id="rId4"/>
              </a:rPr>
              <a:t>https://www.cdc.gov/mmwr/preview/mmwrhtml/rr5417a1.htm?s_cid=rr5417a1_e</a:t>
            </a:r>
            <a:br>
              <a:rPr lang="en-US" sz="2000" dirty="0"/>
            </a:br>
            <a:br>
              <a:rPr lang="en-US" sz="2000" dirty="0"/>
            </a:br>
            <a:r>
              <a:rPr lang="en-US" sz="2000" dirty="0"/>
              <a:t>Guideline: Prevention and Control of Tuberculosis in </a:t>
            </a:r>
            <a:r>
              <a:rPr lang="en-US" sz="2000" b="1" dirty="0"/>
              <a:t>Correctional and Detention Facilities,</a:t>
            </a:r>
            <a:r>
              <a:rPr lang="en-US" sz="2000" dirty="0"/>
              <a:t> 2006 (CDC): </a:t>
            </a:r>
            <a:r>
              <a:rPr lang="en-US" sz="2000" dirty="0">
                <a:hlinkClick r:id="rId5"/>
              </a:rPr>
              <a:t>https://www.cdc.gov/mmwr/preview/mmwrhtml/rr5509a1.htm</a:t>
            </a:r>
            <a:r>
              <a:rPr lang="en-US" sz="2000" dirty="0"/>
              <a:t> </a:t>
            </a:r>
            <a:br>
              <a:rPr lang="en-US" sz="2000" dirty="0"/>
            </a:br>
            <a:br>
              <a:rPr lang="en-US" sz="2000" dirty="0"/>
            </a:br>
            <a:r>
              <a:rPr lang="en-US" sz="2000" dirty="0"/>
              <a:t>Prevention and control of tuberculosis in U.S. communities with at-risk minority populations: recommendations of the Advisory Council for the Elimination of Tuberculosis (ACET) and Prevention and control of tuberculosis among </a:t>
            </a:r>
            <a:r>
              <a:rPr lang="en-US" sz="2000" b="1" dirty="0"/>
              <a:t>homeless persons</a:t>
            </a:r>
            <a:r>
              <a:rPr lang="en-US" sz="2000" dirty="0"/>
              <a:t>: recommendations of ACET. MMWR 1992;41(RR-5): </a:t>
            </a:r>
            <a:r>
              <a:rPr lang="en-US" sz="2000" dirty="0">
                <a:hlinkClick r:id="rId6"/>
              </a:rPr>
              <a:t>https://www.cdc.gov/Mmwr/preview/mmwrhtml/00019922.htm</a:t>
            </a:r>
            <a:br>
              <a:rPr lang="en-US" sz="2000" dirty="0"/>
            </a:br>
            <a:br>
              <a:rPr lang="en-US" sz="2000" dirty="0"/>
            </a:br>
            <a:r>
              <a:rPr lang="en-US" sz="2000" dirty="0"/>
              <a:t>Tuberculosis and </a:t>
            </a:r>
            <a:r>
              <a:rPr lang="en-US" sz="2000" b="1" dirty="0"/>
              <a:t>air travel</a:t>
            </a:r>
            <a:r>
              <a:rPr lang="en-US" sz="2000" dirty="0"/>
              <a:t>: guidelines for prevention and control, 2nd ed (WHO): </a:t>
            </a:r>
            <a:r>
              <a:rPr lang="en-US" sz="2000" dirty="0">
                <a:hlinkClick r:id="rId7"/>
              </a:rPr>
              <a:t>https://www.who.int/publications/i/item/9241546980</a:t>
            </a:r>
            <a:r>
              <a:rPr lang="en-US" sz="2000" dirty="0"/>
              <a:t> </a:t>
            </a:r>
            <a:br>
              <a:rPr lang="en-US" sz="2000" dirty="0"/>
            </a:br>
            <a:br>
              <a:rPr lang="en-US" sz="2000" dirty="0"/>
            </a:br>
            <a:endParaRPr lang="en-US" sz="3200" dirty="0"/>
          </a:p>
        </p:txBody>
      </p:sp>
    </p:spTree>
    <p:extLst>
      <p:ext uri="{BB962C8B-B14F-4D97-AF65-F5344CB8AC3E}">
        <p14:creationId xmlns:p14="http://schemas.microsoft.com/office/powerpoint/2010/main" val="2834853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C064-A704-C0FB-894D-FDB0F690152C}"/>
              </a:ext>
            </a:extLst>
          </p:cNvPr>
          <p:cNvSpPr>
            <a:spLocks noGrp="1"/>
          </p:cNvSpPr>
          <p:nvPr>
            <p:ph type="title"/>
          </p:nvPr>
        </p:nvSpPr>
        <p:spPr/>
        <p:txBody>
          <a:bodyPr/>
          <a:lstStyle/>
          <a:p>
            <a:r>
              <a:rPr lang="en-US" dirty="0"/>
              <a:t>CA Regulations</a:t>
            </a:r>
          </a:p>
        </p:txBody>
      </p:sp>
      <p:sp>
        <p:nvSpPr>
          <p:cNvPr id="3" name="Content Placeholder 2">
            <a:extLst>
              <a:ext uri="{FF2B5EF4-FFF2-40B4-BE49-F238E27FC236}">
                <a16:creationId xmlns:a16="http://schemas.microsoft.com/office/drawing/2014/main" id="{09CB0339-0F40-56E5-367A-9FFDD774061A}"/>
              </a:ext>
            </a:extLst>
          </p:cNvPr>
          <p:cNvSpPr>
            <a:spLocks noGrp="1"/>
          </p:cNvSpPr>
          <p:nvPr>
            <p:ph idx="1"/>
          </p:nvPr>
        </p:nvSpPr>
        <p:spPr>
          <a:xfrm>
            <a:off x="838200" y="1289621"/>
            <a:ext cx="10515600" cy="3695213"/>
          </a:xfrm>
        </p:spPr>
        <p:txBody>
          <a:bodyPr>
            <a:normAutofit fontScale="92500" lnSpcReduction="20000"/>
          </a:bodyPr>
          <a:lstStyle/>
          <a:p>
            <a:r>
              <a:rPr lang="en-US" sz="2800" dirty="0">
                <a:solidFill>
                  <a:schemeClr val="accent1"/>
                </a:solidFill>
              </a:rPr>
              <a:t>California TB Guidelines and Regulations Overview (CDPH): </a:t>
            </a:r>
            <a:br>
              <a:rPr lang="en-US" sz="2800" dirty="0">
                <a:solidFill>
                  <a:schemeClr val="accent1"/>
                </a:solidFill>
              </a:rPr>
            </a:br>
            <a:r>
              <a:rPr lang="en-US" sz="2800" dirty="0">
                <a:hlinkClick r:id="rId2"/>
              </a:rPr>
              <a:t>https://www.cdph.ca.gov/Programs/CID/DCDC/Pages/TB-Guidelines-and-Regulations.aspx</a:t>
            </a:r>
            <a:endParaRPr lang="en-US" sz="2800" dirty="0"/>
          </a:p>
          <a:p>
            <a:endParaRPr lang="en-US" sz="2800" dirty="0">
              <a:solidFill>
                <a:schemeClr val="accent1"/>
              </a:solidFill>
            </a:endParaRPr>
          </a:p>
          <a:p>
            <a:r>
              <a:rPr lang="en-US" sz="2800" dirty="0">
                <a:solidFill>
                  <a:schemeClr val="accent1"/>
                </a:solidFill>
              </a:rPr>
              <a:t>Laws Related to Tuberculosis Prevention and Control in California (2017):</a:t>
            </a:r>
            <a:br>
              <a:rPr lang="en-US" sz="2800" dirty="0"/>
            </a:br>
            <a:r>
              <a:rPr lang="en-US" sz="2800" dirty="0">
                <a:hlinkClick r:id="rId3"/>
              </a:rPr>
              <a:t>https://www.cdph.ca.gov/Programs/CID/DCDC/CDPH%20Document%20Library/TBCB-Health-and-Safety-Codes-2017.pdf</a:t>
            </a:r>
            <a:endParaRPr lang="en-US" dirty="0"/>
          </a:p>
          <a:p>
            <a:endParaRPr lang="en-US" sz="2800" dirty="0">
              <a:solidFill>
                <a:schemeClr val="accent1"/>
              </a:solidFill>
            </a:endParaRPr>
          </a:p>
          <a:p>
            <a:r>
              <a:rPr lang="en-US" sz="2800" dirty="0">
                <a:solidFill>
                  <a:schemeClr val="accent1"/>
                </a:solidFill>
              </a:rPr>
              <a:t>CDPH Policy, release from isolation/housing (2017):</a:t>
            </a:r>
            <a:br>
              <a:rPr lang="en-US" sz="2800" dirty="0"/>
            </a:br>
            <a:r>
              <a:rPr lang="en-US" sz="2800" dirty="0">
                <a:hlinkClick r:id="rId4"/>
              </a:rPr>
              <a:t>https://www.cdph.ca.gov/Programs/CID/DCDC/CDPH%20Document%20Library/TBCB-SPM-CD-Policy-for-Housing-Patients-with-TB.pdf</a:t>
            </a:r>
            <a:endParaRPr lang="en-US" dirty="0"/>
          </a:p>
        </p:txBody>
      </p:sp>
      <p:sp>
        <p:nvSpPr>
          <p:cNvPr id="4" name="Slide Number Placeholder 3">
            <a:extLst>
              <a:ext uri="{FF2B5EF4-FFF2-40B4-BE49-F238E27FC236}">
                <a16:creationId xmlns:a16="http://schemas.microsoft.com/office/drawing/2014/main" id="{B5FE372C-9B40-572A-72A3-C3E77EFA0D31}"/>
              </a:ext>
            </a:extLst>
          </p:cNvPr>
          <p:cNvSpPr>
            <a:spLocks noGrp="1"/>
          </p:cNvSpPr>
          <p:nvPr>
            <p:ph type="sldNum" sz="quarter" idx="12"/>
          </p:nvPr>
        </p:nvSpPr>
        <p:spPr/>
        <p:txBody>
          <a:bodyPr/>
          <a:lstStyle/>
          <a:p>
            <a:r>
              <a:rPr lang="en-US"/>
              <a:t>Slide </a:t>
            </a:r>
            <a:fld id="{FF0CA7F6-C6A5-4B8D-AFCC-42F4A1E28EAF}" type="slidenum">
              <a:rPr lang="en-US" smtClean="0"/>
              <a:t>13</a:t>
            </a:fld>
            <a:endParaRPr lang="en-US"/>
          </a:p>
        </p:txBody>
      </p:sp>
    </p:spTree>
    <p:extLst>
      <p:ext uri="{BB962C8B-B14F-4D97-AF65-F5344CB8AC3E}">
        <p14:creationId xmlns:p14="http://schemas.microsoft.com/office/powerpoint/2010/main" val="162427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3" name="Content Placeholder 2"/>
          <p:cNvSpPr>
            <a:spLocks noGrp="1"/>
          </p:cNvSpPr>
          <p:nvPr>
            <p:ph idx="1"/>
          </p:nvPr>
        </p:nvSpPr>
        <p:spPr>
          <a:xfrm>
            <a:off x="1007390" y="2024407"/>
            <a:ext cx="10346410" cy="2830928"/>
          </a:xfrm>
        </p:spPr>
        <p:txBody>
          <a:bodyPr>
            <a:normAutofit/>
          </a:bodyPr>
          <a:lstStyle/>
          <a:p>
            <a:r>
              <a:rPr lang="en-US" dirty="0"/>
              <a:t>Describe the proposed changes to the CDPH-CTCA Infectiousness Guidelines being made to improve patient treatment experience, compliance, and health outcomes</a:t>
            </a:r>
          </a:p>
          <a:p>
            <a:endParaRPr lang="en-US" dirty="0"/>
          </a:p>
          <a:p>
            <a:endParaRPr lang="en-US" dirty="0"/>
          </a:p>
        </p:txBody>
      </p:sp>
      <p:sp>
        <p:nvSpPr>
          <p:cNvPr id="8" name="Slide Number Placeholder 7"/>
          <p:cNvSpPr>
            <a:spLocks noGrp="1"/>
          </p:cNvSpPr>
          <p:nvPr>
            <p:ph type="sldNum" sz="quarter" idx="12"/>
          </p:nvPr>
        </p:nvSpPr>
        <p:spPr/>
        <p:txBody>
          <a:bodyPr/>
          <a:lstStyle/>
          <a:p>
            <a:fld id="{FF0CA7F6-C6A5-4B8D-AFCC-42F4A1E28EAF}" type="slidenum">
              <a:rPr lang="en-US" smtClean="0"/>
              <a:t>2</a:t>
            </a:fld>
            <a:endParaRPr lang="en-US"/>
          </a:p>
        </p:txBody>
      </p:sp>
    </p:spTree>
    <p:extLst>
      <p:ext uri="{BB962C8B-B14F-4D97-AF65-F5344CB8AC3E}">
        <p14:creationId xmlns:p14="http://schemas.microsoft.com/office/powerpoint/2010/main" val="107663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B5D0-99E1-5842-94D3-314B57BB42E1}"/>
              </a:ext>
            </a:extLst>
          </p:cNvPr>
          <p:cNvSpPr>
            <a:spLocks noGrp="1"/>
          </p:cNvSpPr>
          <p:nvPr>
            <p:ph type="title"/>
          </p:nvPr>
        </p:nvSpPr>
        <p:spPr/>
        <p:txBody>
          <a:bodyPr/>
          <a:lstStyle/>
          <a:p>
            <a:r>
              <a:rPr lang="en-US" dirty="0"/>
              <a:t>CTCA/CDPH Joint Guideline Background</a:t>
            </a:r>
          </a:p>
        </p:txBody>
      </p:sp>
      <p:sp>
        <p:nvSpPr>
          <p:cNvPr id="3" name="Content Placeholder 2">
            <a:extLst>
              <a:ext uri="{FF2B5EF4-FFF2-40B4-BE49-F238E27FC236}">
                <a16:creationId xmlns:a16="http://schemas.microsoft.com/office/drawing/2014/main" id="{4C5BF49D-C9EE-A043-A02D-E4F92C94719D}"/>
              </a:ext>
            </a:extLst>
          </p:cNvPr>
          <p:cNvSpPr>
            <a:spLocks noGrp="1"/>
          </p:cNvSpPr>
          <p:nvPr>
            <p:ph idx="1"/>
          </p:nvPr>
        </p:nvSpPr>
        <p:spPr>
          <a:xfrm>
            <a:off x="838200" y="1690688"/>
            <a:ext cx="10810461" cy="3876261"/>
          </a:xfrm>
        </p:spPr>
        <p:txBody>
          <a:bodyPr>
            <a:normAutofit fontScale="92500" lnSpcReduction="20000"/>
          </a:bodyPr>
          <a:lstStyle/>
          <a:p>
            <a:r>
              <a:rPr lang="en-US" sz="3600" dirty="0"/>
              <a:t>1997 original guideline focused on high-risk settings in California</a:t>
            </a:r>
          </a:p>
          <a:p>
            <a:endParaRPr lang="en-US" sz="3600" dirty="0"/>
          </a:p>
          <a:p>
            <a:r>
              <a:rPr lang="en-US" sz="3600" dirty="0"/>
              <a:t>2009 revision incorporated characteristics of ongoing infectiousness after therapy initiation following 2005 - 2006 CDC guidelines (healthcare, correctional, CI)</a:t>
            </a:r>
          </a:p>
          <a:p>
            <a:endParaRPr lang="en-US" sz="3600" dirty="0"/>
          </a:p>
          <a:p>
            <a:r>
              <a:rPr lang="en-US" sz="3600" dirty="0"/>
              <a:t>2017 update incorporated updated TB epidemiology and diagnostics</a:t>
            </a:r>
          </a:p>
        </p:txBody>
      </p:sp>
      <p:sp>
        <p:nvSpPr>
          <p:cNvPr id="4" name="Slide Number Placeholder 3">
            <a:extLst>
              <a:ext uri="{FF2B5EF4-FFF2-40B4-BE49-F238E27FC236}">
                <a16:creationId xmlns:a16="http://schemas.microsoft.com/office/drawing/2014/main" id="{55AD4B84-2CCB-C24F-B441-99B1D1E14444}"/>
              </a:ext>
            </a:extLst>
          </p:cNvPr>
          <p:cNvSpPr>
            <a:spLocks noGrp="1"/>
          </p:cNvSpPr>
          <p:nvPr>
            <p:ph type="sldNum" sz="quarter" idx="12"/>
          </p:nvPr>
        </p:nvSpPr>
        <p:spPr/>
        <p:txBody>
          <a:bodyPr/>
          <a:lstStyle/>
          <a:p>
            <a:r>
              <a:rPr lang="en-US"/>
              <a:t>Slide </a:t>
            </a:r>
            <a:fld id="{FF0CA7F6-C6A5-4B8D-AFCC-42F4A1E28EAF}" type="slidenum">
              <a:rPr lang="en-US" smtClean="0"/>
              <a:t>3</a:t>
            </a:fld>
            <a:endParaRPr lang="en-US"/>
          </a:p>
        </p:txBody>
      </p:sp>
    </p:spTree>
    <p:extLst>
      <p:ext uri="{BB962C8B-B14F-4D97-AF65-F5344CB8AC3E}">
        <p14:creationId xmlns:p14="http://schemas.microsoft.com/office/powerpoint/2010/main" val="2699478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AD189-B942-93E2-8663-88A7F2A0254E}"/>
              </a:ext>
            </a:extLst>
          </p:cNvPr>
          <p:cNvSpPr>
            <a:spLocks noGrp="1"/>
          </p:cNvSpPr>
          <p:nvPr>
            <p:ph type="title"/>
          </p:nvPr>
        </p:nvSpPr>
        <p:spPr/>
        <p:txBody>
          <a:bodyPr/>
          <a:lstStyle/>
          <a:p>
            <a:r>
              <a:rPr lang="en-US">
                <a:latin typeface="Gill Sans MT"/>
              </a:rPr>
              <a:t>NTCA guidelines – scope and application</a:t>
            </a:r>
            <a:endParaRPr lang="en-US"/>
          </a:p>
        </p:txBody>
      </p:sp>
      <p:sp>
        <p:nvSpPr>
          <p:cNvPr id="3" name="Content Placeholder 2">
            <a:extLst>
              <a:ext uri="{FF2B5EF4-FFF2-40B4-BE49-F238E27FC236}">
                <a16:creationId xmlns:a16="http://schemas.microsoft.com/office/drawing/2014/main" id="{2632C31D-21C5-7080-6339-68D658B2D0ED}"/>
              </a:ext>
            </a:extLst>
          </p:cNvPr>
          <p:cNvSpPr>
            <a:spLocks noGrp="1"/>
          </p:cNvSpPr>
          <p:nvPr>
            <p:ph idx="1"/>
          </p:nvPr>
        </p:nvSpPr>
        <p:spPr>
          <a:xfrm>
            <a:off x="5119695" y="1559963"/>
            <a:ext cx="6742420" cy="4443272"/>
          </a:xfrm>
        </p:spPr>
        <p:txBody>
          <a:bodyPr vert="horz" lIns="91440" tIns="45720" rIns="91440" bIns="45720" rtlCol="0" anchor="t">
            <a:normAutofit fontScale="92500" lnSpcReduction="10000"/>
          </a:bodyPr>
          <a:lstStyle/>
          <a:p>
            <a:r>
              <a:rPr lang="en-US" dirty="0">
                <a:latin typeface="Gill Sans MT"/>
              </a:rPr>
              <a:t>Goal: Develop an ethics-informed framework based on current scientific evidence</a:t>
            </a:r>
          </a:p>
          <a:p>
            <a:endParaRPr lang="en-US" dirty="0">
              <a:latin typeface="Gill Sans MT"/>
            </a:endParaRPr>
          </a:p>
          <a:p>
            <a:r>
              <a:rPr lang="en-US" dirty="0">
                <a:latin typeface="Gill Sans MT"/>
              </a:rPr>
              <a:t>Intended for application in the community, not in healthcare, congregate settings or  airline travel where other guidance exists.</a:t>
            </a:r>
          </a:p>
          <a:p>
            <a:endParaRPr lang="en-US" dirty="0">
              <a:latin typeface="Gill Sans MT"/>
            </a:endParaRPr>
          </a:p>
          <a:p>
            <a:r>
              <a:rPr lang="en-US" dirty="0">
                <a:latin typeface="Gill Sans MT"/>
              </a:rPr>
              <a:t>Specific caution advised in higher-risk community settings such as where there are children &lt;5 years old (</a:t>
            </a:r>
            <a:r>
              <a:rPr lang="en-US" dirty="0" err="1">
                <a:latin typeface="Gill Sans MT"/>
              </a:rPr>
              <a:t>ie</a:t>
            </a:r>
            <a:r>
              <a:rPr lang="en-US" dirty="0">
                <a:latin typeface="Gill Sans MT"/>
              </a:rPr>
              <a:t> daycares and pre-K) or immune suppressed individuals</a:t>
            </a:r>
            <a:endParaRPr lang="en-US" dirty="0"/>
          </a:p>
        </p:txBody>
      </p:sp>
      <p:sp>
        <p:nvSpPr>
          <p:cNvPr id="4" name="Slide Number Placeholder 3">
            <a:extLst>
              <a:ext uri="{FF2B5EF4-FFF2-40B4-BE49-F238E27FC236}">
                <a16:creationId xmlns:a16="http://schemas.microsoft.com/office/drawing/2014/main" id="{3E401213-FF1A-1DDE-F275-C87FB943CAC5}"/>
              </a:ext>
            </a:extLst>
          </p:cNvPr>
          <p:cNvSpPr>
            <a:spLocks noGrp="1"/>
          </p:cNvSpPr>
          <p:nvPr>
            <p:ph type="sldNum" sz="quarter" idx="12"/>
          </p:nvPr>
        </p:nvSpPr>
        <p:spPr/>
        <p:txBody>
          <a:bodyPr/>
          <a:lstStyle/>
          <a:p>
            <a:r>
              <a:rPr lang="en-US"/>
              <a:t>Slide </a:t>
            </a:r>
            <a:fld id="{FF0CA7F6-C6A5-4B8D-AFCC-42F4A1E28EAF}" type="slidenum">
              <a:rPr lang="en-US" smtClean="0"/>
              <a:t>4</a:t>
            </a:fld>
            <a:endParaRPr lang="en-US"/>
          </a:p>
        </p:txBody>
      </p:sp>
      <p:pic>
        <p:nvPicPr>
          <p:cNvPr id="6" name="Picture 5" descr="62,000+ Loneliness Elderly Stock Photos, Pictures &amp; Royalty-Free Images -  iStock">
            <a:extLst>
              <a:ext uri="{FF2B5EF4-FFF2-40B4-BE49-F238E27FC236}">
                <a16:creationId xmlns:a16="http://schemas.microsoft.com/office/drawing/2014/main" id="{129BE176-A69D-1F4E-8EBD-6DE90D60FABC}"/>
              </a:ext>
            </a:extLst>
          </p:cNvPr>
          <p:cNvPicPr>
            <a:picLocks noChangeAspect="1"/>
          </p:cNvPicPr>
          <p:nvPr/>
        </p:nvPicPr>
        <p:blipFill>
          <a:blip r:embed="rId3"/>
          <a:stretch>
            <a:fillRect/>
          </a:stretch>
        </p:blipFill>
        <p:spPr>
          <a:xfrm>
            <a:off x="190500" y="1559963"/>
            <a:ext cx="2930890" cy="2475324"/>
          </a:xfrm>
          <a:prstGeom prst="rect">
            <a:avLst/>
          </a:prstGeom>
        </p:spPr>
      </p:pic>
      <p:pic>
        <p:nvPicPr>
          <p:cNvPr id="7" name="Picture 6" descr="It's a new scene for grocery shopping as pandemic changes behaviors">
            <a:extLst>
              <a:ext uri="{FF2B5EF4-FFF2-40B4-BE49-F238E27FC236}">
                <a16:creationId xmlns:a16="http://schemas.microsoft.com/office/drawing/2014/main" id="{AAB1FF93-5202-A1DE-DB01-17087445FABA}"/>
              </a:ext>
            </a:extLst>
          </p:cNvPr>
          <p:cNvPicPr>
            <a:picLocks noChangeAspect="1"/>
          </p:cNvPicPr>
          <p:nvPr/>
        </p:nvPicPr>
        <p:blipFill rotWithShape="1">
          <a:blip r:embed="rId4"/>
          <a:srcRect l="21538" t="-130" r="7523" b="418"/>
          <a:stretch/>
        </p:blipFill>
        <p:spPr>
          <a:xfrm>
            <a:off x="1551611" y="3429000"/>
            <a:ext cx="3568084" cy="2628340"/>
          </a:xfrm>
          <a:prstGeom prst="rect">
            <a:avLst/>
          </a:prstGeom>
        </p:spPr>
      </p:pic>
    </p:spTree>
    <p:extLst>
      <p:ext uri="{BB962C8B-B14F-4D97-AF65-F5344CB8AC3E}">
        <p14:creationId xmlns:p14="http://schemas.microsoft.com/office/powerpoint/2010/main" val="150749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xit" presetSubtype="0" fill="hold" nodeType="afterEffect">
                                  <p:stCondLst>
                                    <p:cond delay="0"/>
                                  </p:stCondLst>
                                  <p:childTnLst>
                                    <p:animEffect transition="out" filter="fade">
                                      <p:cBhvr>
                                        <p:cTn id="10" dur="2000"/>
                                        <p:tgtEl>
                                          <p:spTgt spid="6"/>
                                        </p:tgtEl>
                                      </p:cBhvr>
                                    </p:animEffect>
                                    <p:set>
                                      <p:cBhvr>
                                        <p:cTn id="1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AD189-B942-93E2-8663-88A7F2A0254E}"/>
              </a:ext>
            </a:extLst>
          </p:cNvPr>
          <p:cNvSpPr>
            <a:spLocks noGrp="1"/>
          </p:cNvSpPr>
          <p:nvPr>
            <p:ph type="title"/>
          </p:nvPr>
        </p:nvSpPr>
        <p:spPr>
          <a:xfrm>
            <a:off x="838200" y="192405"/>
            <a:ext cx="10515600" cy="1325563"/>
          </a:xfrm>
        </p:spPr>
        <p:txBody>
          <a:bodyPr/>
          <a:lstStyle/>
          <a:p>
            <a:r>
              <a:rPr lang="en-US">
                <a:latin typeface="Gill Sans MT"/>
              </a:rPr>
              <a:t>NTCA guidelines - key elements</a:t>
            </a:r>
            <a:endParaRPr lang="en-US"/>
          </a:p>
        </p:txBody>
      </p:sp>
      <p:sp>
        <p:nvSpPr>
          <p:cNvPr id="3" name="Content Placeholder 2">
            <a:extLst>
              <a:ext uri="{FF2B5EF4-FFF2-40B4-BE49-F238E27FC236}">
                <a16:creationId xmlns:a16="http://schemas.microsoft.com/office/drawing/2014/main" id="{2632C31D-21C5-7080-6339-68D658B2D0ED}"/>
              </a:ext>
            </a:extLst>
          </p:cNvPr>
          <p:cNvSpPr>
            <a:spLocks noGrp="1"/>
          </p:cNvSpPr>
          <p:nvPr>
            <p:ph idx="1"/>
          </p:nvPr>
        </p:nvSpPr>
        <p:spPr>
          <a:xfrm>
            <a:off x="838200" y="1384690"/>
            <a:ext cx="11170653" cy="4368213"/>
          </a:xfrm>
        </p:spPr>
        <p:txBody>
          <a:bodyPr vert="horz" lIns="91440" tIns="45720" rIns="91440" bIns="45720" rtlCol="0" anchor="t">
            <a:normAutofit/>
          </a:bodyPr>
          <a:lstStyle/>
          <a:p>
            <a:r>
              <a:rPr lang="en-US" dirty="0">
                <a:latin typeface="Gill Sans MT"/>
              </a:rPr>
              <a:t>Goals of isolation: Decision to recommend isolation should consider potential harms and benefits to patient as well as community</a:t>
            </a:r>
          </a:p>
          <a:p>
            <a:r>
              <a:rPr lang="en-US" dirty="0">
                <a:latin typeface="Gill Sans MT"/>
              </a:rPr>
              <a:t>Restriction spectrum (extensive, moderate, none), tailored to patient &amp; setting</a:t>
            </a:r>
          </a:p>
          <a:p>
            <a:r>
              <a:rPr lang="en-US" dirty="0">
                <a:latin typeface="Gill Sans MT"/>
              </a:rPr>
              <a:t>Determine infectiousness and transmission risk: </a:t>
            </a:r>
          </a:p>
          <a:p>
            <a:pPr lvl="1"/>
            <a:r>
              <a:rPr lang="en-US" dirty="0">
                <a:latin typeface="Gill Sans MT"/>
              </a:rPr>
              <a:t>baseline surrogates of infectiousness (characteristics: smear, cavitary disease, cough)</a:t>
            </a:r>
            <a:endParaRPr lang="en-US" dirty="0"/>
          </a:p>
          <a:p>
            <a:pPr lvl="1"/>
            <a:r>
              <a:rPr lang="en-US" dirty="0">
                <a:latin typeface="Gill Sans MT"/>
              </a:rPr>
              <a:t>duration of </a:t>
            </a:r>
            <a:r>
              <a:rPr lang="en-US" u="sng" dirty="0">
                <a:latin typeface="Gill Sans MT"/>
              </a:rPr>
              <a:t>effective treatment</a:t>
            </a:r>
            <a:endParaRPr lang="en-US" u="sng" dirty="0"/>
          </a:p>
          <a:p>
            <a:r>
              <a:rPr lang="en-US" dirty="0">
                <a:latin typeface="Gill Sans MT"/>
              </a:rPr>
              <a:t>Reassess routinely to consider release, provide supports to mitigate harm</a:t>
            </a:r>
            <a:endParaRPr lang="en-US" dirty="0"/>
          </a:p>
        </p:txBody>
      </p:sp>
      <p:sp>
        <p:nvSpPr>
          <p:cNvPr id="4" name="Slide Number Placeholder 3">
            <a:extLst>
              <a:ext uri="{FF2B5EF4-FFF2-40B4-BE49-F238E27FC236}">
                <a16:creationId xmlns:a16="http://schemas.microsoft.com/office/drawing/2014/main" id="{3E401213-FF1A-1DDE-F275-C87FB943CAC5}"/>
              </a:ext>
            </a:extLst>
          </p:cNvPr>
          <p:cNvSpPr>
            <a:spLocks noGrp="1"/>
          </p:cNvSpPr>
          <p:nvPr>
            <p:ph type="sldNum" sz="quarter" idx="12"/>
          </p:nvPr>
        </p:nvSpPr>
        <p:spPr/>
        <p:txBody>
          <a:bodyPr/>
          <a:lstStyle/>
          <a:p>
            <a:r>
              <a:rPr lang="en-US"/>
              <a:t>Slide </a:t>
            </a:r>
            <a:fld id="{FF0CA7F6-C6A5-4B8D-AFCC-42F4A1E28EAF}" type="slidenum">
              <a:rPr lang="en-US" smtClean="0"/>
              <a:t>5</a:t>
            </a:fld>
            <a:endParaRPr lang="en-US"/>
          </a:p>
        </p:txBody>
      </p:sp>
    </p:spTree>
    <p:extLst>
      <p:ext uri="{BB962C8B-B14F-4D97-AF65-F5344CB8AC3E}">
        <p14:creationId xmlns:p14="http://schemas.microsoft.com/office/powerpoint/2010/main" val="864717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AD189-B942-93E2-8663-88A7F2A0254E}"/>
              </a:ext>
            </a:extLst>
          </p:cNvPr>
          <p:cNvSpPr>
            <a:spLocks noGrp="1"/>
          </p:cNvSpPr>
          <p:nvPr>
            <p:ph type="title"/>
          </p:nvPr>
        </p:nvSpPr>
        <p:spPr>
          <a:xfrm>
            <a:off x="838200" y="174626"/>
            <a:ext cx="10515600" cy="741780"/>
          </a:xfrm>
        </p:spPr>
        <p:txBody>
          <a:bodyPr/>
          <a:lstStyle/>
          <a:p>
            <a:r>
              <a:rPr lang="en-US" dirty="0">
                <a:latin typeface="Gill Sans MT"/>
              </a:rPr>
              <a:t>NTCA guidelines - spectrum of restrictions</a:t>
            </a:r>
            <a:endParaRPr lang="en-US" dirty="0"/>
          </a:p>
        </p:txBody>
      </p:sp>
      <p:graphicFrame>
        <p:nvGraphicFramePr>
          <p:cNvPr id="5" name="Content Placeholder 4">
            <a:extLst>
              <a:ext uri="{FF2B5EF4-FFF2-40B4-BE49-F238E27FC236}">
                <a16:creationId xmlns:a16="http://schemas.microsoft.com/office/drawing/2014/main" id="{09929E78-8670-59A6-BC33-848867374AAD}"/>
              </a:ext>
            </a:extLst>
          </p:cNvPr>
          <p:cNvGraphicFramePr>
            <a:graphicFrameLocks noGrp="1"/>
          </p:cNvGraphicFramePr>
          <p:nvPr>
            <p:ph idx="1"/>
            <p:extLst>
              <p:ext uri="{D42A27DB-BD31-4B8C-83A1-F6EECF244321}">
                <p14:modId xmlns:p14="http://schemas.microsoft.com/office/powerpoint/2010/main" val="2797513665"/>
              </p:ext>
            </p:extLst>
          </p:nvPr>
        </p:nvGraphicFramePr>
        <p:xfrm>
          <a:off x="505330" y="1055566"/>
          <a:ext cx="11496171" cy="5425440"/>
        </p:xfrm>
        <a:graphic>
          <a:graphicData uri="http://schemas.openxmlformats.org/drawingml/2006/table">
            <a:tbl>
              <a:tblPr firstRow="1" bandRow="1">
                <a:tableStyleId>{5C22544A-7EE6-4342-B048-85BDC9FD1C3A}</a:tableStyleId>
              </a:tblPr>
              <a:tblGrid>
                <a:gridCol w="4826667">
                  <a:extLst>
                    <a:ext uri="{9D8B030D-6E8A-4147-A177-3AD203B41FA5}">
                      <a16:colId xmlns:a16="http://schemas.microsoft.com/office/drawing/2014/main" val="2208731849"/>
                    </a:ext>
                  </a:extLst>
                </a:gridCol>
                <a:gridCol w="4752794">
                  <a:extLst>
                    <a:ext uri="{9D8B030D-6E8A-4147-A177-3AD203B41FA5}">
                      <a16:colId xmlns:a16="http://schemas.microsoft.com/office/drawing/2014/main" val="2550032397"/>
                    </a:ext>
                  </a:extLst>
                </a:gridCol>
                <a:gridCol w="1916710">
                  <a:extLst>
                    <a:ext uri="{9D8B030D-6E8A-4147-A177-3AD203B41FA5}">
                      <a16:colId xmlns:a16="http://schemas.microsoft.com/office/drawing/2014/main" val="4202862294"/>
                    </a:ext>
                  </a:extLst>
                </a:gridCol>
              </a:tblGrid>
              <a:tr h="370840">
                <a:tc>
                  <a:txBody>
                    <a:bodyPr/>
                    <a:lstStyle/>
                    <a:p>
                      <a:r>
                        <a:rPr lang="en-US" sz="2000" dirty="0"/>
                        <a:t>Extensive</a:t>
                      </a:r>
                    </a:p>
                  </a:txBody>
                  <a:tcPr/>
                </a:tc>
                <a:tc>
                  <a:txBody>
                    <a:bodyPr/>
                    <a:lstStyle/>
                    <a:p>
                      <a:r>
                        <a:rPr lang="en-US" sz="2000" dirty="0"/>
                        <a:t>Moderate</a:t>
                      </a:r>
                    </a:p>
                  </a:txBody>
                  <a:tcPr/>
                </a:tc>
                <a:tc>
                  <a:txBody>
                    <a:bodyPr/>
                    <a:lstStyle/>
                    <a:p>
                      <a:r>
                        <a:rPr lang="en-US" sz="2000" dirty="0"/>
                        <a:t>No Restriction</a:t>
                      </a:r>
                    </a:p>
                  </a:txBody>
                  <a:tcPr/>
                </a:tc>
                <a:extLst>
                  <a:ext uri="{0D108BD9-81ED-4DB2-BD59-A6C34878D82A}">
                    <a16:rowId xmlns:a16="http://schemas.microsoft.com/office/drawing/2014/main" val="2607898108"/>
                  </a:ext>
                </a:extLst>
              </a:tr>
              <a:tr h="365759">
                <a:tc>
                  <a:txBody>
                    <a:bodyPr/>
                    <a:lstStyle/>
                    <a:p>
                      <a:r>
                        <a:rPr lang="en-US"/>
                        <a:t>Remain at home</a:t>
                      </a:r>
                    </a:p>
                  </a:txBody>
                  <a:tcPr/>
                </a:tc>
                <a:tc>
                  <a:txBody>
                    <a:bodyPr/>
                    <a:lstStyle/>
                    <a:p>
                      <a:r>
                        <a:rPr lang="en-US"/>
                        <a:t>Spend most time at home</a:t>
                      </a:r>
                    </a:p>
                  </a:txBody>
                  <a:tcPr/>
                </a:tc>
                <a:tc>
                  <a:txBody>
                    <a:bodyPr/>
                    <a:lstStyle/>
                    <a:p>
                      <a:r>
                        <a:rPr lang="en-US"/>
                        <a:t>May leave home</a:t>
                      </a:r>
                    </a:p>
                  </a:txBody>
                  <a:tcPr/>
                </a:tc>
                <a:extLst>
                  <a:ext uri="{0D108BD9-81ED-4DB2-BD59-A6C34878D82A}">
                    <a16:rowId xmlns:a16="http://schemas.microsoft.com/office/drawing/2014/main" val="28051743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Avoid visitors to home unless approved by LHJ; visitors use N-95 PPE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Avoid visitors to home unless approved by LHJ; visitors use N-95 PPE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Visitors to home OK</a:t>
                      </a:r>
                    </a:p>
                  </a:txBody>
                  <a:tcPr/>
                </a:tc>
                <a:extLst>
                  <a:ext uri="{0D108BD9-81ED-4DB2-BD59-A6C34878D82A}">
                    <a16:rowId xmlns:a16="http://schemas.microsoft.com/office/drawing/2014/main" val="805409021"/>
                  </a:ext>
                </a:extLst>
              </a:tr>
              <a:tr h="370840">
                <a:tc>
                  <a:txBody>
                    <a:bodyPr/>
                    <a:lstStyle/>
                    <a:p>
                      <a:r>
                        <a:rPr lang="en-US" dirty="0"/>
                        <a:t>Discuss/agree with Local Health Jurisdiction (LHJ) regarding any exceptions (</a:t>
                      </a:r>
                      <a:r>
                        <a:rPr lang="en-US" dirty="0" err="1"/>
                        <a:t>ie</a:t>
                      </a:r>
                      <a:r>
                        <a:rPr lang="en-US" dirty="0"/>
                        <a:t> leaving home)</a:t>
                      </a:r>
                    </a:p>
                  </a:txBody>
                  <a:tcPr/>
                </a:tc>
                <a:tc>
                  <a:txBody>
                    <a:bodyPr/>
                    <a:lstStyle/>
                    <a:p>
                      <a:r>
                        <a:rPr lang="en-US" dirty="0"/>
                        <a:t>Outdoor activity OK</a:t>
                      </a:r>
                    </a:p>
                  </a:txBody>
                  <a:tcPr/>
                </a:tc>
                <a:tc>
                  <a:txBody>
                    <a:bodyPr/>
                    <a:lstStyle/>
                    <a:p>
                      <a:r>
                        <a:rPr lang="en-US"/>
                        <a:t>OK to enter any setting</a:t>
                      </a:r>
                    </a:p>
                  </a:txBody>
                  <a:tcPr/>
                </a:tc>
                <a:extLst>
                  <a:ext uri="{0D108BD9-81ED-4DB2-BD59-A6C34878D82A}">
                    <a16:rowId xmlns:a16="http://schemas.microsoft.com/office/drawing/2014/main" val="3923080865"/>
                  </a:ext>
                </a:extLst>
              </a:tr>
              <a:tr h="505594">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indoor activity outside of home</a:t>
                      </a:r>
                    </a:p>
                    <a:p>
                      <a:pPr lvl="0">
                        <a:buNone/>
                      </a:pPr>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Avoid:  Indoor activities in settings with poor ventilation or dense populations</a:t>
                      </a:r>
                    </a:p>
                  </a:txBody>
                  <a:tcPr/>
                </a:tc>
                <a:tc rowSpan="3">
                  <a:txBody>
                    <a:bodyPr/>
                    <a:lstStyle/>
                    <a:p>
                      <a:pPr lvl="0">
                        <a:buNone/>
                      </a:pPr>
                      <a:r>
                        <a:rPr lang="en-US" dirty="0"/>
                        <a:t>No restrictions</a:t>
                      </a:r>
                    </a:p>
                  </a:txBody>
                  <a:tcPr anchor="ctr"/>
                </a:tc>
                <a:extLst>
                  <a:ext uri="{0D108BD9-81ED-4DB2-BD59-A6C34878D82A}">
                    <a16:rowId xmlns:a16="http://schemas.microsoft.com/office/drawing/2014/main" val="3357058548"/>
                  </a:ext>
                </a:extLst>
              </a:tr>
              <a:tr h="370839">
                <a:tc vMerge="1">
                  <a:txBody>
                    <a:bodyPr/>
                    <a:lstStyle/>
                    <a:p>
                      <a:endParaRPr/>
                    </a:p>
                  </a:txBody>
                  <a:tcPr/>
                </a:tc>
                <a:tc>
                  <a:txBody>
                    <a:bodyPr/>
                    <a:lstStyle/>
                    <a:p>
                      <a:pPr lvl="0">
                        <a:buNone/>
                      </a:pPr>
                      <a:r>
                        <a:rPr lang="en-US" dirty="0"/>
                        <a:t>Avoid: Indoor activities with prolonged or repeated close contact to previously unexposed or vulnerable individuals</a:t>
                      </a:r>
                    </a:p>
                  </a:txBody>
                  <a:tcPr/>
                </a:tc>
                <a:tc vMerge="1">
                  <a:txBody>
                    <a:bodyPr/>
                    <a:lstStyle/>
                    <a:p>
                      <a:endParaRPr/>
                    </a:p>
                  </a:txBody>
                  <a:tcPr/>
                </a:tc>
                <a:extLst>
                  <a:ext uri="{0D108BD9-81ED-4DB2-BD59-A6C34878D82A}">
                    <a16:rowId xmlns:a16="http://schemas.microsoft.com/office/drawing/2014/main" val="2718530415"/>
                  </a:ext>
                </a:extLst>
              </a:tr>
              <a:tr h="18795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Discuss/agree with health officials: Indoor activity outside of home for essential activities in low-risk* settings, person with TB to wear mask</a:t>
                      </a:r>
                    </a:p>
                  </a:txBody>
                  <a:tcPr/>
                </a:tc>
                <a:tc vMerge="1">
                  <a:txBody>
                    <a:bodyPr/>
                    <a:lstStyle/>
                    <a:p>
                      <a:endParaRPr dirty="0"/>
                    </a:p>
                  </a:txBody>
                  <a:tcPr/>
                </a:tc>
                <a:extLst>
                  <a:ext uri="{0D108BD9-81ED-4DB2-BD59-A6C34878D82A}">
                    <a16:rowId xmlns:a16="http://schemas.microsoft.com/office/drawing/2014/main" val="596899400"/>
                  </a:ext>
                </a:extLst>
              </a:tr>
              <a:tr h="37083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Unavoidable entry into higher-risk setting (</a:t>
                      </a:r>
                      <a:r>
                        <a:rPr lang="en-US" b="0" dirty="0" err="1"/>
                        <a:t>ie</a:t>
                      </a:r>
                      <a:r>
                        <a:rPr lang="en-US" b="0" dirty="0"/>
                        <a:t> medical visit transport):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 PPE: Staff use N-95, (2)  Aerosol source control:  person with TB should wear mask and   (3) optimize ventilation (open vehicle windows, HEPA, neg pressure)</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lvl="0">
                        <a:buNone/>
                      </a:pPr>
                      <a:r>
                        <a:rPr lang="en-US" dirty="0"/>
                        <a:t>No special precautions needed</a:t>
                      </a:r>
                    </a:p>
                  </a:txBody>
                  <a:tcPr/>
                </a:tc>
                <a:extLst>
                  <a:ext uri="{0D108BD9-81ED-4DB2-BD59-A6C34878D82A}">
                    <a16:rowId xmlns:a16="http://schemas.microsoft.com/office/drawing/2014/main" val="3739195865"/>
                  </a:ext>
                </a:extLst>
              </a:tr>
            </a:tbl>
          </a:graphicData>
        </a:graphic>
      </p:graphicFrame>
      <p:sp>
        <p:nvSpPr>
          <p:cNvPr id="4" name="Slide Number Placeholder 3">
            <a:extLst>
              <a:ext uri="{FF2B5EF4-FFF2-40B4-BE49-F238E27FC236}">
                <a16:creationId xmlns:a16="http://schemas.microsoft.com/office/drawing/2014/main" id="{3E401213-FF1A-1DDE-F275-C87FB943CAC5}"/>
              </a:ext>
            </a:extLst>
          </p:cNvPr>
          <p:cNvSpPr>
            <a:spLocks noGrp="1"/>
          </p:cNvSpPr>
          <p:nvPr>
            <p:ph type="sldNum" sz="quarter" idx="12"/>
          </p:nvPr>
        </p:nvSpPr>
        <p:spPr/>
        <p:txBody>
          <a:bodyPr/>
          <a:lstStyle/>
          <a:p>
            <a:r>
              <a:rPr lang="en-US"/>
              <a:t>Slide </a:t>
            </a:r>
            <a:fld id="{FF0CA7F6-C6A5-4B8D-AFCC-42F4A1E28EAF}" type="slidenum">
              <a:rPr lang="en-US" smtClean="0"/>
              <a:t>6</a:t>
            </a:fld>
            <a:endParaRPr lang="en-US"/>
          </a:p>
        </p:txBody>
      </p:sp>
      <p:sp>
        <p:nvSpPr>
          <p:cNvPr id="6" name="TextBox 5">
            <a:extLst>
              <a:ext uri="{FF2B5EF4-FFF2-40B4-BE49-F238E27FC236}">
                <a16:creationId xmlns:a16="http://schemas.microsoft.com/office/drawing/2014/main" id="{36BD3259-217C-B881-A78C-3FC74A3DA3A9}"/>
              </a:ext>
            </a:extLst>
          </p:cNvPr>
          <p:cNvSpPr txBox="1"/>
          <p:nvPr/>
        </p:nvSpPr>
        <p:spPr>
          <a:xfrm>
            <a:off x="4724407" y="6543120"/>
            <a:ext cx="8840203" cy="369332"/>
          </a:xfrm>
          <a:prstGeom prst="rect">
            <a:avLst/>
          </a:prstGeom>
          <a:noFill/>
        </p:spPr>
        <p:txBody>
          <a:bodyPr wrap="square">
            <a:spAutoFit/>
          </a:bodyPr>
          <a:lstStyle/>
          <a:p>
            <a:r>
              <a:rPr lang="en-US" dirty="0"/>
              <a:t>*well ventilated, short duration, no children &lt;5 or immunosuppressed</a:t>
            </a:r>
          </a:p>
        </p:txBody>
      </p:sp>
    </p:spTree>
    <p:extLst>
      <p:ext uri="{BB962C8B-B14F-4D97-AF65-F5344CB8AC3E}">
        <p14:creationId xmlns:p14="http://schemas.microsoft.com/office/powerpoint/2010/main" val="1999318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B5D0-99E1-5842-94D3-314B57BB42E1}"/>
              </a:ext>
            </a:extLst>
          </p:cNvPr>
          <p:cNvSpPr>
            <a:spLocks noGrp="1"/>
          </p:cNvSpPr>
          <p:nvPr>
            <p:ph type="title"/>
          </p:nvPr>
        </p:nvSpPr>
        <p:spPr/>
        <p:txBody>
          <a:bodyPr/>
          <a:lstStyle/>
          <a:p>
            <a:r>
              <a:rPr lang="en-US" dirty="0"/>
              <a:t>CTCA/CDPH Joint Guideline:   Aims of the 2025 Proposed Update</a:t>
            </a:r>
          </a:p>
        </p:txBody>
      </p:sp>
      <p:sp>
        <p:nvSpPr>
          <p:cNvPr id="3" name="Content Placeholder 2">
            <a:extLst>
              <a:ext uri="{FF2B5EF4-FFF2-40B4-BE49-F238E27FC236}">
                <a16:creationId xmlns:a16="http://schemas.microsoft.com/office/drawing/2014/main" id="{4C5BF49D-C9EE-A043-A02D-E4F92C94719D}"/>
              </a:ext>
            </a:extLst>
          </p:cNvPr>
          <p:cNvSpPr>
            <a:spLocks noGrp="1"/>
          </p:cNvSpPr>
          <p:nvPr>
            <p:ph idx="1"/>
          </p:nvPr>
        </p:nvSpPr>
        <p:spPr>
          <a:xfrm>
            <a:off x="838199" y="1873251"/>
            <a:ext cx="10810461" cy="3916721"/>
          </a:xfrm>
        </p:spPr>
        <p:txBody>
          <a:bodyPr>
            <a:normAutofit/>
          </a:bodyPr>
          <a:lstStyle/>
          <a:p>
            <a:r>
              <a:rPr lang="en-US" dirty="0"/>
              <a:t>Incorporate 2024 NTCA guidelines for respiratory isolation and restrictions (RIR) to reduce TB transmission in community settings</a:t>
            </a:r>
          </a:p>
          <a:p>
            <a:r>
              <a:rPr lang="en-US" dirty="0"/>
              <a:t>Update RIR guidance to further delineate and incorporate appropriate treatment and clinical improvement in both high and low-risk settings</a:t>
            </a:r>
          </a:p>
          <a:p>
            <a:pPr lvl="1"/>
            <a:r>
              <a:rPr lang="en-US" dirty="0"/>
              <a:t>Move away from smear status as a binary indicator of infectiousness once patients are on appropriate treatment</a:t>
            </a:r>
          </a:p>
          <a:p>
            <a:r>
              <a:rPr lang="en-US" dirty="0"/>
              <a:t>Provide structure for the application of newer molecular diagnostics to the 2005 CDC guidelines for RIR in healthcare settings</a:t>
            </a:r>
          </a:p>
          <a:p>
            <a:endParaRPr lang="en-US" dirty="0"/>
          </a:p>
        </p:txBody>
      </p:sp>
      <p:sp>
        <p:nvSpPr>
          <p:cNvPr id="4" name="Slide Number Placeholder 3">
            <a:extLst>
              <a:ext uri="{FF2B5EF4-FFF2-40B4-BE49-F238E27FC236}">
                <a16:creationId xmlns:a16="http://schemas.microsoft.com/office/drawing/2014/main" id="{55AD4B84-2CCB-C24F-B441-99B1D1E14444}"/>
              </a:ext>
            </a:extLst>
          </p:cNvPr>
          <p:cNvSpPr>
            <a:spLocks noGrp="1"/>
          </p:cNvSpPr>
          <p:nvPr>
            <p:ph type="sldNum" sz="quarter" idx="12"/>
          </p:nvPr>
        </p:nvSpPr>
        <p:spPr/>
        <p:txBody>
          <a:bodyPr/>
          <a:lstStyle/>
          <a:p>
            <a:r>
              <a:rPr lang="en-US"/>
              <a:t>Slide </a:t>
            </a:r>
            <a:fld id="{FF0CA7F6-C6A5-4B8D-AFCC-42F4A1E28EAF}" type="slidenum">
              <a:rPr lang="en-US" smtClean="0"/>
              <a:t>7</a:t>
            </a:fld>
            <a:endParaRPr lang="en-US"/>
          </a:p>
        </p:txBody>
      </p:sp>
    </p:spTree>
    <p:extLst>
      <p:ext uri="{BB962C8B-B14F-4D97-AF65-F5344CB8AC3E}">
        <p14:creationId xmlns:p14="http://schemas.microsoft.com/office/powerpoint/2010/main" val="1074396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401213-FF1A-1DDE-F275-C87FB943CAC5}"/>
              </a:ext>
            </a:extLst>
          </p:cNvPr>
          <p:cNvSpPr>
            <a:spLocks noGrp="1"/>
          </p:cNvSpPr>
          <p:nvPr>
            <p:ph type="sldNum" sz="quarter" idx="12"/>
          </p:nvPr>
        </p:nvSpPr>
        <p:spPr>
          <a:xfrm>
            <a:off x="9178788" y="142806"/>
            <a:ext cx="2743200" cy="365125"/>
          </a:xfrm>
        </p:spPr>
        <p:txBody>
          <a:bodyPr/>
          <a:lstStyle/>
          <a:p>
            <a:r>
              <a:rPr lang="en-US" dirty="0"/>
              <a:t>Slide </a:t>
            </a:r>
            <a:fld id="{FF0CA7F6-C6A5-4B8D-AFCC-42F4A1E28EAF}" type="slidenum">
              <a:rPr lang="en-US" smtClean="0"/>
              <a:t>8</a:t>
            </a:fld>
            <a:endParaRPr lang="en-US" dirty="0"/>
          </a:p>
        </p:txBody>
      </p:sp>
      <p:graphicFrame>
        <p:nvGraphicFramePr>
          <p:cNvPr id="5" name="Table 4">
            <a:extLst>
              <a:ext uri="{FF2B5EF4-FFF2-40B4-BE49-F238E27FC236}">
                <a16:creationId xmlns:a16="http://schemas.microsoft.com/office/drawing/2014/main" id="{2F019027-1280-F63C-41D0-F4F293A30900}"/>
              </a:ext>
            </a:extLst>
          </p:cNvPr>
          <p:cNvGraphicFramePr>
            <a:graphicFrameLocks noGrp="1"/>
          </p:cNvGraphicFramePr>
          <p:nvPr>
            <p:extLst>
              <p:ext uri="{D42A27DB-BD31-4B8C-83A1-F6EECF244321}">
                <p14:modId xmlns:p14="http://schemas.microsoft.com/office/powerpoint/2010/main" val="1296327021"/>
              </p:ext>
            </p:extLst>
          </p:nvPr>
        </p:nvGraphicFramePr>
        <p:xfrm>
          <a:off x="0" y="54389"/>
          <a:ext cx="12192000" cy="7442200"/>
        </p:xfrm>
        <a:graphic>
          <a:graphicData uri="http://schemas.openxmlformats.org/drawingml/2006/table">
            <a:tbl>
              <a:tblPr firstRow="1" bandRow="1">
                <a:tableStyleId>{5C22544A-7EE6-4342-B048-85BDC9FD1C3A}</a:tableStyleId>
              </a:tblPr>
              <a:tblGrid>
                <a:gridCol w="2612083">
                  <a:extLst>
                    <a:ext uri="{9D8B030D-6E8A-4147-A177-3AD203B41FA5}">
                      <a16:colId xmlns:a16="http://schemas.microsoft.com/office/drawing/2014/main" val="3534831876"/>
                    </a:ext>
                  </a:extLst>
                </a:gridCol>
                <a:gridCol w="5051338">
                  <a:extLst>
                    <a:ext uri="{9D8B030D-6E8A-4147-A177-3AD203B41FA5}">
                      <a16:colId xmlns:a16="http://schemas.microsoft.com/office/drawing/2014/main" val="182595401"/>
                    </a:ext>
                  </a:extLst>
                </a:gridCol>
                <a:gridCol w="4528579">
                  <a:extLst>
                    <a:ext uri="{9D8B030D-6E8A-4147-A177-3AD203B41FA5}">
                      <a16:colId xmlns:a16="http://schemas.microsoft.com/office/drawing/2014/main" val="3657872664"/>
                    </a:ext>
                  </a:extLst>
                </a:gridCol>
              </a:tblGrid>
              <a:tr h="370840">
                <a:tc>
                  <a:txBody>
                    <a:bodyPr/>
                    <a:lstStyle/>
                    <a:p>
                      <a:endParaRPr lang="en-US" dirty="0"/>
                    </a:p>
                  </a:txBody>
                  <a:tcPr/>
                </a:tc>
                <a:tc>
                  <a:txBody>
                    <a:bodyPr/>
                    <a:lstStyle/>
                    <a:p>
                      <a:r>
                        <a:rPr lang="en-US" sz="2400" dirty="0"/>
                        <a:t>CTCA/CDPH 2017 guideline element</a:t>
                      </a:r>
                    </a:p>
                  </a:txBody>
                  <a:tcPr/>
                </a:tc>
                <a:tc>
                  <a:txBody>
                    <a:bodyPr/>
                    <a:lstStyle/>
                    <a:p>
                      <a:r>
                        <a:rPr lang="en-US" sz="2400" dirty="0"/>
                        <a:t>2025 proposed changes</a:t>
                      </a:r>
                    </a:p>
                  </a:txBody>
                  <a:tcPr/>
                </a:tc>
                <a:extLst>
                  <a:ext uri="{0D108BD9-81ED-4DB2-BD59-A6C34878D82A}">
                    <a16:rowId xmlns:a16="http://schemas.microsoft.com/office/drawing/2014/main" val="4024736465"/>
                  </a:ext>
                </a:extLst>
              </a:tr>
              <a:tr h="370840">
                <a:tc>
                  <a:txBody>
                    <a:bodyPr/>
                    <a:lstStyle/>
                    <a:p>
                      <a:r>
                        <a:rPr lang="en-US" sz="2000" dirty="0"/>
                        <a:t>Patient on appropriate treatment</a:t>
                      </a:r>
                    </a:p>
                  </a:txBody>
                  <a:tcPr/>
                </a:tc>
                <a:tc>
                  <a:txBody>
                    <a:bodyPr/>
                    <a:lstStyle/>
                    <a:p>
                      <a:r>
                        <a:rPr lang="en-US" sz="2000" dirty="0"/>
                        <a:t>Introduced NAAT-based early assessment</a:t>
                      </a:r>
                    </a:p>
                    <a:p>
                      <a:r>
                        <a:rPr lang="en-US" sz="2000" dirty="0"/>
                        <a:t>(treatment interruptions not addressed)</a:t>
                      </a:r>
                    </a:p>
                  </a:txBody>
                  <a:tcPr/>
                </a:tc>
                <a:tc>
                  <a:txBody>
                    <a:bodyPr/>
                    <a:lstStyle/>
                    <a:p>
                      <a:r>
                        <a:rPr lang="en-US" sz="2000" dirty="0"/>
                        <a:t>Introduces </a:t>
                      </a:r>
                      <a:r>
                        <a:rPr lang="en-US" sz="2000" dirty="0" err="1"/>
                        <a:t>tNGS</a:t>
                      </a:r>
                      <a:r>
                        <a:rPr lang="en-US" sz="2000" dirty="0"/>
                        <a:t>, WGS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(treatment interruptions not addressed)</a:t>
                      </a:r>
                    </a:p>
                  </a:txBody>
                  <a:tcPr/>
                </a:tc>
                <a:extLst>
                  <a:ext uri="{0D108BD9-81ED-4DB2-BD59-A6C34878D82A}">
                    <a16:rowId xmlns:a16="http://schemas.microsoft.com/office/drawing/2014/main" val="2501513149"/>
                  </a:ext>
                </a:extLst>
              </a:tr>
              <a:tr h="370840">
                <a:tc>
                  <a:txBody>
                    <a:bodyPr/>
                    <a:lstStyle/>
                    <a:p>
                      <a:r>
                        <a:rPr lang="en-US" sz="2000" dirty="0"/>
                        <a:t>Duration of </a:t>
                      </a:r>
                      <a:r>
                        <a:rPr lang="en-US" sz="2000" dirty="0" err="1"/>
                        <a:t>appropri</a:t>
                      </a:r>
                      <a:r>
                        <a:rPr lang="en-US" sz="2000" dirty="0"/>
                        <a:t>-ate treatment via DOT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Clinical improvement recommended for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Molecular susceptibility results </a:t>
                      </a:r>
                      <a:r>
                        <a:rPr lang="en-US" sz="2000" b="1" dirty="0"/>
                        <a:t>required </a:t>
                      </a:r>
                      <a:r>
                        <a:rPr lang="en-US" sz="2000" dirty="0"/>
                        <a:t>for ALL high-risk settings &amp; MDR</a:t>
                      </a:r>
                    </a:p>
                  </a:txBody>
                  <a:tcPr/>
                </a:tc>
                <a:tc>
                  <a:txBody>
                    <a:bodyPr/>
                    <a:lstStyle/>
                    <a:p>
                      <a:r>
                        <a:rPr lang="en-US" dirty="0"/>
                        <a:t>                                      </a:t>
                      </a:r>
                      <a:r>
                        <a:rPr lang="en-US" sz="2000" dirty="0"/>
                        <a:t>SETTING</a:t>
                      </a:r>
                    </a:p>
                    <a:p>
                      <a:r>
                        <a:rPr lang="en-US" sz="2000" dirty="0"/>
                        <a:t>                      low-risk                  high-risk</a:t>
                      </a:r>
                    </a:p>
                    <a:p>
                      <a:r>
                        <a:rPr lang="en-US" sz="2000" dirty="0" err="1"/>
                        <a:t>Sm</a:t>
                      </a:r>
                      <a:r>
                        <a:rPr lang="en-US" sz="2000" dirty="0"/>
                        <a:t> NEG:  ≧1 d                      ≧5 d</a:t>
                      </a:r>
                    </a:p>
                    <a:p>
                      <a:r>
                        <a:rPr lang="en-US" sz="2000" dirty="0" err="1"/>
                        <a:t>Sm</a:t>
                      </a:r>
                      <a:r>
                        <a:rPr lang="en-US" sz="2000" dirty="0"/>
                        <a:t> POS:  ≧14 d + </a:t>
                      </a:r>
                      <a:r>
                        <a:rPr lang="en-US" sz="2000" dirty="0" err="1"/>
                        <a:t>sm</a:t>
                      </a:r>
                      <a:r>
                        <a:rPr lang="en-US" sz="2000" dirty="0"/>
                        <a:t> conv  ≧14d  + </a:t>
                      </a:r>
                      <a:r>
                        <a:rPr lang="en-US" sz="2000" dirty="0" err="1"/>
                        <a:t>sm</a:t>
                      </a:r>
                      <a:r>
                        <a:rPr lang="en-US" sz="2000" dirty="0"/>
                        <a:t> conv</a:t>
                      </a:r>
                    </a:p>
                    <a:p>
                      <a:r>
                        <a:rPr lang="en-US" sz="2000" dirty="0"/>
                        <a:t>MDR+/-:  ≧14 d + </a:t>
                      </a:r>
                      <a:r>
                        <a:rPr lang="en-US" sz="2000" dirty="0" err="1"/>
                        <a:t>sm</a:t>
                      </a:r>
                      <a:r>
                        <a:rPr lang="en-US" sz="2000" dirty="0"/>
                        <a:t> conv  ≧14 d + cx conv </a:t>
                      </a:r>
                    </a:p>
                    <a:p>
                      <a:endParaRPr lang="en-US" sz="2000" dirty="0"/>
                    </a:p>
                    <a:p>
                      <a:endParaRPr lang="en-US" dirty="0"/>
                    </a:p>
                  </a:txBody>
                  <a:tcPr/>
                </a:tc>
                <a:tc>
                  <a:txBody>
                    <a:bodyPr/>
                    <a:lstStyle/>
                    <a:p>
                      <a:r>
                        <a:rPr lang="en-US" sz="2000" dirty="0"/>
                        <a:t>                                    SETTING</a:t>
                      </a:r>
                    </a:p>
                    <a:p>
                      <a:r>
                        <a:rPr lang="en-US" sz="2000" dirty="0"/>
                        <a:t>                   low/</a:t>
                      </a:r>
                      <a:r>
                        <a:rPr lang="en-US" sz="2000" dirty="0">
                          <a:highlight>
                            <a:srgbClr val="FFFF00"/>
                          </a:highlight>
                        </a:rPr>
                        <a:t>mod</a:t>
                      </a:r>
                      <a:r>
                        <a:rPr lang="en-US" sz="2000" dirty="0"/>
                        <a:t>-risk     high-risk</a:t>
                      </a:r>
                    </a:p>
                    <a:p>
                      <a:r>
                        <a:rPr lang="en-US" sz="2000" dirty="0" err="1"/>
                        <a:t>Sm</a:t>
                      </a:r>
                      <a:r>
                        <a:rPr lang="en-US" sz="2000" dirty="0"/>
                        <a:t> NEG:   ≧1 d                       ≧5 d</a:t>
                      </a:r>
                    </a:p>
                    <a:p>
                      <a:r>
                        <a:rPr lang="en-US" sz="2000" dirty="0" err="1"/>
                        <a:t>Sm</a:t>
                      </a:r>
                      <a:r>
                        <a:rPr lang="en-US" sz="2000" dirty="0"/>
                        <a:t> POS:   </a:t>
                      </a:r>
                      <a:r>
                        <a:rPr lang="en-US" sz="2000" dirty="0">
                          <a:highlight>
                            <a:srgbClr val="FFFF00"/>
                          </a:highlight>
                        </a:rPr>
                        <a:t>≧5 d</a:t>
                      </a:r>
                      <a:r>
                        <a:rPr lang="en-US" sz="2000" dirty="0"/>
                        <a:t>                        ≧14 d</a:t>
                      </a:r>
                    </a:p>
                    <a:p>
                      <a:r>
                        <a:rPr lang="en-US" sz="2000" dirty="0"/>
                        <a:t>MDR +/-:  ≧14 d                     ≧14 d</a:t>
                      </a:r>
                    </a:p>
                    <a:p>
                      <a:endParaRPr lang="en-US" sz="2000" dirty="0"/>
                    </a:p>
                    <a:p>
                      <a:r>
                        <a:rPr lang="en-US" sz="2000" dirty="0"/>
                        <a:t>smear and culture parameters utilized as part of “clinical improvement” assess-</a:t>
                      </a:r>
                      <a:r>
                        <a:rPr lang="en-US" sz="2000" dirty="0" err="1"/>
                        <a:t>ment</a:t>
                      </a:r>
                      <a:r>
                        <a:rPr lang="en-US" sz="2000" dirty="0"/>
                        <a:t>, but smear or culture  </a:t>
                      </a:r>
                      <a:r>
                        <a:rPr lang="en-US" sz="2000" dirty="0">
                          <a:highlight>
                            <a:srgbClr val="FFFF00"/>
                          </a:highlight>
                        </a:rPr>
                        <a:t>conversion to negative </a:t>
                      </a:r>
                      <a:r>
                        <a:rPr lang="en-US" sz="2000" dirty="0"/>
                        <a:t>not required</a:t>
                      </a:r>
                    </a:p>
                  </a:txBody>
                  <a:tcPr/>
                </a:tc>
                <a:extLst>
                  <a:ext uri="{0D108BD9-81ED-4DB2-BD59-A6C34878D82A}">
                    <a16:rowId xmlns:a16="http://schemas.microsoft.com/office/drawing/2014/main" val="2055918899"/>
                  </a:ext>
                </a:extLst>
              </a:tr>
              <a:tr h="370840">
                <a:tc>
                  <a:txBody>
                    <a:bodyPr/>
                    <a:lstStyle/>
                    <a:p>
                      <a:r>
                        <a:rPr lang="en-US" sz="2000" dirty="0"/>
                        <a:t>Mask use</a:t>
                      </a:r>
                    </a:p>
                  </a:txBody>
                  <a:tcPr anchor="ctr"/>
                </a:tc>
                <a:tc>
                  <a:txBody>
                    <a:bodyPr/>
                    <a:lstStyle/>
                    <a:p>
                      <a:r>
                        <a:rPr lang="en-US" sz="2000" dirty="0"/>
                        <a:t>Not addressed</a:t>
                      </a:r>
                    </a:p>
                  </a:txBody>
                  <a:tcPr anchor="ctr"/>
                </a:tc>
                <a:tc>
                  <a:txBody>
                    <a:bodyPr/>
                    <a:lstStyle/>
                    <a:p>
                      <a:r>
                        <a:rPr lang="en-US" sz="2000" dirty="0"/>
                        <a:t>Recommended use in moderate and high risk settings until cleared by public health</a:t>
                      </a:r>
                    </a:p>
                  </a:txBody>
                  <a:tcPr/>
                </a:tc>
                <a:extLst>
                  <a:ext uri="{0D108BD9-81ED-4DB2-BD59-A6C34878D82A}">
                    <a16:rowId xmlns:a16="http://schemas.microsoft.com/office/drawing/2014/main" val="3989335527"/>
                  </a:ext>
                </a:extLst>
              </a:tr>
              <a:tr h="370840">
                <a:tc>
                  <a:txBody>
                    <a:bodyPr/>
                    <a:lstStyle/>
                    <a:p>
                      <a:r>
                        <a:rPr lang="en-US" sz="2000" dirty="0"/>
                        <a:t>Healthcare settings</a:t>
                      </a:r>
                    </a:p>
                  </a:txBody>
                  <a:tcPr anchor="ctr"/>
                </a:tc>
                <a:tc>
                  <a:txBody>
                    <a:bodyPr/>
                    <a:lstStyle/>
                    <a:p>
                      <a:pPr marL="0" indent="0">
                        <a:buNone/>
                      </a:pPr>
                      <a:r>
                        <a:rPr lang="en-US" sz="2000" dirty="0"/>
                        <a:t>Same treatment as other high-risk settings</a:t>
                      </a:r>
                    </a:p>
                  </a:txBody>
                  <a:tcPr anchor="ctr"/>
                </a:tc>
                <a:tc>
                  <a:txBody>
                    <a:bodyPr/>
                    <a:lstStyle/>
                    <a:p>
                      <a:pPr marL="0" indent="0">
                        <a:buNone/>
                      </a:pPr>
                      <a:r>
                        <a:rPr lang="en-US" sz="2000" dirty="0"/>
                        <a:t>Carved out - CDC guidance (Table 2)</a:t>
                      </a:r>
                    </a:p>
                  </a:txBody>
                  <a:tcPr/>
                </a:tc>
                <a:extLst>
                  <a:ext uri="{0D108BD9-81ED-4DB2-BD59-A6C34878D82A}">
                    <a16:rowId xmlns:a16="http://schemas.microsoft.com/office/drawing/2014/main" val="1240194489"/>
                  </a:ext>
                </a:extLst>
              </a:tr>
              <a:tr h="370840">
                <a:tc>
                  <a:txBody>
                    <a:bodyPr/>
                    <a:lstStyle/>
                    <a:p>
                      <a:r>
                        <a:rPr lang="en-US" sz="2000" dirty="0"/>
                        <a:t>Additional tools</a:t>
                      </a:r>
                    </a:p>
                  </a:txBody>
                  <a:tcPr anchor="ctr"/>
                </a:tc>
                <a:tc>
                  <a:txBody>
                    <a:bodyPr/>
                    <a:lstStyle/>
                    <a:p>
                      <a:endParaRPr lang="en-US" sz="2000" dirty="0"/>
                    </a:p>
                  </a:txBody>
                  <a:tcPr anchor="ct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US" sz="2000" dirty="0"/>
                        <a:t>RIR decision algorithm </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US" sz="2000" dirty="0"/>
                        <a:t>Clinical Improvement checklist </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US" sz="2000" dirty="0"/>
                        <a:t>Appropriate treatment checklist </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lang="en-US" sz="2000" dirty="0"/>
                        <a:t>Patient communication tool</a:t>
                      </a:r>
                    </a:p>
                  </a:txBody>
                  <a:tcPr/>
                </a:tc>
                <a:extLst>
                  <a:ext uri="{0D108BD9-81ED-4DB2-BD59-A6C34878D82A}">
                    <a16:rowId xmlns:a16="http://schemas.microsoft.com/office/drawing/2014/main" val="3919687206"/>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82393983"/>
                  </a:ext>
                </a:extLst>
              </a:tr>
              <a:tr h="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88077709"/>
                  </a:ext>
                </a:extLst>
              </a:tr>
            </a:tbl>
          </a:graphicData>
        </a:graphic>
      </p:graphicFrame>
      <p:grpSp>
        <p:nvGrpSpPr>
          <p:cNvPr id="46" name="Group 45">
            <a:extLst>
              <a:ext uri="{FF2B5EF4-FFF2-40B4-BE49-F238E27FC236}">
                <a16:creationId xmlns:a16="http://schemas.microsoft.com/office/drawing/2014/main" id="{B7F81D31-B3A3-A640-AAEE-8BF91562D943}"/>
              </a:ext>
            </a:extLst>
          </p:cNvPr>
          <p:cNvGrpSpPr/>
          <p:nvPr/>
        </p:nvGrpSpPr>
        <p:grpSpPr>
          <a:xfrm>
            <a:off x="3683392" y="1860275"/>
            <a:ext cx="3796518" cy="901146"/>
            <a:chOff x="3663514" y="1860275"/>
            <a:chExt cx="3796518" cy="901146"/>
          </a:xfrm>
        </p:grpSpPr>
        <p:sp>
          <p:nvSpPr>
            <p:cNvPr id="3" name="Rectangle 2">
              <a:extLst>
                <a:ext uri="{FF2B5EF4-FFF2-40B4-BE49-F238E27FC236}">
                  <a16:creationId xmlns:a16="http://schemas.microsoft.com/office/drawing/2014/main" id="{7DB61E83-CFF5-614D-AAF5-2B15A39AC362}"/>
                </a:ext>
              </a:extLst>
            </p:cNvPr>
            <p:cNvSpPr/>
            <p:nvPr/>
          </p:nvSpPr>
          <p:spPr>
            <a:xfrm>
              <a:off x="3663514" y="1860275"/>
              <a:ext cx="1755327" cy="311423"/>
            </a:xfrm>
            <a:prstGeom prst="rect">
              <a:avLst/>
            </a:prstGeom>
            <a:noFill/>
            <a:ln w="28575">
              <a:solidFill>
                <a:srgbClr val="D959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8CFA4B4-A4FF-2B48-A9B2-2E12A6EB7139}"/>
                </a:ext>
              </a:extLst>
            </p:cNvPr>
            <p:cNvSpPr/>
            <p:nvPr/>
          </p:nvSpPr>
          <p:spPr>
            <a:xfrm>
              <a:off x="3663514" y="2171701"/>
              <a:ext cx="1768113" cy="271671"/>
            </a:xfrm>
            <a:prstGeom prst="rect">
              <a:avLst/>
            </a:prstGeom>
            <a:noFill/>
            <a:ln w="28575">
              <a:solidFill>
                <a:srgbClr val="D959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306DDF9-BA0A-6B45-A6FB-B78DB62D224F}"/>
                </a:ext>
              </a:extLst>
            </p:cNvPr>
            <p:cNvSpPr/>
            <p:nvPr/>
          </p:nvSpPr>
          <p:spPr>
            <a:xfrm>
              <a:off x="5427351" y="1860275"/>
              <a:ext cx="2032681" cy="304798"/>
            </a:xfrm>
            <a:prstGeom prst="rect">
              <a:avLst/>
            </a:prstGeom>
            <a:noFill/>
            <a:ln w="28575">
              <a:solidFill>
                <a:srgbClr val="D959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017839-BB0E-634E-B027-15A36BFA95EF}"/>
                </a:ext>
              </a:extLst>
            </p:cNvPr>
            <p:cNvSpPr/>
            <p:nvPr/>
          </p:nvSpPr>
          <p:spPr>
            <a:xfrm>
              <a:off x="3663515" y="2463246"/>
              <a:ext cx="1768114" cy="298173"/>
            </a:xfrm>
            <a:prstGeom prst="rect">
              <a:avLst/>
            </a:prstGeom>
            <a:noFill/>
            <a:ln w="28575">
              <a:solidFill>
                <a:srgbClr val="D959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B9B400C-9F96-C246-ACD7-ADE4FAA400D7}"/>
                </a:ext>
              </a:extLst>
            </p:cNvPr>
            <p:cNvSpPr/>
            <p:nvPr/>
          </p:nvSpPr>
          <p:spPr>
            <a:xfrm>
              <a:off x="5407473" y="2456623"/>
              <a:ext cx="2032681" cy="304798"/>
            </a:xfrm>
            <a:prstGeom prst="rect">
              <a:avLst/>
            </a:prstGeom>
            <a:noFill/>
            <a:ln w="28575">
              <a:solidFill>
                <a:srgbClr val="D959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485B155-8B02-3B4D-B8A8-48D95A695F95}"/>
                </a:ext>
              </a:extLst>
            </p:cNvPr>
            <p:cNvSpPr/>
            <p:nvPr/>
          </p:nvSpPr>
          <p:spPr>
            <a:xfrm>
              <a:off x="5407472" y="2171699"/>
              <a:ext cx="2046873" cy="271673"/>
            </a:xfrm>
            <a:prstGeom prst="rect">
              <a:avLst/>
            </a:prstGeom>
            <a:noFill/>
            <a:ln w="28575">
              <a:solidFill>
                <a:srgbClr val="D959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5B664109-5EB8-5E43-996F-7F264A89673A}"/>
              </a:ext>
            </a:extLst>
          </p:cNvPr>
          <p:cNvGrpSpPr/>
          <p:nvPr/>
        </p:nvGrpSpPr>
        <p:grpSpPr>
          <a:xfrm>
            <a:off x="8706679" y="1847021"/>
            <a:ext cx="3235187" cy="914544"/>
            <a:chOff x="12515034" y="3316743"/>
            <a:chExt cx="3515128" cy="914544"/>
          </a:xfrm>
        </p:grpSpPr>
        <p:sp>
          <p:nvSpPr>
            <p:cNvPr id="35" name="Rectangle 34">
              <a:extLst>
                <a:ext uri="{FF2B5EF4-FFF2-40B4-BE49-F238E27FC236}">
                  <a16:creationId xmlns:a16="http://schemas.microsoft.com/office/drawing/2014/main" id="{7F362ECC-F130-634C-A382-D9C1D6F51F78}"/>
                </a:ext>
              </a:extLst>
            </p:cNvPr>
            <p:cNvSpPr/>
            <p:nvPr/>
          </p:nvSpPr>
          <p:spPr>
            <a:xfrm>
              <a:off x="12521658" y="3316744"/>
              <a:ext cx="1590261" cy="298174"/>
            </a:xfrm>
            <a:prstGeom prst="rect">
              <a:avLst/>
            </a:prstGeom>
            <a:noFill/>
            <a:ln w="28575">
              <a:solidFill>
                <a:srgbClr val="D959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C2DF254-8890-CE47-AE57-5F5DF57FB67A}"/>
                </a:ext>
              </a:extLst>
            </p:cNvPr>
            <p:cNvSpPr/>
            <p:nvPr/>
          </p:nvSpPr>
          <p:spPr>
            <a:xfrm>
              <a:off x="12515034" y="3628169"/>
              <a:ext cx="1590261" cy="298174"/>
            </a:xfrm>
            <a:prstGeom prst="rect">
              <a:avLst/>
            </a:prstGeom>
            <a:noFill/>
            <a:ln w="28575">
              <a:solidFill>
                <a:srgbClr val="D959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538E2C9-2091-F143-8717-4622709E7CD5}"/>
                </a:ext>
              </a:extLst>
            </p:cNvPr>
            <p:cNvSpPr/>
            <p:nvPr/>
          </p:nvSpPr>
          <p:spPr>
            <a:xfrm>
              <a:off x="14131806" y="3316743"/>
              <a:ext cx="1898356" cy="304798"/>
            </a:xfrm>
            <a:prstGeom prst="rect">
              <a:avLst/>
            </a:prstGeom>
            <a:noFill/>
            <a:ln w="28575">
              <a:solidFill>
                <a:srgbClr val="D959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E871DCD-17F2-E94B-A091-E14B14EBBB17}"/>
                </a:ext>
              </a:extLst>
            </p:cNvPr>
            <p:cNvSpPr/>
            <p:nvPr/>
          </p:nvSpPr>
          <p:spPr>
            <a:xfrm>
              <a:off x="12528288" y="3939593"/>
              <a:ext cx="1590261" cy="291694"/>
            </a:xfrm>
            <a:prstGeom prst="rect">
              <a:avLst/>
            </a:prstGeom>
            <a:noFill/>
            <a:ln w="28575">
              <a:solidFill>
                <a:srgbClr val="D959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FF6954C-5B4A-9645-8C31-38707F606DC4}"/>
                </a:ext>
              </a:extLst>
            </p:cNvPr>
            <p:cNvSpPr/>
            <p:nvPr/>
          </p:nvSpPr>
          <p:spPr>
            <a:xfrm>
              <a:off x="14131806" y="3932969"/>
              <a:ext cx="1898356" cy="298174"/>
            </a:xfrm>
            <a:prstGeom prst="rect">
              <a:avLst/>
            </a:prstGeom>
            <a:noFill/>
            <a:ln w="28575">
              <a:solidFill>
                <a:srgbClr val="D959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7B7EE96-A161-0E4E-AB94-CD025EEAB19C}"/>
                </a:ext>
              </a:extLst>
            </p:cNvPr>
            <p:cNvSpPr/>
            <p:nvPr/>
          </p:nvSpPr>
          <p:spPr>
            <a:xfrm>
              <a:off x="14118549" y="3634647"/>
              <a:ext cx="1898357" cy="291694"/>
            </a:xfrm>
            <a:prstGeom prst="rect">
              <a:avLst/>
            </a:prstGeom>
            <a:noFill/>
            <a:ln w="28575">
              <a:solidFill>
                <a:srgbClr val="D959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48601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4D698-D940-A04B-A5C0-8480B5FAFF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291CBC-55A2-5E46-B5E1-6A7C87EAF40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6FF8827-4AFE-9A4A-8A10-EFB6F03E247D}"/>
              </a:ext>
            </a:extLst>
          </p:cNvPr>
          <p:cNvSpPr>
            <a:spLocks noGrp="1"/>
          </p:cNvSpPr>
          <p:nvPr>
            <p:ph type="sldNum" sz="quarter" idx="12"/>
          </p:nvPr>
        </p:nvSpPr>
        <p:spPr/>
        <p:txBody>
          <a:bodyPr/>
          <a:lstStyle/>
          <a:p>
            <a:r>
              <a:rPr lang="en-US"/>
              <a:t>Slide </a:t>
            </a:r>
            <a:fld id="{FF0CA7F6-C6A5-4B8D-AFCC-42F4A1E28EAF}" type="slidenum">
              <a:rPr lang="en-US" smtClean="0"/>
              <a:t>9</a:t>
            </a:fld>
            <a:endParaRPr lang="en-US"/>
          </a:p>
        </p:txBody>
      </p:sp>
      <p:pic>
        <p:nvPicPr>
          <p:cNvPr id="5" name="Picture 4">
            <a:extLst>
              <a:ext uri="{FF2B5EF4-FFF2-40B4-BE49-F238E27FC236}">
                <a16:creationId xmlns:a16="http://schemas.microsoft.com/office/drawing/2014/main" id="{C6D9E0B1-55E3-CA4C-BC17-36BF2489C938}"/>
              </a:ext>
            </a:extLst>
          </p:cNvPr>
          <p:cNvPicPr>
            <a:picLocks noChangeAspect="1"/>
          </p:cNvPicPr>
          <p:nvPr/>
        </p:nvPicPr>
        <p:blipFill>
          <a:blip r:embed="rId3"/>
          <a:stretch>
            <a:fillRect/>
          </a:stretch>
        </p:blipFill>
        <p:spPr>
          <a:xfrm>
            <a:off x="0" y="20914"/>
            <a:ext cx="12154820" cy="6837086"/>
          </a:xfrm>
          <a:prstGeom prst="rect">
            <a:avLst/>
          </a:prstGeom>
        </p:spPr>
      </p:pic>
    </p:spTree>
    <p:extLst>
      <p:ext uri="{BB962C8B-B14F-4D97-AF65-F5344CB8AC3E}">
        <p14:creationId xmlns:p14="http://schemas.microsoft.com/office/powerpoint/2010/main" val="591641920"/>
      </p:ext>
    </p:extLst>
  </p:cSld>
  <p:clrMapOvr>
    <a:masterClrMapping/>
  </p:clrMapOvr>
</p:sld>
</file>

<file path=ppt/theme/theme1.xml><?xml version="1.0" encoding="utf-8"?>
<a:theme xmlns:a="http://schemas.openxmlformats.org/drawingml/2006/main" name="PHD PPT Template">
  <a:themeElements>
    <a:clrScheme name="PHD Colors Updated">
      <a:dk1>
        <a:sysClr val="windowText" lastClr="000000"/>
      </a:dk1>
      <a:lt1>
        <a:sysClr val="window" lastClr="FFFFFF"/>
      </a:lt1>
      <a:dk2>
        <a:srgbClr val="44546A"/>
      </a:dk2>
      <a:lt2>
        <a:srgbClr val="E7E6E6"/>
      </a:lt2>
      <a:accent1>
        <a:srgbClr val="D9591E"/>
      </a:accent1>
      <a:accent2>
        <a:srgbClr val="1F78E3"/>
      </a:accent2>
      <a:accent3>
        <a:srgbClr val="AEABAB"/>
      </a:accent3>
      <a:accent4>
        <a:srgbClr val="8CC63F"/>
      </a:accent4>
      <a:accent5>
        <a:srgbClr val="006738"/>
      </a:accent5>
      <a:accent6>
        <a:srgbClr val="F9ED33"/>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8852</TotalTime>
  <Words>2444</Words>
  <Application>Microsoft Macintosh PowerPoint</Application>
  <PresentationFormat>Widescreen</PresentationFormat>
  <Paragraphs>191</Paragraphs>
  <Slides>13</Slides>
  <Notes>7</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Arial</vt:lpstr>
      <vt:lpstr>Calibri</vt:lpstr>
      <vt:lpstr>Gill Sans MT</vt:lpstr>
      <vt:lpstr>Myriad Pro</vt:lpstr>
      <vt:lpstr>Times New Roman</vt:lpstr>
      <vt:lpstr>Wingdings</vt:lpstr>
      <vt:lpstr>PHD PPT Template</vt:lpstr>
      <vt:lpstr>Proposed updates  to CTCA/CDPH guidelines for the assessment of TB patient infectiousness and placement into high and lower risk settings - 2025</vt:lpstr>
      <vt:lpstr>Objective</vt:lpstr>
      <vt:lpstr>CTCA/CDPH Joint Guideline Background</vt:lpstr>
      <vt:lpstr>NTCA guidelines – scope and application</vt:lpstr>
      <vt:lpstr>NTCA guidelines - key elements</vt:lpstr>
      <vt:lpstr>NTCA guidelines - spectrum of restrictions</vt:lpstr>
      <vt:lpstr>CTCA/CDPH Joint Guideline:   Aims of the 2025 Proposed Update</vt:lpstr>
      <vt:lpstr>PowerPoint Presentation</vt:lpstr>
      <vt:lpstr>PowerPoint Presentation</vt:lpstr>
      <vt:lpstr>Thank you workgroup members and partners!</vt:lpstr>
      <vt:lpstr>PowerPoint Presentation</vt:lpstr>
      <vt:lpstr>References </vt:lpstr>
      <vt:lpstr>CA Regulations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MEHROZ BAIG</dc:creator>
  <cp:lastModifiedBy>Susannah G</cp:lastModifiedBy>
  <cp:revision>30</cp:revision>
  <dcterms:created xsi:type="dcterms:W3CDTF">2017-04-14T17:59:22Z</dcterms:created>
  <dcterms:modified xsi:type="dcterms:W3CDTF">2025-03-17T08:53:59Z</dcterms:modified>
</cp:coreProperties>
</file>