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311" r:id="rId3"/>
    <p:sldId id="312" r:id="rId4"/>
    <p:sldId id="301" r:id="rId5"/>
    <p:sldId id="313" r:id="rId6"/>
    <p:sldId id="308" r:id="rId7"/>
    <p:sldId id="31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50" autoAdjust="0"/>
    <p:restoredTop sz="61783" autoAdjust="0"/>
  </p:normalViewPr>
  <p:slideViewPr>
    <p:cSldViewPr>
      <p:cViewPr varScale="1">
        <p:scale>
          <a:sx n="70" d="100"/>
          <a:sy n="70" d="100"/>
        </p:scale>
        <p:origin x="17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74" y="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14553EA-FD71-40B6-93D9-925CE1D1CCD5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C6880D1-2932-41B1-A31A-88C114B212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841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</a:t>
            </a:r>
            <a:r>
              <a:rPr lang="en-US" baseline="0" dirty="0"/>
              <a:t> everyone in this room knows, we are at a critical moment in response to three major epidemics – HIV, HCV, and STDs. </a:t>
            </a:r>
          </a:p>
          <a:p>
            <a:endParaRPr lang="en-US" baseline="0" dirty="0"/>
          </a:p>
          <a:p>
            <a:r>
              <a:rPr lang="en-US" baseline="0" dirty="0"/>
              <a:t>(briefly describe tools)</a:t>
            </a:r>
          </a:p>
          <a:p>
            <a:endParaRPr lang="en-US" baseline="0" dirty="0"/>
          </a:p>
          <a:p>
            <a:r>
              <a:rPr lang="en-US" baseline="0" dirty="0"/>
              <a:t>All of these things have lead to increased momentum to significantly reduce new transmissions and bring an end to these epidemics.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880D1-2932-41B1-A31A-88C114B2128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239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</a:t>
            </a:r>
            <a:r>
              <a:rPr lang="en-US" baseline="0" dirty="0"/>
              <a:t> everyone in this room knows, we are at a critical moment in response to three major epidemics – HIV, HCV, and STDs. </a:t>
            </a:r>
          </a:p>
          <a:p>
            <a:endParaRPr lang="en-US" baseline="0" dirty="0"/>
          </a:p>
          <a:p>
            <a:r>
              <a:rPr lang="en-US" baseline="0" dirty="0"/>
              <a:t>(briefly describe tools)</a:t>
            </a:r>
          </a:p>
          <a:p>
            <a:endParaRPr lang="en-US" baseline="0" dirty="0"/>
          </a:p>
          <a:p>
            <a:r>
              <a:rPr lang="en-US" baseline="0" dirty="0"/>
              <a:t>All of these things have lead to increased momentum to significantly reduce new transmissions and bring an end to these epidemics.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880D1-2932-41B1-A31A-88C114B2128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281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</a:t>
            </a:r>
            <a:r>
              <a:rPr lang="en-US" baseline="0" dirty="0"/>
              <a:t> everyone in this room knows, we are at a critical moment in response to three major epidemics – HIV, HCV, and STDs. </a:t>
            </a:r>
          </a:p>
          <a:p>
            <a:endParaRPr lang="en-US" baseline="0" dirty="0"/>
          </a:p>
          <a:p>
            <a:r>
              <a:rPr lang="en-US" baseline="0" dirty="0"/>
              <a:t>(briefly describe tools)</a:t>
            </a:r>
          </a:p>
          <a:p>
            <a:endParaRPr lang="en-US" baseline="0" dirty="0"/>
          </a:p>
          <a:p>
            <a:r>
              <a:rPr lang="en-US" baseline="0" dirty="0"/>
              <a:t>All of these things have lead to increased momentum to significantly reduce new transmissions and bring an end to these epidemics.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880D1-2932-41B1-A31A-88C114B2128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281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</a:t>
            </a:r>
            <a:r>
              <a:rPr lang="en-US" baseline="0" dirty="0"/>
              <a:t> everyone in this room knows, we are at a critical moment in response to three major epidemics – HIV, HCV, and STDs. </a:t>
            </a:r>
          </a:p>
          <a:p>
            <a:endParaRPr lang="en-US" baseline="0" dirty="0"/>
          </a:p>
          <a:p>
            <a:r>
              <a:rPr lang="en-US" baseline="0" dirty="0"/>
              <a:t>(briefly describe tools)</a:t>
            </a:r>
          </a:p>
          <a:p>
            <a:endParaRPr lang="en-US" baseline="0" dirty="0"/>
          </a:p>
          <a:p>
            <a:r>
              <a:rPr lang="en-US" baseline="0" dirty="0"/>
              <a:t>All of these things have lead to increased momentum to significantly reduce new transmissions and bring an end to these epidemics.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880D1-2932-41B1-A31A-88C114B2128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67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</a:t>
            </a:r>
            <a:r>
              <a:rPr lang="en-US" baseline="0" dirty="0"/>
              <a:t> everyone in this room knows, we are at a critical moment in response to three major epidemics – HIV, HCV, and STDs. </a:t>
            </a:r>
          </a:p>
          <a:p>
            <a:endParaRPr lang="en-US" baseline="0" dirty="0"/>
          </a:p>
          <a:p>
            <a:r>
              <a:rPr lang="en-US" baseline="0" dirty="0"/>
              <a:t>(briefly describe tools)</a:t>
            </a:r>
          </a:p>
          <a:p>
            <a:endParaRPr lang="en-US" baseline="0" dirty="0"/>
          </a:p>
          <a:p>
            <a:r>
              <a:rPr lang="en-US" baseline="0" dirty="0"/>
              <a:t>All of these things have lead to increased momentum to significantly reduce new transmissions and bring an end to these epidemics.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880D1-2932-41B1-A31A-88C114B2128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328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1494-0EC8-4B72-BBEE-13E8C7D0D933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46A6-3D5E-44F3-9373-86D482CFBF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5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1494-0EC8-4B72-BBEE-13E8C7D0D933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46A6-3D5E-44F3-9373-86D482CFBF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55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1494-0EC8-4B72-BBEE-13E8C7D0D933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46A6-3D5E-44F3-9373-86D482CFBF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417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595-7463-49F2-AA9D-C73D42C7AF44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E894-83FB-411E-9734-E39975BA9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2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595-7463-49F2-AA9D-C73D42C7AF44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E894-83FB-411E-9734-E39975BA9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25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595-7463-49F2-AA9D-C73D42C7AF44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E894-83FB-411E-9734-E39975BA9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607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595-7463-49F2-AA9D-C73D42C7AF44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E894-83FB-411E-9734-E39975BA9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15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595-7463-49F2-AA9D-C73D42C7AF44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E894-83FB-411E-9734-E39975BA9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399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595-7463-49F2-AA9D-C73D42C7AF44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E894-83FB-411E-9734-E39975BA9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555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595-7463-49F2-AA9D-C73D42C7AF44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E894-83FB-411E-9734-E39975BA9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381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595-7463-49F2-AA9D-C73D42C7AF44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E894-83FB-411E-9734-E39975BA9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39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1494-0EC8-4B72-BBEE-13E8C7D0D933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46A6-3D5E-44F3-9373-86D482CFBF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2275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595-7463-49F2-AA9D-C73D42C7AF44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E894-83FB-411E-9734-E39975BA9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6966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595-7463-49F2-AA9D-C73D42C7AF44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E894-83FB-411E-9734-E39975BA9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123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595-7463-49F2-AA9D-C73D42C7AF44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E894-83FB-411E-9734-E39975BA9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41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1494-0EC8-4B72-BBEE-13E8C7D0D933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46A6-3D5E-44F3-9373-86D482CFBF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51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1494-0EC8-4B72-BBEE-13E8C7D0D933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46A6-3D5E-44F3-9373-86D482CFBF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282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1494-0EC8-4B72-BBEE-13E8C7D0D933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46A6-3D5E-44F3-9373-86D482CFBF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57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1494-0EC8-4B72-BBEE-13E8C7D0D933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46A6-3D5E-44F3-9373-86D482CFBF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1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1494-0EC8-4B72-BBEE-13E8C7D0D933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46A6-3D5E-44F3-9373-86D482CFBF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51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1494-0EC8-4B72-BBEE-13E8C7D0D933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46A6-3D5E-44F3-9373-86D482CFBF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1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1494-0EC8-4B72-BBEE-13E8C7D0D933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146A6-3D5E-44F3-9373-86D482CFBF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51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41494-0EC8-4B72-BBEE-13E8C7D0D933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146A6-3D5E-44F3-9373-86D482CFBF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9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EF595-7463-49F2-AA9D-C73D42C7AF44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DE894-83FB-411E-9734-E39975BA9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2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41628-0DDD-42FA-BE44-B9F4843000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Coalition for a TB-free California Update</a:t>
            </a:r>
            <a:br>
              <a:rPr lang="en-US" dirty="0"/>
            </a:br>
            <a:r>
              <a:rPr lang="en-US" dirty="0"/>
              <a:t>November 30,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0B1ED-D2F3-4512-A8AF-192A85F607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Ryan Clary</a:t>
            </a:r>
          </a:p>
          <a:p>
            <a:r>
              <a:rPr lang="en-US" dirty="0"/>
              <a:t>Inviting and Convening Consultant</a:t>
            </a:r>
          </a:p>
          <a:p>
            <a:r>
              <a:rPr lang="en-US" dirty="0"/>
              <a:t>California TB Controllers Association</a:t>
            </a:r>
          </a:p>
        </p:txBody>
      </p:sp>
    </p:spTree>
    <p:extLst>
      <p:ext uri="{BB962C8B-B14F-4D97-AF65-F5344CB8AC3E}">
        <p14:creationId xmlns:p14="http://schemas.microsoft.com/office/powerpoint/2010/main" val="241288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Coalition for a TB-free California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Autofit/>
          </a:bodyPr>
          <a:lstStyle/>
          <a:p>
            <a:r>
              <a:rPr lang="en-US" sz="2800" dirty="0"/>
              <a:t>Coordinated by California TB Controllers Association</a:t>
            </a:r>
          </a:p>
          <a:p>
            <a:r>
              <a:rPr lang="en-US" sz="2800" dirty="0"/>
              <a:t>13 community organization members</a:t>
            </a:r>
          </a:p>
          <a:p>
            <a:r>
              <a:rPr lang="en-US" sz="2800" dirty="0"/>
              <a:t>Open to TB survivors/other impacted individuals</a:t>
            </a:r>
          </a:p>
          <a:p>
            <a:r>
              <a:rPr lang="en-US" sz="2800" dirty="0"/>
              <a:t>Informed by public health TB control community and the TB elimination plan</a:t>
            </a:r>
          </a:p>
          <a:p>
            <a:r>
              <a:rPr lang="en-US" sz="2800" dirty="0"/>
              <a:t>Meets monthly; listserv communications</a:t>
            </a:r>
          </a:p>
          <a:p>
            <a:r>
              <a:rPr lang="en-US" sz="2800" dirty="0"/>
              <a:t>Goal: provide community support to public health in achieving success with TB elimination plan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8498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Coalition Actions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2400" dirty="0"/>
          </a:p>
          <a:p>
            <a:r>
              <a:rPr lang="en-US" sz="2800" dirty="0"/>
              <a:t>Education of elected officials</a:t>
            </a:r>
          </a:p>
          <a:p>
            <a:pPr lvl="1"/>
            <a:r>
              <a:rPr lang="en-US" sz="2400" dirty="0"/>
              <a:t>Meetings with staff</a:t>
            </a:r>
          </a:p>
          <a:p>
            <a:pPr lvl="1"/>
            <a:r>
              <a:rPr lang="en-US" sz="2400" dirty="0"/>
              <a:t>Provided state and district-level TB statistics</a:t>
            </a:r>
          </a:p>
          <a:p>
            <a:r>
              <a:rPr lang="en-US" sz="2800" dirty="0"/>
              <a:t>Discuss TB elimination plan/identifying priority activities</a:t>
            </a:r>
          </a:p>
          <a:p>
            <a:r>
              <a:rPr lang="en-US" sz="2800" dirty="0"/>
              <a:t>Planning webinar on TB elimination plan</a:t>
            </a:r>
          </a:p>
          <a:p>
            <a:r>
              <a:rPr lang="en-US" sz="2800" dirty="0"/>
              <a:t>Continued outreach to impacted communities</a:t>
            </a:r>
          </a:p>
          <a:p>
            <a:r>
              <a:rPr lang="en-US" sz="2800" dirty="0"/>
              <a:t>Initial conversations with End the Epidemics re: </a:t>
            </a:r>
            <a:r>
              <a:rPr lang="en-US" sz="2800" dirty="0" err="1"/>
              <a:t>syndemic</a:t>
            </a:r>
            <a:r>
              <a:rPr lang="en-US" sz="2800" dirty="0"/>
              <a:t> approach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29077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Potential Opportunities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2400" dirty="0"/>
          </a:p>
          <a:p>
            <a:r>
              <a:rPr lang="en-US" sz="2800" dirty="0"/>
              <a:t>Build support/identify champions in State Legislature</a:t>
            </a:r>
          </a:p>
          <a:p>
            <a:r>
              <a:rPr lang="en-US" sz="2800" dirty="0"/>
              <a:t>State budget request</a:t>
            </a:r>
          </a:p>
          <a:p>
            <a:r>
              <a:rPr lang="en-US" sz="2800" dirty="0"/>
              <a:t>Legislative approach: TB testing mandate?</a:t>
            </a:r>
          </a:p>
          <a:p>
            <a:r>
              <a:rPr lang="en-US" sz="2800" dirty="0"/>
              <a:t>Administrative advocacy</a:t>
            </a:r>
          </a:p>
          <a:p>
            <a:r>
              <a:rPr lang="en-US" sz="2800" dirty="0"/>
              <a:t>Partner with other infectious disease advocates/</a:t>
            </a:r>
            <a:r>
              <a:rPr lang="en-US" sz="2800" dirty="0" err="1"/>
              <a:t>syndemic</a:t>
            </a:r>
            <a:r>
              <a:rPr lang="en-US" sz="2800" dirty="0"/>
              <a:t> approach</a:t>
            </a:r>
          </a:p>
          <a:p>
            <a:r>
              <a:rPr lang="en-US" sz="2800" dirty="0"/>
              <a:t>Provider education</a:t>
            </a:r>
          </a:p>
          <a:p>
            <a:r>
              <a:rPr lang="en-US" sz="2800" dirty="0"/>
              <a:t>Support TB survivors with advocacy/community-building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4617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Community-Led Advocacy Success: AB 789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/>
              <a:t>Recently signed California legislation mandating HBV/HCV testing offer in primary care</a:t>
            </a:r>
          </a:p>
          <a:p>
            <a:r>
              <a:rPr lang="en-US" sz="2000" dirty="0"/>
              <a:t>Community driven advocacy campaign led by Asian Liver Center</a:t>
            </a:r>
          </a:p>
          <a:p>
            <a:r>
              <a:rPr lang="en-US" sz="2000" dirty="0"/>
              <a:t>Secured funding for lobbyist</a:t>
            </a:r>
          </a:p>
          <a:p>
            <a:r>
              <a:rPr lang="en-US" sz="2000" dirty="0"/>
              <a:t>Identified legislative sponsors and champions</a:t>
            </a:r>
          </a:p>
          <a:p>
            <a:r>
              <a:rPr lang="en-US" sz="2000" dirty="0"/>
              <a:t>Organized broad community support</a:t>
            </a:r>
          </a:p>
          <a:p>
            <a:r>
              <a:rPr lang="en-US" sz="2000" dirty="0"/>
              <a:t>Provided communication/action opportunities at key moments in the process</a:t>
            </a:r>
          </a:p>
          <a:p>
            <a:r>
              <a:rPr lang="en-US" sz="2000" dirty="0"/>
              <a:t>Next step: implementation</a:t>
            </a:r>
          </a:p>
          <a:p>
            <a:r>
              <a:rPr lang="en-US" sz="2000" dirty="0"/>
              <a:t>Demonstrates the strength of community advocacy from vision to implementation</a:t>
            </a:r>
          </a:p>
          <a:p>
            <a:endParaRPr lang="en-US" sz="28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04555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/>
              <a:t>How do you think the coalition can best have an impact on TB elimination in California?</a:t>
            </a:r>
          </a:p>
          <a:p>
            <a:r>
              <a:rPr lang="en-US" sz="2000" dirty="0"/>
              <a:t>What activities would you recommend we consider for priorities?</a:t>
            </a:r>
          </a:p>
          <a:p>
            <a:r>
              <a:rPr lang="en-US" sz="2000" dirty="0"/>
              <a:t>Where might we have the most impact:</a:t>
            </a:r>
          </a:p>
          <a:p>
            <a:pPr lvl="1"/>
            <a:r>
              <a:rPr lang="en-US" sz="1600" dirty="0"/>
              <a:t>Administrative policies</a:t>
            </a:r>
          </a:p>
          <a:p>
            <a:pPr lvl="1"/>
            <a:r>
              <a:rPr lang="en-US" sz="1600" dirty="0"/>
              <a:t>Funding/state budget</a:t>
            </a:r>
          </a:p>
          <a:p>
            <a:pPr lvl="1"/>
            <a:r>
              <a:rPr lang="en-US" sz="1600" dirty="0"/>
              <a:t>Legislation</a:t>
            </a:r>
          </a:p>
          <a:p>
            <a:pPr lvl="1"/>
            <a:r>
              <a:rPr lang="en-US" sz="1600" dirty="0"/>
              <a:t>Other?</a:t>
            </a:r>
          </a:p>
          <a:p>
            <a:r>
              <a:rPr lang="en-US" sz="2000" dirty="0"/>
              <a:t>Are there opportunities to leverage existing state funding to advance TB prevention?</a:t>
            </a:r>
          </a:p>
          <a:p>
            <a:endParaRPr lang="en-US" sz="28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0147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2774</TotalTime>
  <Words>559</Words>
  <Application>Microsoft Office PowerPoint</Application>
  <PresentationFormat>On-screen Show (4:3)</PresentationFormat>
  <Paragraphs>79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Theme</vt:lpstr>
      <vt:lpstr>Custom Design</vt:lpstr>
      <vt:lpstr>Coalition for a TB-free California Update November 30, 2021</vt:lpstr>
      <vt:lpstr>Coalition for a TB-free California</vt:lpstr>
      <vt:lpstr>Coalition Actions</vt:lpstr>
      <vt:lpstr>Potential Opportunities</vt:lpstr>
      <vt:lpstr>Community-Led Advocacy Success: AB 789</vt:lpstr>
      <vt:lpstr>Questions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Katja Nelson</dc:creator>
  <cp:lastModifiedBy>Ryan Clary</cp:lastModifiedBy>
  <cp:revision>130</cp:revision>
  <cp:lastPrinted>2019-05-10T21:11:52Z</cp:lastPrinted>
  <dcterms:created xsi:type="dcterms:W3CDTF">2019-05-02T22:39:37Z</dcterms:created>
  <dcterms:modified xsi:type="dcterms:W3CDTF">2021-11-30T16:25:32Z</dcterms:modified>
</cp:coreProperties>
</file>