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22_EF18488E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61" r:id="rId6"/>
    <p:sldId id="291" r:id="rId7"/>
    <p:sldId id="262" r:id="rId8"/>
    <p:sldId id="263" r:id="rId9"/>
    <p:sldId id="264" r:id="rId10"/>
    <p:sldId id="265" r:id="rId11"/>
    <p:sldId id="276" r:id="rId12"/>
    <p:sldId id="266" r:id="rId13"/>
    <p:sldId id="267" r:id="rId14"/>
    <p:sldId id="268" r:id="rId15"/>
    <p:sldId id="280" r:id="rId16"/>
    <p:sldId id="285" r:id="rId17"/>
    <p:sldId id="287" r:id="rId18"/>
    <p:sldId id="292" r:id="rId19"/>
    <p:sldId id="29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B0C21F-855D-92F1-2CD0-8C4357BCAD52}" name="Nhep, Tork" initials="TN" userId="S::Tork.Nhep@dph.sbcounty.gov::4cd0a529-d60e-44be-b23d-787efa679a0d" providerId="AD"/>
  <p188:author id="{D8C9AB53-B057-3FAE-E4CA-E72897C14A6C}" name="Caldera, Michelle" initials="MC" userId="S::Michelle.Caldera@dph.sbcounty.gov::33b9f2b5-da8a-427f-95af-6d0777a07e2b" providerId="AD"/>
  <p188:author id="{7D193B54-2B04-2995-53FB-F4505D91D3F8}" name="Roldan, Charles" initials="RC" userId="S::charles.roldan@dph.sbcounty.gov::621b6d90-efa9-4ba6-92bd-4f69f79fe591" providerId="AD"/>
  <p188:author id="{4294A07D-CC72-19C1-46C3-8C0F38311457}" name="Delapaz, Francis" initials="DF" userId="S::Francis.DeLaPaz@dph.sbcounty.gov::ab0a79e7-2f54-464a-a838-833d7fce993e" providerId="AD"/>
  <p188:author id="{152738A0-3D7C-54C1-0117-C0ED3E18682E}" name="Hernandez, Jenny" initials="HJ" userId="S::jhernandez@dph.sbcounty.gov::f58fe4be-7773-4ae4-9388-13f5c92f4b8f" providerId="AD"/>
  <p188:author id="{2F1683BF-2D85-E414-AAD9-08745DD446E4}" name="J2698" initials="J" userId="J2698" providerId="None"/>
  <p188:author id="{7DB16EE0-F0AB-0A07-C5A9-07B67A4FAB8C}" name="Sanchez, Alejandra" initials="SA" userId="S::alejandra.sanchez2@dph.sbcounty.gov::f09ad4d8-d417-49f7-857c-78a31f3a5b24" providerId="AD"/>
  <p188:author id="{29F87BE1-9E14-DC72-B218-9AD70FFF63B7}" name="Roldan, Charles" initials="CR" userId="S::Charles.Roldan@dph.sbcounty.gov::621b6d90-efa9-4ba6-92bd-4f69f79fe591" providerId="AD"/>
  <p188:author id="{1404A0E5-1139-C15C-CF12-ECD94D07CDC2}" name="Sanchez, Alejandra" initials="AS" userId="S::Alejandra.Sanchez2@dph.sbcounty.gov::f09ad4d8-d417-49f7-857c-78a31f3a5b2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9700"/>
    <a:srgbClr val="002D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2DAF6F-6451-9D29-D46F-BF3BA3DCFEAF}" v="8" dt="2025-08-14T15:34:52.041"/>
    <p1510:client id="{4BC065D9-4F53-825F-F422-7A282E4033A0}" v="6" dt="2025-08-14T17:04:24.017"/>
    <p1510:client id="{4D79968B-6B25-4961-9E08-AAF3D66D42F3}" v="32" dt="2025-08-13T19:23:26.418"/>
    <p1510:client id="{C4500F9A-987A-4520-BA18-C2870F2D9CDC}" v="63" dt="2025-08-13T20:04:47.766"/>
    <p1510:client id="{C774ED0C-C467-F53E-0EB3-46CFA6E3A14A}" v="30" dt="2025-08-13T19:55:00.970"/>
    <p1510:client id="{F926D730-03C8-BF8C-6285-AB44C872B95C}" v="1" dt="2025-08-12T20:35:55.9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396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comments/modernComment_122_EF18488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3908DBE-E277-4E63-BC21-98AF75B0721A}" authorId="{29F87BE1-9E14-DC72-B218-9AD70FFF63B7}" status="resolved" created="2025-07-21T22:40:28.388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11346062" sldId="290"/>
      <ac:spMk id="46" creationId="{00000000-0000-0000-0000-000000000000}"/>
    </ac:deMkLst>
    <p188:replyLst>
      <p188:reply id="{DBFCB1D0-A94F-4A2A-8BE4-A310E047C3B1}" authorId="{152738A0-3D7C-54C1-0117-C0ED3E18682E}" created="2025-08-12T20:35:55.909">
        <p188:txBody>
          <a:bodyPr/>
          <a:lstStyle/>
          <a:p>
            <a:r>
              <a:rPr lang="en-US"/>
              <a:t>Yes. 
Jenny Hernandez, MSN, PHN, Supervising Public Health Nurse, County of San Bernandino Public Health, Communicable Diseases
Tel: (800) 722-4794, Fax (909) 381-8471
Email:jhernandez@dph.sbcounty.gov
Rocio Agraz-Lara, MSN, RN, PHN, San Francisco Department of Public Health, Population Health Division, Disease Prevention and Control, Tuberculosis Control
Tel: (628) 206-8524, Fax: (628) 206-4565
 Email:rocio.agraz-lara@sfdph.org</a:t>
            </a:r>
          </a:p>
        </p188:txBody>
      </p188:reply>
      <p188:reply id="{6E7C2439-FFB7-4F1D-A7E5-C7CFB92C4B95}" authorId="{7DB16EE0-F0AB-0A07-C5A9-07B67A4FAB8C}" created="2025-08-13T19:53:51.078">
        <p188:txBody>
          <a:bodyPr/>
          <a:lstStyle/>
          <a:p>
            <a:r>
              <a:rPr lang="en-US"/>
              <a:t>in the future, the info should be added in a slide at the end. I added it for you</a:t>
            </a:r>
          </a:p>
        </p188:txBody>
        <p188:extLst>
          <p:ext xmlns:p="http://schemas.openxmlformats.org/presentationml/2006/main" uri="{57CB4572-C831-44C2-8A1C-0ADB6CCDFE69}">
            <p223:reactions xmlns:p223="http://schemas.microsoft.com/office/powerpoint/2022/03/main">
              <p223:rxn type="👍">
                <p223:instance time="2025-08-13T20:02:13.670" authorId="{29F87BE1-9E14-DC72-B218-9AD70FFF63B7}"/>
              </p223:rxn>
            </p223:reactions>
          </p:ext>
        </p188:extLst>
      </p188:reply>
    </p188:replyLst>
    <p188:txBody>
      <a:bodyPr/>
      <a:lstStyle/>
      <a:p>
        <a:r>
          <a:rPr lang="en-US"/>
          <a:t>Will you include any contact information?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908C4-DD7E-451C-920B-255C106FA76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53628-7173-4AE5-95AE-8B515FB9B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04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C0120-C8AA-411E-A27E-FD0FECBAAEBD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AB618-1861-496E-8999-E51D7F923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6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248928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48190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7248928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48190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5386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753350" y="0"/>
            <a:ext cx="4438650" cy="6858000"/>
          </a:xfrm>
          <a:custGeom>
            <a:avLst/>
            <a:gdLst>
              <a:gd name="connsiteX0" fmla="*/ 0 w 4438650"/>
              <a:gd name="connsiteY0" fmla="*/ 0 h 6858000"/>
              <a:gd name="connsiteX1" fmla="*/ 4438650 w 4438650"/>
              <a:gd name="connsiteY1" fmla="*/ 0 h 6858000"/>
              <a:gd name="connsiteX2" fmla="*/ 4438650 w 4438650"/>
              <a:gd name="connsiteY2" fmla="*/ 6858000 h 6858000"/>
              <a:gd name="connsiteX3" fmla="*/ 0 w 4438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8650" h="6858000">
                <a:moveTo>
                  <a:pt x="0" y="0"/>
                </a:moveTo>
                <a:lnTo>
                  <a:pt x="4438650" y="0"/>
                </a:lnTo>
                <a:lnTo>
                  <a:pt x="44386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9570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81000" y="1009650"/>
            <a:ext cx="6229350" cy="4838700"/>
          </a:xfrm>
          <a:custGeom>
            <a:avLst/>
            <a:gdLst>
              <a:gd name="connsiteX0" fmla="*/ 0 w 6229350"/>
              <a:gd name="connsiteY0" fmla="*/ 0 h 4838700"/>
              <a:gd name="connsiteX1" fmla="*/ 6229350 w 6229350"/>
              <a:gd name="connsiteY1" fmla="*/ 0 h 4838700"/>
              <a:gd name="connsiteX2" fmla="*/ 6229350 w 6229350"/>
              <a:gd name="connsiteY2" fmla="*/ 4838700 h 4838700"/>
              <a:gd name="connsiteX3" fmla="*/ 0 w 6229350"/>
              <a:gd name="connsiteY3" fmla="*/ 4838700 h 483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29350" h="4838700">
                <a:moveTo>
                  <a:pt x="0" y="0"/>
                </a:moveTo>
                <a:lnTo>
                  <a:pt x="6229350" y="0"/>
                </a:lnTo>
                <a:lnTo>
                  <a:pt x="6229350" y="4838700"/>
                </a:lnTo>
                <a:lnTo>
                  <a:pt x="0" y="4838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5123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457700" y="0"/>
            <a:ext cx="7734300" cy="6858000"/>
          </a:xfrm>
          <a:custGeom>
            <a:avLst/>
            <a:gdLst>
              <a:gd name="connsiteX0" fmla="*/ 0 w 7734300"/>
              <a:gd name="connsiteY0" fmla="*/ 0 h 6858000"/>
              <a:gd name="connsiteX1" fmla="*/ 7734300 w 7734300"/>
              <a:gd name="connsiteY1" fmla="*/ 0 h 6858000"/>
              <a:gd name="connsiteX2" fmla="*/ 7734300 w 7734300"/>
              <a:gd name="connsiteY2" fmla="*/ 6858000 h 6858000"/>
              <a:gd name="connsiteX3" fmla="*/ 0 w 77343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34300" h="6858000">
                <a:moveTo>
                  <a:pt x="0" y="0"/>
                </a:moveTo>
                <a:lnTo>
                  <a:pt x="7734300" y="0"/>
                </a:lnTo>
                <a:lnTo>
                  <a:pt x="77343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0815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622790" y="0"/>
            <a:ext cx="9569210" cy="6858000"/>
          </a:xfrm>
          <a:custGeom>
            <a:avLst/>
            <a:gdLst>
              <a:gd name="connsiteX0" fmla="*/ 0 w 9569210"/>
              <a:gd name="connsiteY0" fmla="*/ 0 h 6858000"/>
              <a:gd name="connsiteX1" fmla="*/ 9569210 w 9569210"/>
              <a:gd name="connsiteY1" fmla="*/ 0 h 6858000"/>
              <a:gd name="connsiteX2" fmla="*/ 9569210 w 9569210"/>
              <a:gd name="connsiteY2" fmla="*/ 6858000 h 6858000"/>
              <a:gd name="connsiteX3" fmla="*/ 4930833 w 95692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9210" h="6858000">
                <a:moveTo>
                  <a:pt x="0" y="0"/>
                </a:moveTo>
                <a:lnTo>
                  <a:pt x="9569210" y="0"/>
                </a:lnTo>
                <a:lnTo>
                  <a:pt x="9569210" y="6858000"/>
                </a:lnTo>
                <a:lnTo>
                  <a:pt x="4930833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2887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950858" y="333829"/>
            <a:ext cx="5936343" cy="3788229"/>
          </a:xfrm>
          <a:custGeom>
            <a:avLst/>
            <a:gdLst>
              <a:gd name="connsiteX0" fmla="*/ 0 w 5936343"/>
              <a:gd name="connsiteY0" fmla="*/ 0 h 3788229"/>
              <a:gd name="connsiteX1" fmla="*/ 5936343 w 5936343"/>
              <a:gd name="connsiteY1" fmla="*/ 0 h 3788229"/>
              <a:gd name="connsiteX2" fmla="*/ 5936343 w 5936343"/>
              <a:gd name="connsiteY2" fmla="*/ 3788229 h 3788229"/>
              <a:gd name="connsiteX3" fmla="*/ 0 w 5936343"/>
              <a:gd name="connsiteY3" fmla="*/ 3788229 h 378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6343" h="3788229">
                <a:moveTo>
                  <a:pt x="0" y="0"/>
                </a:moveTo>
                <a:lnTo>
                  <a:pt x="5936343" y="0"/>
                </a:lnTo>
                <a:lnTo>
                  <a:pt x="5936343" y="3788229"/>
                </a:lnTo>
                <a:lnTo>
                  <a:pt x="0" y="378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883181" y="2090057"/>
            <a:ext cx="4723790" cy="3120572"/>
          </a:xfrm>
          <a:custGeom>
            <a:avLst/>
            <a:gdLst>
              <a:gd name="connsiteX0" fmla="*/ 0 w 4723790"/>
              <a:gd name="connsiteY0" fmla="*/ 0 h 3120572"/>
              <a:gd name="connsiteX1" fmla="*/ 4723790 w 4723790"/>
              <a:gd name="connsiteY1" fmla="*/ 0 h 3120572"/>
              <a:gd name="connsiteX2" fmla="*/ 4723790 w 4723790"/>
              <a:gd name="connsiteY2" fmla="*/ 3120572 h 3120572"/>
              <a:gd name="connsiteX3" fmla="*/ 0 w 4723790"/>
              <a:gd name="connsiteY3" fmla="*/ 3120572 h 312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3790" h="3120572">
                <a:moveTo>
                  <a:pt x="0" y="0"/>
                </a:moveTo>
                <a:lnTo>
                  <a:pt x="4723790" y="0"/>
                </a:lnTo>
                <a:lnTo>
                  <a:pt x="4723790" y="3120572"/>
                </a:lnTo>
                <a:lnTo>
                  <a:pt x="0" y="31205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7635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442857"/>
          </a:xfrm>
          <a:custGeom>
            <a:avLst/>
            <a:gdLst>
              <a:gd name="connsiteX0" fmla="*/ 0 w 12192000"/>
              <a:gd name="connsiteY0" fmla="*/ 0 h 5442857"/>
              <a:gd name="connsiteX1" fmla="*/ 12192000 w 12192000"/>
              <a:gd name="connsiteY1" fmla="*/ 0 h 5442857"/>
              <a:gd name="connsiteX2" fmla="*/ 12192000 w 12192000"/>
              <a:gd name="connsiteY2" fmla="*/ 4267199 h 5442857"/>
              <a:gd name="connsiteX3" fmla="*/ 0 w 12192000"/>
              <a:gd name="connsiteY3" fmla="*/ 5442857 h 544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442857">
                <a:moveTo>
                  <a:pt x="0" y="0"/>
                </a:moveTo>
                <a:lnTo>
                  <a:pt x="12192000" y="0"/>
                </a:lnTo>
                <a:lnTo>
                  <a:pt x="12192000" y="4267199"/>
                </a:lnTo>
                <a:lnTo>
                  <a:pt x="0" y="54428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46317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149601" y="754742"/>
            <a:ext cx="3014133" cy="3309258"/>
          </a:xfrm>
          <a:custGeom>
            <a:avLst/>
            <a:gdLst>
              <a:gd name="connsiteX0" fmla="*/ 0 w 3014133"/>
              <a:gd name="connsiteY0" fmla="*/ 0 h 3309258"/>
              <a:gd name="connsiteX1" fmla="*/ 3014133 w 3014133"/>
              <a:gd name="connsiteY1" fmla="*/ 0 h 3309258"/>
              <a:gd name="connsiteX2" fmla="*/ 3014133 w 3014133"/>
              <a:gd name="connsiteY2" fmla="*/ 3309258 h 3309258"/>
              <a:gd name="connsiteX3" fmla="*/ 0 w 3014133"/>
              <a:gd name="connsiteY3" fmla="*/ 3309258 h 3309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4133" h="3309258">
                <a:moveTo>
                  <a:pt x="0" y="0"/>
                </a:moveTo>
                <a:lnTo>
                  <a:pt x="3014133" y="0"/>
                </a:lnTo>
                <a:lnTo>
                  <a:pt x="3014133" y="3309258"/>
                </a:lnTo>
                <a:lnTo>
                  <a:pt x="0" y="33092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163735" y="754742"/>
            <a:ext cx="3014133" cy="3309258"/>
          </a:xfrm>
          <a:custGeom>
            <a:avLst/>
            <a:gdLst>
              <a:gd name="connsiteX0" fmla="*/ 0 w 3014133"/>
              <a:gd name="connsiteY0" fmla="*/ 0 h 3309258"/>
              <a:gd name="connsiteX1" fmla="*/ 3014133 w 3014133"/>
              <a:gd name="connsiteY1" fmla="*/ 0 h 3309258"/>
              <a:gd name="connsiteX2" fmla="*/ 3014133 w 3014133"/>
              <a:gd name="connsiteY2" fmla="*/ 3309258 h 3309258"/>
              <a:gd name="connsiteX3" fmla="*/ 0 w 3014133"/>
              <a:gd name="connsiteY3" fmla="*/ 3309258 h 3309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4133" h="3309258">
                <a:moveTo>
                  <a:pt x="0" y="0"/>
                </a:moveTo>
                <a:lnTo>
                  <a:pt x="3014133" y="0"/>
                </a:lnTo>
                <a:lnTo>
                  <a:pt x="3014133" y="3309258"/>
                </a:lnTo>
                <a:lnTo>
                  <a:pt x="0" y="33092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9177868" y="754742"/>
            <a:ext cx="3014133" cy="3309258"/>
          </a:xfrm>
          <a:custGeom>
            <a:avLst/>
            <a:gdLst>
              <a:gd name="connsiteX0" fmla="*/ 0 w 3014133"/>
              <a:gd name="connsiteY0" fmla="*/ 0 h 3309258"/>
              <a:gd name="connsiteX1" fmla="*/ 3014133 w 3014133"/>
              <a:gd name="connsiteY1" fmla="*/ 0 h 3309258"/>
              <a:gd name="connsiteX2" fmla="*/ 3014133 w 3014133"/>
              <a:gd name="connsiteY2" fmla="*/ 3309258 h 3309258"/>
              <a:gd name="connsiteX3" fmla="*/ 0 w 3014133"/>
              <a:gd name="connsiteY3" fmla="*/ 3309258 h 3309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4133" h="3309258">
                <a:moveTo>
                  <a:pt x="0" y="0"/>
                </a:moveTo>
                <a:lnTo>
                  <a:pt x="3014133" y="0"/>
                </a:lnTo>
                <a:lnTo>
                  <a:pt x="3014133" y="3309258"/>
                </a:lnTo>
                <a:lnTo>
                  <a:pt x="0" y="33092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9744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293255" y="342899"/>
            <a:ext cx="4626429" cy="2966318"/>
          </a:xfrm>
          <a:custGeom>
            <a:avLst/>
            <a:gdLst>
              <a:gd name="connsiteX0" fmla="*/ 0 w 4626429"/>
              <a:gd name="connsiteY0" fmla="*/ 0 h 2966318"/>
              <a:gd name="connsiteX1" fmla="*/ 4626429 w 4626429"/>
              <a:gd name="connsiteY1" fmla="*/ 0 h 2966318"/>
              <a:gd name="connsiteX2" fmla="*/ 4626429 w 4626429"/>
              <a:gd name="connsiteY2" fmla="*/ 2966318 h 2966318"/>
              <a:gd name="connsiteX3" fmla="*/ 0 w 4626429"/>
              <a:gd name="connsiteY3" fmla="*/ 2966318 h 296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6429" h="2966318">
                <a:moveTo>
                  <a:pt x="0" y="0"/>
                </a:moveTo>
                <a:lnTo>
                  <a:pt x="4626429" y="0"/>
                </a:lnTo>
                <a:lnTo>
                  <a:pt x="4626429" y="2966318"/>
                </a:lnTo>
                <a:lnTo>
                  <a:pt x="0" y="29663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7242628" y="342899"/>
            <a:ext cx="4626429" cy="2966318"/>
          </a:xfrm>
          <a:custGeom>
            <a:avLst/>
            <a:gdLst>
              <a:gd name="connsiteX0" fmla="*/ 0 w 4626429"/>
              <a:gd name="connsiteY0" fmla="*/ 0 h 2966318"/>
              <a:gd name="connsiteX1" fmla="*/ 4626429 w 4626429"/>
              <a:gd name="connsiteY1" fmla="*/ 0 h 2966318"/>
              <a:gd name="connsiteX2" fmla="*/ 4626429 w 4626429"/>
              <a:gd name="connsiteY2" fmla="*/ 2966318 h 2966318"/>
              <a:gd name="connsiteX3" fmla="*/ 0 w 4626429"/>
              <a:gd name="connsiteY3" fmla="*/ 2966318 h 296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6429" h="2966318">
                <a:moveTo>
                  <a:pt x="0" y="0"/>
                </a:moveTo>
                <a:lnTo>
                  <a:pt x="4626429" y="0"/>
                </a:lnTo>
                <a:lnTo>
                  <a:pt x="4626429" y="2966318"/>
                </a:lnTo>
                <a:lnTo>
                  <a:pt x="0" y="29663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7242627" y="3565110"/>
            <a:ext cx="4626429" cy="2966318"/>
          </a:xfrm>
          <a:custGeom>
            <a:avLst/>
            <a:gdLst>
              <a:gd name="connsiteX0" fmla="*/ 0 w 4626429"/>
              <a:gd name="connsiteY0" fmla="*/ 0 h 2966318"/>
              <a:gd name="connsiteX1" fmla="*/ 4626429 w 4626429"/>
              <a:gd name="connsiteY1" fmla="*/ 0 h 2966318"/>
              <a:gd name="connsiteX2" fmla="*/ 4626429 w 4626429"/>
              <a:gd name="connsiteY2" fmla="*/ 2966318 h 2966318"/>
              <a:gd name="connsiteX3" fmla="*/ 0 w 4626429"/>
              <a:gd name="connsiteY3" fmla="*/ 2966318 h 296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6429" h="2966318">
                <a:moveTo>
                  <a:pt x="0" y="0"/>
                </a:moveTo>
                <a:lnTo>
                  <a:pt x="4626429" y="0"/>
                </a:lnTo>
                <a:lnTo>
                  <a:pt x="4626429" y="2966318"/>
                </a:lnTo>
                <a:lnTo>
                  <a:pt x="0" y="29663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1196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2590800"/>
            <a:ext cx="5779770" cy="4267200"/>
          </a:xfrm>
          <a:custGeom>
            <a:avLst/>
            <a:gdLst>
              <a:gd name="connsiteX0" fmla="*/ 0 w 5779770"/>
              <a:gd name="connsiteY0" fmla="*/ 0 h 4267200"/>
              <a:gd name="connsiteX1" fmla="*/ 5779770 w 5779770"/>
              <a:gd name="connsiteY1" fmla="*/ 0 h 4267200"/>
              <a:gd name="connsiteX2" fmla="*/ 4712970 w 5779770"/>
              <a:gd name="connsiteY2" fmla="*/ 4267200 h 4267200"/>
              <a:gd name="connsiteX3" fmla="*/ 0 w 5779770"/>
              <a:gd name="connsiteY3" fmla="*/ 42672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9770" h="4267200">
                <a:moveTo>
                  <a:pt x="0" y="0"/>
                </a:moveTo>
                <a:lnTo>
                  <a:pt x="5779770" y="0"/>
                </a:lnTo>
                <a:lnTo>
                  <a:pt x="4712970" y="4267200"/>
                </a:lnTo>
                <a:lnTo>
                  <a:pt x="0" y="4267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122672" y="0"/>
            <a:ext cx="6069329" cy="4229100"/>
          </a:xfrm>
          <a:custGeom>
            <a:avLst/>
            <a:gdLst>
              <a:gd name="connsiteX0" fmla="*/ 1057275 w 6069329"/>
              <a:gd name="connsiteY0" fmla="*/ 0 h 4229100"/>
              <a:gd name="connsiteX1" fmla="*/ 6069329 w 6069329"/>
              <a:gd name="connsiteY1" fmla="*/ 0 h 4229100"/>
              <a:gd name="connsiteX2" fmla="*/ 6069329 w 6069329"/>
              <a:gd name="connsiteY2" fmla="*/ 3924304 h 4229100"/>
              <a:gd name="connsiteX3" fmla="*/ 5993130 w 6069329"/>
              <a:gd name="connsiteY3" fmla="*/ 4229100 h 4229100"/>
              <a:gd name="connsiteX4" fmla="*/ 0 w 6069329"/>
              <a:gd name="connsiteY4" fmla="*/ 4229100 h 42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9329" h="4229100">
                <a:moveTo>
                  <a:pt x="1057275" y="0"/>
                </a:moveTo>
                <a:lnTo>
                  <a:pt x="6069329" y="0"/>
                </a:lnTo>
                <a:lnTo>
                  <a:pt x="6069329" y="3924304"/>
                </a:lnTo>
                <a:lnTo>
                  <a:pt x="5993130" y="4229100"/>
                </a:lnTo>
                <a:lnTo>
                  <a:pt x="0" y="4229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39957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371899" cy="5986362"/>
          </a:xfrm>
          <a:custGeom>
            <a:avLst/>
            <a:gdLst>
              <a:gd name="connsiteX0" fmla="*/ 1 w 7371899"/>
              <a:gd name="connsiteY0" fmla="*/ 0 h 5986362"/>
              <a:gd name="connsiteX1" fmla="*/ 3813710 w 7371899"/>
              <a:gd name="connsiteY1" fmla="*/ 1 h 5986362"/>
              <a:gd name="connsiteX2" fmla="*/ 7371899 w 7371899"/>
              <a:gd name="connsiteY2" fmla="*/ 3307337 h 5986362"/>
              <a:gd name="connsiteX3" fmla="*/ 4881746 w 7371899"/>
              <a:gd name="connsiteY3" fmla="*/ 5986362 h 5986362"/>
              <a:gd name="connsiteX4" fmla="*/ 0 w 7371899"/>
              <a:gd name="connsiteY4" fmla="*/ 1448779 h 598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1899" h="5986362">
                <a:moveTo>
                  <a:pt x="1" y="0"/>
                </a:moveTo>
                <a:lnTo>
                  <a:pt x="3813710" y="1"/>
                </a:lnTo>
                <a:lnTo>
                  <a:pt x="7371899" y="3307337"/>
                </a:lnTo>
                <a:lnTo>
                  <a:pt x="4881746" y="5986362"/>
                </a:lnTo>
                <a:lnTo>
                  <a:pt x="0" y="14487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144201" y="0"/>
            <a:ext cx="5047801" cy="6858000"/>
          </a:xfrm>
          <a:custGeom>
            <a:avLst/>
            <a:gdLst>
              <a:gd name="connsiteX0" fmla="*/ 2490153 w 5047801"/>
              <a:gd name="connsiteY0" fmla="*/ 0 h 6858000"/>
              <a:gd name="connsiteX1" fmla="*/ 5047801 w 5047801"/>
              <a:gd name="connsiteY1" fmla="*/ 2377334 h 6858000"/>
              <a:gd name="connsiteX2" fmla="*/ 5047801 w 5047801"/>
              <a:gd name="connsiteY2" fmla="*/ 6858000 h 6858000"/>
              <a:gd name="connsiteX3" fmla="*/ 4495937 w 5047801"/>
              <a:gd name="connsiteY3" fmla="*/ 6858000 h 6858000"/>
              <a:gd name="connsiteX4" fmla="*/ 0 w 5047801"/>
              <a:gd name="connsiteY4" fmla="*/ 26790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7801" h="6858000">
                <a:moveTo>
                  <a:pt x="2490153" y="0"/>
                </a:moveTo>
                <a:lnTo>
                  <a:pt x="5047801" y="2377334"/>
                </a:lnTo>
                <a:lnTo>
                  <a:pt x="5047801" y="6858000"/>
                </a:lnTo>
                <a:lnTo>
                  <a:pt x="4495937" y="6858000"/>
                </a:lnTo>
                <a:lnTo>
                  <a:pt x="0" y="26790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3067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08126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304800" y="0"/>
            <a:ext cx="6858000" cy="6515100"/>
          </a:xfrm>
          <a:custGeom>
            <a:avLst/>
            <a:gdLst>
              <a:gd name="connsiteX0" fmla="*/ 0 w 6858000"/>
              <a:gd name="connsiteY0" fmla="*/ 0 h 6515100"/>
              <a:gd name="connsiteX1" fmla="*/ 6858000 w 6858000"/>
              <a:gd name="connsiteY1" fmla="*/ 6515100 h 6515100"/>
              <a:gd name="connsiteX2" fmla="*/ 0 w 6858000"/>
              <a:gd name="connsiteY2" fmla="*/ 6515100 h 651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0" h="6515100">
                <a:moveTo>
                  <a:pt x="0" y="0"/>
                </a:moveTo>
                <a:lnTo>
                  <a:pt x="6858000" y="6515100"/>
                </a:lnTo>
                <a:lnTo>
                  <a:pt x="0" y="6515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95300" y="231458"/>
            <a:ext cx="5562600" cy="2641917"/>
          </a:xfrm>
          <a:custGeom>
            <a:avLst/>
            <a:gdLst>
              <a:gd name="connsiteX0" fmla="*/ 0 w 5562600"/>
              <a:gd name="connsiteY0" fmla="*/ 0 h 2641917"/>
              <a:gd name="connsiteX1" fmla="*/ 5562600 w 5562600"/>
              <a:gd name="connsiteY1" fmla="*/ 0 h 2641917"/>
              <a:gd name="connsiteX2" fmla="*/ 2781635 w 5562600"/>
              <a:gd name="connsiteY2" fmla="*/ 2641917 h 2641917"/>
              <a:gd name="connsiteX3" fmla="*/ 2780965 w 5562600"/>
              <a:gd name="connsiteY3" fmla="*/ 2641917 h 2641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2641917">
                <a:moveTo>
                  <a:pt x="0" y="0"/>
                </a:moveTo>
                <a:lnTo>
                  <a:pt x="5562600" y="0"/>
                </a:lnTo>
                <a:lnTo>
                  <a:pt x="2781635" y="2641917"/>
                </a:lnTo>
                <a:lnTo>
                  <a:pt x="2780965" y="26419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0389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626100" y="0"/>
            <a:ext cx="6565900" cy="6858000"/>
          </a:xfrm>
          <a:custGeom>
            <a:avLst/>
            <a:gdLst>
              <a:gd name="connsiteX0" fmla="*/ 0 w 6565900"/>
              <a:gd name="connsiteY0" fmla="*/ 0 h 6858000"/>
              <a:gd name="connsiteX1" fmla="*/ 6565900 w 6565900"/>
              <a:gd name="connsiteY1" fmla="*/ 0 h 6858000"/>
              <a:gd name="connsiteX2" fmla="*/ 6565900 w 6565900"/>
              <a:gd name="connsiteY2" fmla="*/ 6858000 h 6858000"/>
              <a:gd name="connsiteX3" fmla="*/ 850900 w 6565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5900" h="6858000">
                <a:moveTo>
                  <a:pt x="0" y="0"/>
                </a:moveTo>
                <a:lnTo>
                  <a:pt x="6565900" y="0"/>
                </a:lnTo>
                <a:lnTo>
                  <a:pt x="6565900" y="6858000"/>
                </a:lnTo>
                <a:lnTo>
                  <a:pt x="8509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04473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10191"/>
            <a:ext cx="5981700" cy="6247810"/>
          </a:xfrm>
          <a:custGeom>
            <a:avLst/>
            <a:gdLst>
              <a:gd name="connsiteX0" fmla="*/ 0 w 5981700"/>
              <a:gd name="connsiteY0" fmla="*/ 0 h 6247810"/>
              <a:gd name="connsiteX1" fmla="*/ 5981700 w 5981700"/>
              <a:gd name="connsiteY1" fmla="*/ 0 h 6247810"/>
              <a:gd name="connsiteX2" fmla="*/ 5206509 w 5981700"/>
              <a:gd name="connsiteY2" fmla="*/ 6247810 h 6247810"/>
              <a:gd name="connsiteX3" fmla="*/ 0 w 5981700"/>
              <a:gd name="connsiteY3" fmla="*/ 6247810 h 624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1700" h="6247810">
                <a:moveTo>
                  <a:pt x="0" y="0"/>
                </a:moveTo>
                <a:lnTo>
                  <a:pt x="5981700" y="0"/>
                </a:lnTo>
                <a:lnTo>
                  <a:pt x="5206509" y="6247810"/>
                </a:lnTo>
                <a:lnTo>
                  <a:pt x="0" y="62478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08115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715000" y="-1"/>
            <a:ext cx="6477000" cy="4776950"/>
          </a:xfrm>
          <a:custGeom>
            <a:avLst/>
            <a:gdLst>
              <a:gd name="connsiteX0" fmla="*/ 327463 w 6477000"/>
              <a:gd name="connsiteY0" fmla="*/ 0 h 4776950"/>
              <a:gd name="connsiteX1" fmla="*/ 6477000 w 6477000"/>
              <a:gd name="connsiteY1" fmla="*/ 0 h 4776950"/>
              <a:gd name="connsiteX2" fmla="*/ 6477000 w 6477000"/>
              <a:gd name="connsiteY2" fmla="*/ 4776950 h 4776950"/>
              <a:gd name="connsiteX3" fmla="*/ 2061013 w 6477000"/>
              <a:gd name="connsiteY3" fmla="*/ 4776950 h 4776950"/>
              <a:gd name="connsiteX4" fmla="*/ 0 w 6477000"/>
              <a:gd name="connsiteY4" fmla="*/ 654926 h 477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0" h="4776950">
                <a:moveTo>
                  <a:pt x="327463" y="0"/>
                </a:moveTo>
                <a:lnTo>
                  <a:pt x="6477000" y="0"/>
                </a:lnTo>
                <a:lnTo>
                  <a:pt x="6477000" y="4776950"/>
                </a:lnTo>
                <a:lnTo>
                  <a:pt x="2061013" y="4776950"/>
                </a:lnTo>
                <a:lnTo>
                  <a:pt x="0" y="6549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27455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356576" cy="5676899"/>
          </a:xfrm>
          <a:custGeom>
            <a:avLst/>
            <a:gdLst>
              <a:gd name="connsiteX0" fmla="*/ 0 w 10356576"/>
              <a:gd name="connsiteY0" fmla="*/ 0 h 5676899"/>
              <a:gd name="connsiteX1" fmla="*/ 10356576 w 10356576"/>
              <a:gd name="connsiteY1" fmla="*/ 0 h 5676899"/>
              <a:gd name="connsiteX2" fmla="*/ 1909840 w 10356576"/>
              <a:gd name="connsiteY2" fmla="*/ 5676899 h 5676899"/>
              <a:gd name="connsiteX3" fmla="*/ 0 w 10356576"/>
              <a:gd name="connsiteY3" fmla="*/ 3781824 h 567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56576" h="5676899">
                <a:moveTo>
                  <a:pt x="0" y="0"/>
                </a:moveTo>
                <a:lnTo>
                  <a:pt x="10356576" y="0"/>
                </a:lnTo>
                <a:lnTo>
                  <a:pt x="1909840" y="5676899"/>
                </a:lnTo>
                <a:lnTo>
                  <a:pt x="0" y="37818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68161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12192000 w 12192000"/>
              <a:gd name="connsiteY1" fmla="*/ 6858000 h 6858000"/>
              <a:gd name="connsiteX2" fmla="*/ 0 w 12192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03444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171956" y="0"/>
            <a:ext cx="6232305" cy="4743452"/>
          </a:xfrm>
          <a:custGeom>
            <a:avLst/>
            <a:gdLst>
              <a:gd name="connsiteX0" fmla="*/ 0 w 6232305"/>
              <a:gd name="connsiteY0" fmla="*/ 0 h 4743452"/>
              <a:gd name="connsiteX1" fmla="*/ 6232305 w 6232305"/>
              <a:gd name="connsiteY1" fmla="*/ 0 h 4743452"/>
              <a:gd name="connsiteX2" fmla="*/ 6232305 w 6232305"/>
              <a:gd name="connsiteY2" fmla="*/ 3185375 h 4743452"/>
              <a:gd name="connsiteX3" fmla="*/ 3116153 w 6232305"/>
              <a:gd name="connsiteY3" fmla="*/ 4743452 h 4743452"/>
              <a:gd name="connsiteX4" fmla="*/ 0 w 6232305"/>
              <a:gd name="connsiteY4" fmla="*/ 3185375 h 4743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2305" h="4743452">
                <a:moveTo>
                  <a:pt x="0" y="0"/>
                </a:moveTo>
                <a:lnTo>
                  <a:pt x="6232305" y="0"/>
                </a:lnTo>
                <a:lnTo>
                  <a:pt x="6232305" y="3185375"/>
                </a:lnTo>
                <a:lnTo>
                  <a:pt x="3116153" y="4743452"/>
                </a:lnTo>
                <a:lnTo>
                  <a:pt x="0" y="3185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400929" y="3343274"/>
            <a:ext cx="4791071" cy="3514726"/>
          </a:xfrm>
          <a:custGeom>
            <a:avLst/>
            <a:gdLst>
              <a:gd name="connsiteX0" fmla="*/ 3116153 w 4791071"/>
              <a:gd name="connsiteY0" fmla="*/ 0 h 3514726"/>
              <a:gd name="connsiteX1" fmla="*/ 4791071 w 4791071"/>
              <a:gd name="connsiteY1" fmla="*/ 837460 h 3514726"/>
              <a:gd name="connsiteX2" fmla="*/ 4791071 w 4791071"/>
              <a:gd name="connsiteY2" fmla="*/ 3514726 h 3514726"/>
              <a:gd name="connsiteX3" fmla="*/ 0 w 4791071"/>
              <a:gd name="connsiteY3" fmla="*/ 3514726 h 3514726"/>
              <a:gd name="connsiteX4" fmla="*/ 0 w 4791071"/>
              <a:gd name="connsiteY4" fmla="*/ 1558077 h 351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1071" h="3514726">
                <a:moveTo>
                  <a:pt x="3116153" y="0"/>
                </a:moveTo>
                <a:lnTo>
                  <a:pt x="4791071" y="837460"/>
                </a:lnTo>
                <a:lnTo>
                  <a:pt x="4791071" y="3514726"/>
                </a:lnTo>
                <a:lnTo>
                  <a:pt x="0" y="3514726"/>
                </a:lnTo>
                <a:lnTo>
                  <a:pt x="0" y="15580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2800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887468" y="1674547"/>
            <a:ext cx="2985753" cy="2990226"/>
          </a:xfrm>
          <a:custGeom>
            <a:avLst/>
            <a:gdLst>
              <a:gd name="connsiteX0" fmla="*/ 1885711 w 2985753"/>
              <a:gd name="connsiteY0" fmla="*/ 0 h 2990226"/>
              <a:gd name="connsiteX1" fmla="*/ 2985753 w 2985753"/>
              <a:gd name="connsiteY1" fmla="*/ 1896364 h 2990226"/>
              <a:gd name="connsiteX2" fmla="*/ 1100042 w 2985753"/>
              <a:gd name="connsiteY2" fmla="*/ 2990226 h 2990226"/>
              <a:gd name="connsiteX3" fmla="*/ 0 w 2985753"/>
              <a:gd name="connsiteY3" fmla="*/ 1093861 h 299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5753" h="2990226">
                <a:moveTo>
                  <a:pt x="1885711" y="0"/>
                </a:moveTo>
                <a:lnTo>
                  <a:pt x="2985753" y="1896364"/>
                </a:lnTo>
                <a:lnTo>
                  <a:pt x="1100042" y="2990226"/>
                </a:lnTo>
                <a:lnTo>
                  <a:pt x="0" y="10938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603125" y="1674547"/>
            <a:ext cx="2985753" cy="2990226"/>
          </a:xfrm>
          <a:custGeom>
            <a:avLst/>
            <a:gdLst>
              <a:gd name="connsiteX0" fmla="*/ 1885711 w 2985753"/>
              <a:gd name="connsiteY0" fmla="*/ 0 h 2990226"/>
              <a:gd name="connsiteX1" fmla="*/ 2985753 w 2985753"/>
              <a:gd name="connsiteY1" fmla="*/ 1896364 h 2990226"/>
              <a:gd name="connsiteX2" fmla="*/ 1100042 w 2985753"/>
              <a:gd name="connsiteY2" fmla="*/ 2990226 h 2990226"/>
              <a:gd name="connsiteX3" fmla="*/ 0 w 2985753"/>
              <a:gd name="connsiteY3" fmla="*/ 1093861 h 299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5753" h="2990226">
                <a:moveTo>
                  <a:pt x="1885711" y="0"/>
                </a:moveTo>
                <a:lnTo>
                  <a:pt x="2985753" y="1896364"/>
                </a:lnTo>
                <a:lnTo>
                  <a:pt x="1100042" y="2990226"/>
                </a:lnTo>
                <a:lnTo>
                  <a:pt x="0" y="10938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8318782" y="1674547"/>
            <a:ext cx="2985753" cy="2990226"/>
          </a:xfrm>
          <a:custGeom>
            <a:avLst/>
            <a:gdLst>
              <a:gd name="connsiteX0" fmla="*/ 1885711 w 2985753"/>
              <a:gd name="connsiteY0" fmla="*/ 0 h 2990226"/>
              <a:gd name="connsiteX1" fmla="*/ 2985753 w 2985753"/>
              <a:gd name="connsiteY1" fmla="*/ 1896364 h 2990226"/>
              <a:gd name="connsiteX2" fmla="*/ 1100042 w 2985753"/>
              <a:gd name="connsiteY2" fmla="*/ 2990226 h 2990226"/>
              <a:gd name="connsiteX3" fmla="*/ 0 w 2985753"/>
              <a:gd name="connsiteY3" fmla="*/ 1093861 h 299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5753" h="2990226">
                <a:moveTo>
                  <a:pt x="1885711" y="0"/>
                </a:moveTo>
                <a:lnTo>
                  <a:pt x="2985753" y="1896364"/>
                </a:lnTo>
                <a:lnTo>
                  <a:pt x="1100042" y="2990226"/>
                </a:lnTo>
                <a:lnTo>
                  <a:pt x="0" y="10938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07088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7448550" cy="3255413"/>
          </a:xfrm>
          <a:custGeom>
            <a:avLst/>
            <a:gdLst>
              <a:gd name="connsiteX0" fmla="*/ 0 w 7448550"/>
              <a:gd name="connsiteY0" fmla="*/ 0 h 3255413"/>
              <a:gd name="connsiteX1" fmla="*/ 7448550 w 7448550"/>
              <a:gd name="connsiteY1" fmla="*/ 0 h 3255413"/>
              <a:gd name="connsiteX2" fmla="*/ 6634697 w 7448550"/>
              <a:gd name="connsiteY2" fmla="*/ 3255413 h 3255413"/>
              <a:gd name="connsiteX3" fmla="*/ 0 w 7448550"/>
              <a:gd name="connsiteY3" fmla="*/ 3255413 h 32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8550" h="3255413">
                <a:moveTo>
                  <a:pt x="0" y="0"/>
                </a:moveTo>
                <a:lnTo>
                  <a:pt x="7448550" y="0"/>
                </a:lnTo>
                <a:lnTo>
                  <a:pt x="6634697" y="3255413"/>
                </a:lnTo>
                <a:lnTo>
                  <a:pt x="0" y="32554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3255413"/>
            <a:ext cx="6634697" cy="3602587"/>
          </a:xfrm>
          <a:custGeom>
            <a:avLst/>
            <a:gdLst>
              <a:gd name="connsiteX0" fmla="*/ 0 w 6634697"/>
              <a:gd name="connsiteY0" fmla="*/ 0 h 3602587"/>
              <a:gd name="connsiteX1" fmla="*/ 6634697 w 6634697"/>
              <a:gd name="connsiteY1" fmla="*/ 0 h 3602587"/>
              <a:gd name="connsiteX2" fmla="*/ 5734050 w 6634697"/>
              <a:gd name="connsiteY2" fmla="*/ 3602587 h 3602587"/>
              <a:gd name="connsiteX3" fmla="*/ 0 w 6634697"/>
              <a:gd name="connsiteY3" fmla="*/ 3602587 h 360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34697" h="3602587">
                <a:moveTo>
                  <a:pt x="0" y="0"/>
                </a:moveTo>
                <a:lnTo>
                  <a:pt x="6634697" y="0"/>
                </a:lnTo>
                <a:lnTo>
                  <a:pt x="5734050" y="3602587"/>
                </a:lnTo>
                <a:lnTo>
                  <a:pt x="0" y="36025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199820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64202" y="452613"/>
            <a:ext cx="1625602" cy="1775383"/>
          </a:xfrm>
          <a:custGeom>
            <a:avLst/>
            <a:gdLst>
              <a:gd name="connsiteX0" fmla="*/ 812801 w 1625602"/>
              <a:gd name="connsiteY0" fmla="*/ 0 h 1775383"/>
              <a:gd name="connsiteX1" fmla="*/ 1625602 w 1625602"/>
              <a:gd name="connsiteY1" fmla="*/ 406400 h 1775383"/>
              <a:gd name="connsiteX2" fmla="*/ 1625602 w 1625602"/>
              <a:gd name="connsiteY2" fmla="*/ 1368982 h 1775383"/>
              <a:gd name="connsiteX3" fmla="*/ 812801 w 1625602"/>
              <a:gd name="connsiteY3" fmla="*/ 1775383 h 1775383"/>
              <a:gd name="connsiteX4" fmla="*/ 0 w 1625602"/>
              <a:gd name="connsiteY4" fmla="*/ 1368982 h 1775383"/>
              <a:gd name="connsiteX5" fmla="*/ 0 w 1625602"/>
              <a:gd name="connsiteY5" fmla="*/ 406400 h 177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5602" h="1775383">
                <a:moveTo>
                  <a:pt x="812801" y="0"/>
                </a:moveTo>
                <a:lnTo>
                  <a:pt x="1625602" y="406400"/>
                </a:lnTo>
                <a:lnTo>
                  <a:pt x="1625602" y="1368982"/>
                </a:lnTo>
                <a:lnTo>
                  <a:pt x="812801" y="1775383"/>
                </a:lnTo>
                <a:lnTo>
                  <a:pt x="0" y="1368982"/>
                </a:lnTo>
                <a:lnTo>
                  <a:pt x="0" y="406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664202" y="2563902"/>
            <a:ext cx="1625603" cy="1775384"/>
          </a:xfrm>
          <a:custGeom>
            <a:avLst/>
            <a:gdLst>
              <a:gd name="connsiteX0" fmla="*/ 812802 w 1625603"/>
              <a:gd name="connsiteY0" fmla="*/ 0 h 1775384"/>
              <a:gd name="connsiteX1" fmla="*/ 1625603 w 1625603"/>
              <a:gd name="connsiteY1" fmla="*/ 406401 h 1775384"/>
              <a:gd name="connsiteX2" fmla="*/ 1625603 w 1625603"/>
              <a:gd name="connsiteY2" fmla="*/ 1368983 h 1775384"/>
              <a:gd name="connsiteX3" fmla="*/ 812802 w 1625603"/>
              <a:gd name="connsiteY3" fmla="*/ 1775384 h 1775384"/>
              <a:gd name="connsiteX4" fmla="*/ 0 w 1625603"/>
              <a:gd name="connsiteY4" fmla="*/ 1368983 h 1775384"/>
              <a:gd name="connsiteX5" fmla="*/ 0 w 1625603"/>
              <a:gd name="connsiteY5" fmla="*/ 406401 h 177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5603" h="1775384">
                <a:moveTo>
                  <a:pt x="812802" y="0"/>
                </a:moveTo>
                <a:lnTo>
                  <a:pt x="1625603" y="406401"/>
                </a:lnTo>
                <a:lnTo>
                  <a:pt x="1625603" y="1368983"/>
                </a:lnTo>
                <a:lnTo>
                  <a:pt x="812802" y="1775384"/>
                </a:lnTo>
                <a:lnTo>
                  <a:pt x="0" y="1368983"/>
                </a:lnTo>
                <a:lnTo>
                  <a:pt x="0" y="406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5664202" y="4675192"/>
            <a:ext cx="1625603" cy="1775384"/>
          </a:xfrm>
          <a:custGeom>
            <a:avLst/>
            <a:gdLst>
              <a:gd name="connsiteX0" fmla="*/ 812802 w 1625603"/>
              <a:gd name="connsiteY0" fmla="*/ 0 h 1775384"/>
              <a:gd name="connsiteX1" fmla="*/ 1625603 w 1625603"/>
              <a:gd name="connsiteY1" fmla="*/ 406401 h 1775384"/>
              <a:gd name="connsiteX2" fmla="*/ 1625603 w 1625603"/>
              <a:gd name="connsiteY2" fmla="*/ 1368983 h 1775384"/>
              <a:gd name="connsiteX3" fmla="*/ 812802 w 1625603"/>
              <a:gd name="connsiteY3" fmla="*/ 1775384 h 1775384"/>
              <a:gd name="connsiteX4" fmla="*/ 0 w 1625603"/>
              <a:gd name="connsiteY4" fmla="*/ 1368983 h 1775384"/>
              <a:gd name="connsiteX5" fmla="*/ 0 w 1625603"/>
              <a:gd name="connsiteY5" fmla="*/ 406401 h 177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5603" h="1775384">
                <a:moveTo>
                  <a:pt x="812802" y="0"/>
                </a:moveTo>
                <a:lnTo>
                  <a:pt x="1625603" y="406401"/>
                </a:lnTo>
                <a:lnTo>
                  <a:pt x="1625603" y="1368983"/>
                </a:lnTo>
                <a:lnTo>
                  <a:pt x="812802" y="1775384"/>
                </a:lnTo>
                <a:lnTo>
                  <a:pt x="0" y="1368983"/>
                </a:lnTo>
                <a:lnTo>
                  <a:pt x="0" y="406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7576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914900"/>
          </a:xfrm>
          <a:custGeom>
            <a:avLst/>
            <a:gdLst>
              <a:gd name="connsiteX0" fmla="*/ 0 w 12192000"/>
              <a:gd name="connsiteY0" fmla="*/ 0 h 4914900"/>
              <a:gd name="connsiteX1" fmla="*/ 12192000 w 12192000"/>
              <a:gd name="connsiteY1" fmla="*/ 0 h 4914900"/>
              <a:gd name="connsiteX2" fmla="*/ 12192000 w 12192000"/>
              <a:gd name="connsiteY2" fmla="*/ 4914900 h 4914900"/>
              <a:gd name="connsiteX3" fmla="*/ 0 w 12192000"/>
              <a:gd name="connsiteY3" fmla="*/ 4914900 h 491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914900">
                <a:moveTo>
                  <a:pt x="0" y="0"/>
                </a:moveTo>
                <a:lnTo>
                  <a:pt x="12192000" y="0"/>
                </a:lnTo>
                <a:lnTo>
                  <a:pt x="12192000" y="4914900"/>
                </a:lnTo>
                <a:lnTo>
                  <a:pt x="0" y="4914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9539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03226" y="385763"/>
            <a:ext cx="5286375" cy="6086475"/>
          </a:xfrm>
          <a:custGeom>
            <a:avLst/>
            <a:gdLst>
              <a:gd name="connsiteX0" fmla="*/ 0 w 5286375"/>
              <a:gd name="connsiteY0" fmla="*/ 0 h 6086475"/>
              <a:gd name="connsiteX1" fmla="*/ 3927475 w 5286375"/>
              <a:gd name="connsiteY1" fmla="*/ 12700 h 6086475"/>
              <a:gd name="connsiteX2" fmla="*/ 5286375 w 5286375"/>
              <a:gd name="connsiteY2" fmla="*/ 6086475 h 6086475"/>
              <a:gd name="connsiteX3" fmla="*/ 0 w 5286375"/>
              <a:gd name="connsiteY3" fmla="*/ 6086475 h 608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6375" h="6086475">
                <a:moveTo>
                  <a:pt x="0" y="0"/>
                </a:moveTo>
                <a:lnTo>
                  <a:pt x="3927475" y="12700"/>
                </a:lnTo>
                <a:lnTo>
                  <a:pt x="5286375" y="6086475"/>
                </a:lnTo>
                <a:lnTo>
                  <a:pt x="0" y="60864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81875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689850" y="1394460"/>
            <a:ext cx="2301875" cy="4053840"/>
          </a:xfrm>
          <a:custGeom>
            <a:avLst/>
            <a:gdLst>
              <a:gd name="connsiteX0" fmla="*/ 28199 w 2290761"/>
              <a:gd name="connsiteY0" fmla="*/ 0 h 4053840"/>
              <a:gd name="connsiteX1" fmla="*/ 2262562 w 2290761"/>
              <a:gd name="connsiteY1" fmla="*/ 0 h 4053840"/>
              <a:gd name="connsiteX2" fmla="*/ 2290761 w 2290761"/>
              <a:gd name="connsiteY2" fmla="*/ 28199 h 4053840"/>
              <a:gd name="connsiteX3" fmla="*/ 2290761 w 2290761"/>
              <a:gd name="connsiteY3" fmla="*/ 4025641 h 4053840"/>
              <a:gd name="connsiteX4" fmla="*/ 2262562 w 2290761"/>
              <a:gd name="connsiteY4" fmla="*/ 4053840 h 4053840"/>
              <a:gd name="connsiteX5" fmla="*/ 28199 w 2290761"/>
              <a:gd name="connsiteY5" fmla="*/ 4053840 h 4053840"/>
              <a:gd name="connsiteX6" fmla="*/ 0 w 2290761"/>
              <a:gd name="connsiteY6" fmla="*/ 4025641 h 4053840"/>
              <a:gd name="connsiteX7" fmla="*/ 0 w 2290761"/>
              <a:gd name="connsiteY7" fmla="*/ 28199 h 4053840"/>
              <a:gd name="connsiteX8" fmla="*/ 28199 w 2290761"/>
              <a:gd name="connsiteY8" fmla="*/ 0 h 405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0761" h="4053840">
                <a:moveTo>
                  <a:pt x="28199" y="0"/>
                </a:moveTo>
                <a:lnTo>
                  <a:pt x="2262562" y="0"/>
                </a:lnTo>
                <a:cubicBezTo>
                  <a:pt x="2278136" y="0"/>
                  <a:pt x="2290761" y="12625"/>
                  <a:pt x="2290761" y="28199"/>
                </a:cubicBezTo>
                <a:lnTo>
                  <a:pt x="2290761" y="4025641"/>
                </a:lnTo>
                <a:cubicBezTo>
                  <a:pt x="2290761" y="4041215"/>
                  <a:pt x="2278136" y="4053840"/>
                  <a:pt x="2262562" y="4053840"/>
                </a:cubicBezTo>
                <a:lnTo>
                  <a:pt x="28199" y="4053840"/>
                </a:lnTo>
                <a:cubicBezTo>
                  <a:pt x="12625" y="4053840"/>
                  <a:pt x="0" y="4041215"/>
                  <a:pt x="0" y="4025641"/>
                </a:cubicBezTo>
                <a:lnTo>
                  <a:pt x="0" y="28199"/>
                </a:lnTo>
                <a:cubicBezTo>
                  <a:pt x="0" y="12625"/>
                  <a:pt x="12625" y="0"/>
                  <a:pt x="281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66837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721600" y="1092200"/>
            <a:ext cx="3632200" cy="4813300"/>
          </a:xfrm>
          <a:custGeom>
            <a:avLst/>
            <a:gdLst>
              <a:gd name="connsiteX0" fmla="*/ 0 w 3632200"/>
              <a:gd name="connsiteY0" fmla="*/ 0 h 4813300"/>
              <a:gd name="connsiteX1" fmla="*/ 3632200 w 3632200"/>
              <a:gd name="connsiteY1" fmla="*/ 0 h 4813300"/>
              <a:gd name="connsiteX2" fmla="*/ 3632200 w 3632200"/>
              <a:gd name="connsiteY2" fmla="*/ 4813300 h 4813300"/>
              <a:gd name="connsiteX3" fmla="*/ 0 w 3632200"/>
              <a:gd name="connsiteY3" fmla="*/ 4813300 h 481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2200" h="4813300">
                <a:moveTo>
                  <a:pt x="0" y="0"/>
                </a:moveTo>
                <a:lnTo>
                  <a:pt x="3632200" y="0"/>
                </a:lnTo>
                <a:lnTo>
                  <a:pt x="3632200" y="4813300"/>
                </a:lnTo>
                <a:lnTo>
                  <a:pt x="0" y="4813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19867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528461" y="922020"/>
            <a:ext cx="5890041" cy="3783064"/>
          </a:xfrm>
          <a:custGeom>
            <a:avLst/>
            <a:gdLst>
              <a:gd name="connsiteX0" fmla="*/ 0 w 5890041"/>
              <a:gd name="connsiteY0" fmla="*/ 0 h 3783064"/>
              <a:gd name="connsiteX1" fmla="*/ 5890041 w 5890041"/>
              <a:gd name="connsiteY1" fmla="*/ 0 h 3783064"/>
              <a:gd name="connsiteX2" fmla="*/ 5890041 w 5890041"/>
              <a:gd name="connsiteY2" fmla="*/ 3783064 h 3783064"/>
              <a:gd name="connsiteX3" fmla="*/ 0 w 5890041"/>
              <a:gd name="connsiteY3" fmla="*/ 3783064 h 378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0041" h="3783064">
                <a:moveTo>
                  <a:pt x="0" y="0"/>
                </a:moveTo>
                <a:lnTo>
                  <a:pt x="5890041" y="0"/>
                </a:lnTo>
                <a:lnTo>
                  <a:pt x="5890041" y="3783064"/>
                </a:lnTo>
                <a:lnTo>
                  <a:pt x="0" y="37830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74702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76325" y="2076450"/>
            <a:ext cx="2471738" cy="2928938"/>
          </a:xfrm>
          <a:custGeom>
            <a:avLst/>
            <a:gdLst>
              <a:gd name="connsiteX0" fmla="*/ 384775 w 2471738"/>
              <a:gd name="connsiteY0" fmla="*/ 0 h 2928938"/>
              <a:gd name="connsiteX1" fmla="*/ 2086963 w 2471738"/>
              <a:gd name="connsiteY1" fmla="*/ 0 h 2928938"/>
              <a:gd name="connsiteX2" fmla="*/ 2471738 w 2471738"/>
              <a:gd name="connsiteY2" fmla="*/ 384775 h 2928938"/>
              <a:gd name="connsiteX3" fmla="*/ 2471738 w 2471738"/>
              <a:gd name="connsiteY3" fmla="*/ 2544163 h 2928938"/>
              <a:gd name="connsiteX4" fmla="*/ 2086963 w 2471738"/>
              <a:gd name="connsiteY4" fmla="*/ 2928938 h 2928938"/>
              <a:gd name="connsiteX5" fmla="*/ 384775 w 2471738"/>
              <a:gd name="connsiteY5" fmla="*/ 2928938 h 2928938"/>
              <a:gd name="connsiteX6" fmla="*/ 0 w 2471738"/>
              <a:gd name="connsiteY6" fmla="*/ 2544163 h 2928938"/>
              <a:gd name="connsiteX7" fmla="*/ 0 w 2471738"/>
              <a:gd name="connsiteY7" fmla="*/ 384775 h 2928938"/>
              <a:gd name="connsiteX8" fmla="*/ 384775 w 2471738"/>
              <a:gd name="connsiteY8" fmla="*/ 0 h 2928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1738" h="2928938">
                <a:moveTo>
                  <a:pt x="384775" y="0"/>
                </a:moveTo>
                <a:lnTo>
                  <a:pt x="2086963" y="0"/>
                </a:lnTo>
                <a:cubicBezTo>
                  <a:pt x="2299468" y="0"/>
                  <a:pt x="2471738" y="172270"/>
                  <a:pt x="2471738" y="384775"/>
                </a:cubicBezTo>
                <a:lnTo>
                  <a:pt x="2471738" y="2544163"/>
                </a:lnTo>
                <a:cubicBezTo>
                  <a:pt x="2471738" y="2756668"/>
                  <a:pt x="2299468" y="2928938"/>
                  <a:pt x="2086963" y="2928938"/>
                </a:cubicBezTo>
                <a:lnTo>
                  <a:pt x="384775" y="2928938"/>
                </a:lnTo>
                <a:cubicBezTo>
                  <a:pt x="172270" y="2928938"/>
                  <a:pt x="0" y="2756668"/>
                  <a:pt x="0" y="2544163"/>
                </a:cubicBezTo>
                <a:lnTo>
                  <a:pt x="0" y="384775"/>
                </a:lnTo>
                <a:cubicBezTo>
                  <a:pt x="0" y="172270"/>
                  <a:pt x="172270" y="0"/>
                  <a:pt x="3847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74658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51955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9E4FC-0DF8-4244-A8C0-F9C06FD3533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D89B-DB98-4A89-AE58-5C621F92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04624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9E4FC-0DF8-4244-A8C0-F9C06FD3533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D89B-DB98-4A89-AE58-5C621F92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07042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9E4FC-0DF8-4244-A8C0-F9C06FD3533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D89B-DB98-4A89-AE58-5C621F92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76094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9E4FC-0DF8-4244-A8C0-F9C06FD3533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D89B-DB98-4A89-AE58-5C621F92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3376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19120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9E4FC-0DF8-4244-A8C0-F9C06FD3533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D89B-DB98-4A89-AE58-5C621F92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79331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9E4FC-0DF8-4244-A8C0-F9C06FD3533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D89B-DB98-4A89-AE58-5C621F92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89838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9E4FC-0DF8-4244-A8C0-F9C06FD3533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D89B-DB98-4A89-AE58-5C621F92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64392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9E4FC-0DF8-4244-A8C0-F9C06FD3533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D89B-DB98-4A89-AE58-5C621F92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4489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9E4FC-0DF8-4244-A8C0-F9C06FD3533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D89B-DB98-4A89-AE58-5C621F92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04319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9E4FC-0DF8-4244-A8C0-F9C06FD3533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D89B-DB98-4A89-AE58-5C621F92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5474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1926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8732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9164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781800" y="342900"/>
            <a:ext cx="5086350" cy="6515100"/>
          </a:xfrm>
          <a:custGeom>
            <a:avLst/>
            <a:gdLst>
              <a:gd name="connsiteX0" fmla="*/ 0 w 5086350"/>
              <a:gd name="connsiteY0" fmla="*/ 0 h 6515100"/>
              <a:gd name="connsiteX1" fmla="*/ 5086350 w 5086350"/>
              <a:gd name="connsiteY1" fmla="*/ 0 h 6515100"/>
              <a:gd name="connsiteX2" fmla="*/ 5086350 w 5086350"/>
              <a:gd name="connsiteY2" fmla="*/ 6515100 h 6515100"/>
              <a:gd name="connsiteX3" fmla="*/ 0 w 5086350"/>
              <a:gd name="connsiteY3" fmla="*/ 6515100 h 651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6350" h="6515100">
                <a:moveTo>
                  <a:pt x="0" y="0"/>
                </a:moveTo>
                <a:lnTo>
                  <a:pt x="5086350" y="0"/>
                </a:lnTo>
                <a:lnTo>
                  <a:pt x="5086350" y="6515100"/>
                </a:lnTo>
                <a:lnTo>
                  <a:pt x="0" y="6515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8161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3850" y="0"/>
            <a:ext cx="6553200" cy="6519544"/>
          </a:xfrm>
          <a:custGeom>
            <a:avLst/>
            <a:gdLst>
              <a:gd name="connsiteX0" fmla="*/ 0 w 6553200"/>
              <a:gd name="connsiteY0" fmla="*/ 0 h 6572250"/>
              <a:gd name="connsiteX1" fmla="*/ 6553200 w 6553200"/>
              <a:gd name="connsiteY1" fmla="*/ 0 h 6572250"/>
              <a:gd name="connsiteX2" fmla="*/ 6553200 w 6553200"/>
              <a:gd name="connsiteY2" fmla="*/ 6572250 h 6572250"/>
              <a:gd name="connsiteX3" fmla="*/ 0 w 6553200"/>
              <a:gd name="connsiteY3" fmla="*/ 6572250 h 657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6572250">
                <a:moveTo>
                  <a:pt x="0" y="0"/>
                </a:moveTo>
                <a:lnTo>
                  <a:pt x="6553200" y="0"/>
                </a:lnTo>
                <a:lnTo>
                  <a:pt x="6553200" y="6572250"/>
                </a:lnTo>
                <a:lnTo>
                  <a:pt x="0" y="65722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2672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9E4FC-0DF8-4244-A8C0-F9C06FD3533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2D89B-DB98-4A89-AE58-5C621F92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0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1" r:id="rId32"/>
    <p:sldLayoutId id="2147483690" r:id="rId33"/>
    <p:sldLayoutId id="2147483692" r:id="rId34"/>
    <p:sldLayoutId id="2147483693" r:id="rId35"/>
    <p:sldLayoutId id="2147483650" r:id="rId36"/>
    <p:sldLayoutId id="2147483651" r:id="rId37"/>
    <p:sldLayoutId id="2147483652" r:id="rId38"/>
    <p:sldLayoutId id="2147483653" r:id="rId39"/>
    <p:sldLayoutId id="2147483654" r:id="rId40"/>
    <p:sldLayoutId id="2147483655" r:id="rId41"/>
    <p:sldLayoutId id="2147483656" r:id="rId42"/>
    <p:sldLayoutId id="2147483657" r:id="rId43"/>
    <p:sldLayoutId id="2147483658" r:id="rId44"/>
    <p:sldLayoutId id="2147483659" r:id="rId4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Relationship Id="rId4" Type="http://schemas.openxmlformats.org/officeDocument/2006/relationships/hyperlink" Target="mailto:jhernandez@dph.sbcounty.go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microsoft.com/office/2018/10/relationships/comments" Target="../comments/modernComment_122_EF18488E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2124269"/>
            <a:ext cx="4474029" cy="4733730"/>
          </a:xfrm>
          <a:custGeom>
            <a:avLst/>
            <a:gdLst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3328163"/>
              <a:gd name="connsiteX1" fmla="*/ 4152900 w 4152900"/>
              <a:gd name="connsiteY1" fmla="*/ 0 h 3328163"/>
              <a:gd name="connsiteX2" fmla="*/ 4152900 w 4152900"/>
              <a:gd name="connsiteY2" fmla="*/ 1639121 h 3328163"/>
              <a:gd name="connsiteX3" fmla="*/ 0 w 4152900"/>
              <a:gd name="connsiteY3" fmla="*/ 3328163 h 3328163"/>
              <a:gd name="connsiteX4" fmla="*/ 0 w 4152900"/>
              <a:gd name="connsiteY4" fmla="*/ 0 h 3328163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1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2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2250226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4399943"/>
              <a:gd name="connsiteX1" fmla="*/ 4152900 w 4152900"/>
              <a:gd name="connsiteY1" fmla="*/ 0 h 4399943"/>
              <a:gd name="connsiteX2" fmla="*/ 4152900 w 4152900"/>
              <a:gd name="connsiteY2" fmla="*/ 2250226 h 4399943"/>
              <a:gd name="connsiteX3" fmla="*/ 0 w 4152900"/>
              <a:gd name="connsiteY3" fmla="*/ 4399943 h 4399943"/>
              <a:gd name="connsiteX4" fmla="*/ 0 w 4152900"/>
              <a:gd name="connsiteY4" fmla="*/ 0 h 4399943"/>
              <a:gd name="connsiteX0" fmla="*/ 0 w 4152900"/>
              <a:gd name="connsiteY0" fmla="*/ 0 h 3779439"/>
              <a:gd name="connsiteX1" fmla="*/ 4152900 w 4152900"/>
              <a:gd name="connsiteY1" fmla="*/ 0 h 3779439"/>
              <a:gd name="connsiteX2" fmla="*/ 4152900 w 4152900"/>
              <a:gd name="connsiteY2" fmla="*/ 2250226 h 3779439"/>
              <a:gd name="connsiteX3" fmla="*/ 0 w 4152900"/>
              <a:gd name="connsiteY3" fmla="*/ 3779439 h 3779439"/>
              <a:gd name="connsiteX4" fmla="*/ 0 w 4152900"/>
              <a:gd name="connsiteY4" fmla="*/ 0 h 3779439"/>
              <a:gd name="connsiteX0" fmla="*/ 9702 w 4162602"/>
              <a:gd name="connsiteY0" fmla="*/ 0 h 3481183"/>
              <a:gd name="connsiteX1" fmla="*/ 4162602 w 4162602"/>
              <a:gd name="connsiteY1" fmla="*/ 0 h 3481183"/>
              <a:gd name="connsiteX2" fmla="*/ 4162602 w 4162602"/>
              <a:gd name="connsiteY2" fmla="*/ 2250226 h 3481183"/>
              <a:gd name="connsiteX3" fmla="*/ 0 w 4162602"/>
              <a:gd name="connsiteY3" fmla="*/ 3481183 h 3481183"/>
              <a:gd name="connsiteX4" fmla="*/ 9702 w 4162602"/>
              <a:gd name="connsiteY4" fmla="*/ 0 h 3481183"/>
              <a:gd name="connsiteX0" fmla="*/ 9702 w 4162602"/>
              <a:gd name="connsiteY0" fmla="*/ 0 h 3497305"/>
              <a:gd name="connsiteX1" fmla="*/ 4162602 w 4162602"/>
              <a:gd name="connsiteY1" fmla="*/ 0 h 3497305"/>
              <a:gd name="connsiteX2" fmla="*/ 4162602 w 4162602"/>
              <a:gd name="connsiteY2" fmla="*/ 2250226 h 3497305"/>
              <a:gd name="connsiteX3" fmla="*/ 0 w 4162602"/>
              <a:gd name="connsiteY3" fmla="*/ 3497305 h 3497305"/>
              <a:gd name="connsiteX4" fmla="*/ 9702 w 4162602"/>
              <a:gd name="connsiteY4" fmla="*/ 0 h 3497305"/>
              <a:gd name="connsiteX0" fmla="*/ 9702 w 4162602"/>
              <a:gd name="connsiteY0" fmla="*/ 0 h 3521488"/>
              <a:gd name="connsiteX1" fmla="*/ 4162602 w 4162602"/>
              <a:gd name="connsiteY1" fmla="*/ 0 h 3521488"/>
              <a:gd name="connsiteX2" fmla="*/ 4162602 w 4162602"/>
              <a:gd name="connsiteY2" fmla="*/ 2250226 h 3521488"/>
              <a:gd name="connsiteX3" fmla="*/ 0 w 4162602"/>
              <a:gd name="connsiteY3" fmla="*/ 3521488 h 3521488"/>
              <a:gd name="connsiteX4" fmla="*/ 9702 w 4162602"/>
              <a:gd name="connsiteY4" fmla="*/ 0 h 3521488"/>
              <a:gd name="connsiteX0" fmla="*/ 9702 w 4162602"/>
              <a:gd name="connsiteY0" fmla="*/ 0 h 3505366"/>
              <a:gd name="connsiteX1" fmla="*/ 4162602 w 4162602"/>
              <a:gd name="connsiteY1" fmla="*/ 0 h 3505366"/>
              <a:gd name="connsiteX2" fmla="*/ 4162602 w 4162602"/>
              <a:gd name="connsiteY2" fmla="*/ 2250226 h 3505366"/>
              <a:gd name="connsiteX3" fmla="*/ 0 w 4162602"/>
              <a:gd name="connsiteY3" fmla="*/ 3505366 h 3505366"/>
              <a:gd name="connsiteX4" fmla="*/ 9702 w 4162602"/>
              <a:gd name="connsiteY4" fmla="*/ 0 h 3505366"/>
              <a:gd name="connsiteX0" fmla="*/ 9702 w 4162602"/>
              <a:gd name="connsiteY0" fmla="*/ 0 h 3505366"/>
              <a:gd name="connsiteX1" fmla="*/ 4162602 w 4162602"/>
              <a:gd name="connsiteY1" fmla="*/ 0 h 3505366"/>
              <a:gd name="connsiteX2" fmla="*/ 4162602 w 4162602"/>
              <a:gd name="connsiteY2" fmla="*/ 2161555 h 3505366"/>
              <a:gd name="connsiteX3" fmla="*/ 0 w 4162602"/>
              <a:gd name="connsiteY3" fmla="*/ 3505366 h 3505366"/>
              <a:gd name="connsiteX4" fmla="*/ 9702 w 4162602"/>
              <a:gd name="connsiteY4" fmla="*/ 0 h 3505366"/>
              <a:gd name="connsiteX0" fmla="*/ 9702 w 4162602"/>
              <a:gd name="connsiteY0" fmla="*/ 0 h 3505366"/>
              <a:gd name="connsiteX1" fmla="*/ 4162602 w 4162602"/>
              <a:gd name="connsiteY1" fmla="*/ 0 h 3505366"/>
              <a:gd name="connsiteX2" fmla="*/ 4162602 w 4162602"/>
              <a:gd name="connsiteY2" fmla="*/ 2290531 h 3505366"/>
              <a:gd name="connsiteX3" fmla="*/ 0 w 4162602"/>
              <a:gd name="connsiteY3" fmla="*/ 3505366 h 3505366"/>
              <a:gd name="connsiteX4" fmla="*/ 9702 w 4162602"/>
              <a:gd name="connsiteY4" fmla="*/ 0 h 3505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2602" h="3505366">
                <a:moveTo>
                  <a:pt x="9702" y="0"/>
                </a:moveTo>
                <a:lnTo>
                  <a:pt x="4162602" y="0"/>
                </a:lnTo>
                <a:lnTo>
                  <a:pt x="4162602" y="2290531"/>
                </a:lnTo>
                <a:lnTo>
                  <a:pt x="0" y="3505366"/>
                </a:lnTo>
                <a:lnTo>
                  <a:pt x="9702" y="0"/>
                </a:lnTo>
                <a:close/>
              </a:path>
            </a:pathLst>
          </a:custGeom>
          <a:solidFill>
            <a:srgbClr val="CD97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2" name="Freeform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4152900" cy="3761792"/>
          </a:xfrm>
          <a:custGeom>
            <a:avLst/>
            <a:gdLst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3328163"/>
              <a:gd name="connsiteX1" fmla="*/ 4152900 w 4152900"/>
              <a:gd name="connsiteY1" fmla="*/ 0 h 3328163"/>
              <a:gd name="connsiteX2" fmla="*/ 4152900 w 4152900"/>
              <a:gd name="connsiteY2" fmla="*/ 1639121 h 3328163"/>
              <a:gd name="connsiteX3" fmla="*/ 0 w 4152900"/>
              <a:gd name="connsiteY3" fmla="*/ 3328163 h 3328163"/>
              <a:gd name="connsiteX4" fmla="*/ 0 w 4152900"/>
              <a:gd name="connsiteY4" fmla="*/ 0 h 3328163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1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2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2250226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4399943"/>
              <a:gd name="connsiteX1" fmla="*/ 4152900 w 4152900"/>
              <a:gd name="connsiteY1" fmla="*/ 0 h 4399943"/>
              <a:gd name="connsiteX2" fmla="*/ 4152900 w 4152900"/>
              <a:gd name="connsiteY2" fmla="*/ 2250226 h 4399943"/>
              <a:gd name="connsiteX3" fmla="*/ 0 w 4152900"/>
              <a:gd name="connsiteY3" fmla="*/ 4399943 h 4399943"/>
              <a:gd name="connsiteX4" fmla="*/ 0 w 4152900"/>
              <a:gd name="connsiteY4" fmla="*/ 0 h 4399943"/>
              <a:gd name="connsiteX0" fmla="*/ 0 w 4152900"/>
              <a:gd name="connsiteY0" fmla="*/ 0 h 3779439"/>
              <a:gd name="connsiteX1" fmla="*/ 4152900 w 4152900"/>
              <a:gd name="connsiteY1" fmla="*/ 0 h 3779439"/>
              <a:gd name="connsiteX2" fmla="*/ 4152900 w 4152900"/>
              <a:gd name="connsiteY2" fmla="*/ 2250226 h 3779439"/>
              <a:gd name="connsiteX3" fmla="*/ 0 w 4152900"/>
              <a:gd name="connsiteY3" fmla="*/ 3779439 h 3779439"/>
              <a:gd name="connsiteX4" fmla="*/ 0 w 4152900"/>
              <a:gd name="connsiteY4" fmla="*/ 0 h 3779439"/>
              <a:gd name="connsiteX0" fmla="*/ 0 w 4152900"/>
              <a:gd name="connsiteY0" fmla="*/ 0 h 3790408"/>
              <a:gd name="connsiteX1" fmla="*/ 4152900 w 4152900"/>
              <a:gd name="connsiteY1" fmla="*/ 0 h 3790408"/>
              <a:gd name="connsiteX2" fmla="*/ 4152900 w 4152900"/>
              <a:gd name="connsiteY2" fmla="*/ 2250226 h 3790408"/>
              <a:gd name="connsiteX3" fmla="*/ 0 w 4152900"/>
              <a:gd name="connsiteY3" fmla="*/ 3790408 h 3790408"/>
              <a:gd name="connsiteX4" fmla="*/ 0 w 4152900"/>
              <a:gd name="connsiteY4" fmla="*/ 0 h 379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790408">
                <a:moveTo>
                  <a:pt x="0" y="0"/>
                </a:moveTo>
                <a:lnTo>
                  <a:pt x="4152900" y="0"/>
                </a:lnTo>
                <a:lnTo>
                  <a:pt x="4152900" y="2250226"/>
                </a:lnTo>
                <a:lnTo>
                  <a:pt x="0" y="3790408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3" name="Title 32"/>
          <p:cNvSpPr txBox="1">
            <a:spLocks noGrp="1"/>
          </p:cNvSpPr>
          <p:nvPr>
            <p:ph type="title" idx="4294967295"/>
          </p:nvPr>
        </p:nvSpPr>
        <p:spPr>
          <a:xfrm>
            <a:off x="5076113" y="332087"/>
            <a:ext cx="6038878" cy="41618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 Cond" panose="020B0506030403020204"/>
                <a:ea typeface="+mn-ea"/>
                <a:cs typeface="+mn-cs"/>
              </a:rPr>
              <a:t>Creating A CalREDIE Query For Nurse Assignments</a:t>
            </a:r>
            <a:r>
              <a:rPr kumimoji="0" lang="en-US" sz="6000" b="1" i="0" u="none" strike="noStrike" kern="1200" cap="none" spc="6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 Cond" panose="020B0506030403020204"/>
                <a:ea typeface="Open Sans Extrabold"/>
                <a:cs typeface="Open Sans Extrabold"/>
              </a:rPr>
              <a:t> </a:t>
            </a:r>
            <a:endParaRPr kumimoji="0" lang="en-US" sz="6000" b="1" i="0" u="none" strike="noStrike" kern="1200" cap="none" spc="6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yriad Pro Cond" panose="020B0506030403020204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078050" y="5088341"/>
            <a:ext cx="4541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/>
              <a:t>Step-by-Step Workflow</a:t>
            </a:r>
          </a:p>
        </p:txBody>
      </p:sp>
      <p:sp>
        <p:nvSpPr>
          <p:cNvPr id="23" name="Rectangle 22"/>
          <p:cNvSpPr/>
          <p:nvPr/>
        </p:nvSpPr>
        <p:spPr>
          <a:xfrm>
            <a:off x="-1" y="6313127"/>
            <a:ext cx="4152902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2200" b="1" i="1">
                <a:solidFill>
                  <a:srgbClr val="002D73"/>
                </a:solidFill>
                <a:effectLst/>
                <a:latin typeface="Myriad Pro Cond" panose="020B05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SBC</a:t>
            </a:r>
            <a:r>
              <a:rPr lang="en-US" sz="2200" b="1" i="1">
                <a:solidFill>
                  <a:srgbClr val="002D73"/>
                </a:solidFill>
                <a:effectLst/>
                <a:latin typeface="Myriad Pro Cond" panose="020B05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ounty.gov</a:t>
            </a:r>
            <a:endParaRPr lang="id-ID" sz="2200" b="1" i="1">
              <a:solidFill>
                <a:srgbClr val="002D73"/>
              </a:solidFill>
              <a:latin typeface="Myriad Pro Cond" panose="020B0506030403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089" y="4489089"/>
            <a:ext cx="4335247" cy="92639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effectLst/>
                <a:latin typeface="Myriad Pro Cond"/>
                <a:ea typeface="Lato"/>
                <a:cs typeface="Lato"/>
              </a:rPr>
              <a:t>Jenny Hernandez</a:t>
            </a:r>
          </a:p>
          <a:p>
            <a:r>
              <a:rPr lang="en-US" b="1">
                <a:effectLst/>
                <a:latin typeface="Myriad Pro Cond"/>
                <a:ea typeface="Lato"/>
                <a:cs typeface="Lato"/>
              </a:rPr>
              <a:t>MSN, BSN, BAS, RN, PHN, AMB, LNC  </a:t>
            </a:r>
          </a:p>
          <a:p>
            <a:r>
              <a:rPr lang="en-US">
                <a:latin typeface="Myriad Pro Cond"/>
                <a:ea typeface="Lato"/>
                <a:cs typeface="Lato"/>
              </a:rPr>
              <a:t>SPHN</a:t>
            </a:r>
            <a:endParaRPr lang="en-US">
              <a:effectLst/>
              <a:latin typeface="Myriad Pro Cond"/>
              <a:ea typeface="Lato"/>
              <a:cs typeface="Lato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748985-D89C-4B7A-A48E-36BCCF4AD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8" r="-2442"/>
          <a:stretch/>
        </p:blipFill>
        <p:spPr>
          <a:xfrm flipH="1">
            <a:off x="10050981" y="2417276"/>
            <a:ext cx="2558142" cy="4326738"/>
          </a:xfrm>
          <a:prstGeom prst="rect">
            <a:avLst/>
          </a:prstGeom>
        </p:spPr>
      </p:pic>
      <p:pic>
        <p:nvPicPr>
          <p:cNvPr id="2" name="Picture 1" descr="San Bernardino County logo.">
            <a:extLst>
              <a:ext uri="{FF2B5EF4-FFF2-40B4-BE49-F238E27FC236}">
                <a16:creationId xmlns:a16="http://schemas.microsoft.com/office/drawing/2014/main" id="{4CC5985B-0892-510D-AD87-9D6C805C0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4" y="446952"/>
            <a:ext cx="2387318" cy="1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24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Bright lines of lights against a dark background that represent information data networks.">
            <a:extLst>
              <a:ext uri="{FF2B5EF4-FFF2-40B4-BE49-F238E27FC236}">
                <a16:creationId xmlns:a16="http://schemas.microsoft.com/office/drawing/2014/main" id="{05C5289C-CBFC-E5DF-C387-E851E76B7349}"/>
              </a:ext>
            </a:extLst>
          </p:cNvPr>
          <p:cNvSpPr/>
          <p:nvPr/>
        </p:nvSpPr>
        <p:spPr>
          <a:xfrm>
            <a:off x="-108155" y="-36531"/>
            <a:ext cx="4604888" cy="6879772"/>
          </a:xfrm>
          <a:custGeom>
            <a:avLst/>
            <a:gdLst>
              <a:gd name="connsiteX0" fmla="*/ 0 w 5116286"/>
              <a:gd name="connsiteY0" fmla="*/ 0 h 6858000"/>
              <a:gd name="connsiteX1" fmla="*/ 5116286 w 5116286"/>
              <a:gd name="connsiteY1" fmla="*/ 0 h 6858000"/>
              <a:gd name="connsiteX2" fmla="*/ 5116286 w 5116286"/>
              <a:gd name="connsiteY2" fmla="*/ 6858000 h 6858000"/>
              <a:gd name="connsiteX3" fmla="*/ 0 w 5116286"/>
              <a:gd name="connsiteY3" fmla="*/ 6858000 h 6858000"/>
              <a:gd name="connsiteX4" fmla="*/ 0 w 5116286"/>
              <a:gd name="connsiteY4" fmla="*/ 0 h 6858000"/>
              <a:gd name="connsiteX0" fmla="*/ 0 w 5116286"/>
              <a:gd name="connsiteY0" fmla="*/ 0 h 6858000"/>
              <a:gd name="connsiteX1" fmla="*/ 5116286 w 5116286"/>
              <a:gd name="connsiteY1" fmla="*/ 0 h 6858000"/>
              <a:gd name="connsiteX2" fmla="*/ 2383972 w 5116286"/>
              <a:gd name="connsiteY2" fmla="*/ 6847114 h 6858000"/>
              <a:gd name="connsiteX3" fmla="*/ 0 w 5116286"/>
              <a:gd name="connsiteY3" fmla="*/ 6858000 h 6858000"/>
              <a:gd name="connsiteX4" fmla="*/ 0 w 5116286"/>
              <a:gd name="connsiteY4" fmla="*/ 0 h 6858000"/>
              <a:gd name="connsiteX0" fmla="*/ 0 w 5116286"/>
              <a:gd name="connsiteY0" fmla="*/ 0 h 6858000"/>
              <a:gd name="connsiteX1" fmla="*/ 5116286 w 5116286"/>
              <a:gd name="connsiteY1" fmla="*/ 0 h 6858000"/>
              <a:gd name="connsiteX2" fmla="*/ 2612572 w 5116286"/>
              <a:gd name="connsiteY2" fmla="*/ 6857999 h 6858000"/>
              <a:gd name="connsiteX3" fmla="*/ 0 w 5116286"/>
              <a:gd name="connsiteY3" fmla="*/ 6858000 h 6858000"/>
              <a:gd name="connsiteX4" fmla="*/ 0 w 511628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6286" h="6858000">
                <a:moveTo>
                  <a:pt x="0" y="0"/>
                </a:moveTo>
                <a:lnTo>
                  <a:pt x="5116286" y="0"/>
                </a:lnTo>
                <a:lnTo>
                  <a:pt x="2612572" y="6857999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3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988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29278" y="1989167"/>
            <a:ext cx="5777605" cy="1805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600"/>
              </a:lnSpc>
              <a:buFont typeface="+mj-lt"/>
              <a:buAutoNum type="arabicPeriod"/>
            </a:pPr>
            <a:r>
              <a:rPr lang="en-US" sz="2400"/>
              <a:t>Input date range (e.g., Jan 1, 2025 - Jan 31, 2025)</a:t>
            </a:r>
          </a:p>
          <a:p>
            <a:pPr marL="457200" indent="-457200">
              <a:lnSpc>
                <a:spcPts val="3600"/>
              </a:lnSpc>
              <a:buFont typeface="+mj-lt"/>
              <a:buAutoNum type="arabicPeriod"/>
            </a:pPr>
            <a:r>
              <a:rPr lang="en-US" sz="2400"/>
              <a:t>Click 'Find' and review results</a:t>
            </a:r>
          </a:p>
          <a:p>
            <a:pPr algn="r">
              <a:lnSpc>
                <a:spcPct val="150000"/>
              </a:lnSpc>
            </a:pPr>
            <a:endParaRPr lang="id-ID" sz="160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7DE9D6E-8E52-838F-0EEC-410BFD6C5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1790406" y="-14759"/>
            <a:ext cx="2971799" cy="6858000"/>
          </a:xfrm>
          <a:custGeom>
            <a:avLst/>
            <a:gdLst>
              <a:gd name="connsiteX0" fmla="*/ 0 w 2457420"/>
              <a:gd name="connsiteY0" fmla="*/ 0 h 6419850"/>
              <a:gd name="connsiteX1" fmla="*/ 381000 w 2457420"/>
              <a:gd name="connsiteY1" fmla="*/ 0 h 6419850"/>
              <a:gd name="connsiteX2" fmla="*/ 2457420 w 2457420"/>
              <a:gd name="connsiteY2" fmla="*/ 6419850 h 6419850"/>
              <a:gd name="connsiteX3" fmla="*/ 2076420 w 2457420"/>
              <a:gd name="connsiteY3" fmla="*/ 6419850 h 6419850"/>
              <a:gd name="connsiteX4" fmla="*/ 0 w 2457420"/>
              <a:gd name="connsiteY4" fmla="*/ 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420" h="6419850">
                <a:moveTo>
                  <a:pt x="0" y="0"/>
                </a:moveTo>
                <a:lnTo>
                  <a:pt x="381000" y="0"/>
                </a:lnTo>
                <a:lnTo>
                  <a:pt x="2457420" y="6419850"/>
                </a:lnTo>
                <a:lnTo>
                  <a:pt x="2076420" y="6419850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7A5995-388D-6024-3020-5AFE1EF1C0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98818" y="323458"/>
            <a:ext cx="5479133" cy="14087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 Cond" panose="020B0506030403020204"/>
                <a:ea typeface="+mn-ea"/>
                <a:cs typeface="+mn-cs"/>
              </a:rPr>
              <a:t>Step 7: Set Date Range &amp; Run Query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Myriad Pro Cond" panose="020B0506030403020204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27830BD1-E968-612E-F63F-CCC73AE53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2"/>
            <a:ext cx="3991896" cy="3224980"/>
          </a:xfrm>
          <a:custGeom>
            <a:avLst/>
            <a:gdLst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3328163"/>
              <a:gd name="connsiteX1" fmla="*/ 4152900 w 4152900"/>
              <a:gd name="connsiteY1" fmla="*/ 0 h 3328163"/>
              <a:gd name="connsiteX2" fmla="*/ 4152900 w 4152900"/>
              <a:gd name="connsiteY2" fmla="*/ 1639121 h 3328163"/>
              <a:gd name="connsiteX3" fmla="*/ 0 w 4152900"/>
              <a:gd name="connsiteY3" fmla="*/ 3328163 h 3328163"/>
              <a:gd name="connsiteX4" fmla="*/ 0 w 4152900"/>
              <a:gd name="connsiteY4" fmla="*/ 0 h 3328163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1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2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2250226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4399943"/>
              <a:gd name="connsiteX1" fmla="*/ 4152900 w 4152900"/>
              <a:gd name="connsiteY1" fmla="*/ 0 h 4399943"/>
              <a:gd name="connsiteX2" fmla="*/ 4152900 w 4152900"/>
              <a:gd name="connsiteY2" fmla="*/ 2250226 h 4399943"/>
              <a:gd name="connsiteX3" fmla="*/ 0 w 4152900"/>
              <a:gd name="connsiteY3" fmla="*/ 4399943 h 4399943"/>
              <a:gd name="connsiteX4" fmla="*/ 0 w 4152900"/>
              <a:gd name="connsiteY4" fmla="*/ 0 h 4399943"/>
              <a:gd name="connsiteX0" fmla="*/ 0 w 4152900"/>
              <a:gd name="connsiteY0" fmla="*/ 0 h 3779439"/>
              <a:gd name="connsiteX1" fmla="*/ 4152900 w 4152900"/>
              <a:gd name="connsiteY1" fmla="*/ 0 h 3779439"/>
              <a:gd name="connsiteX2" fmla="*/ 4152900 w 4152900"/>
              <a:gd name="connsiteY2" fmla="*/ 2250226 h 3779439"/>
              <a:gd name="connsiteX3" fmla="*/ 0 w 4152900"/>
              <a:gd name="connsiteY3" fmla="*/ 3779439 h 3779439"/>
              <a:gd name="connsiteX4" fmla="*/ 0 w 4152900"/>
              <a:gd name="connsiteY4" fmla="*/ 0 h 3779439"/>
              <a:gd name="connsiteX0" fmla="*/ 0 w 4152900"/>
              <a:gd name="connsiteY0" fmla="*/ 0 h 3790408"/>
              <a:gd name="connsiteX1" fmla="*/ 4152900 w 4152900"/>
              <a:gd name="connsiteY1" fmla="*/ 0 h 3790408"/>
              <a:gd name="connsiteX2" fmla="*/ 4152900 w 4152900"/>
              <a:gd name="connsiteY2" fmla="*/ 2250226 h 3790408"/>
              <a:gd name="connsiteX3" fmla="*/ 0 w 4152900"/>
              <a:gd name="connsiteY3" fmla="*/ 3790408 h 3790408"/>
              <a:gd name="connsiteX4" fmla="*/ 0 w 4152900"/>
              <a:gd name="connsiteY4" fmla="*/ 0 h 379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790408">
                <a:moveTo>
                  <a:pt x="0" y="0"/>
                </a:moveTo>
                <a:lnTo>
                  <a:pt x="4152900" y="0"/>
                </a:lnTo>
                <a:lnTo>
                  <a:pt x="4152900" y="2250226"/>
                </a:lnTo>
                <a:lnTo>
                  <a:pt x="0" y="3790408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D66F5A0-088C-767C-DBF3-8A1C194D0859}"/>
              </a:ext>
            </a:extLst>
          </p:cNvPr>
          <p:cNvSpPr>
            <a:spLocks noGrp="1"/>
          </p:cNvSpPr>
          <p:nvPr/>
        </p:nvSpPr>
        <p:spPr>
          <a:xfrm>
            <a:off x="10942779" y="6386511"/>
            <a:ext cx="987552" cy="47148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accent6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>
                <a:solidFill>
                  <a:srgbClr val="002D73"/>
                </a:solidFill>
              </a:rPr>
              <a:pPr/>
              <a:t>10</a:t>
            </a:fld>
            <a:endParaRPr lang="en-US">
              <a:solidFill>
                <a:srgbClr val="002D73"/>
              </a:solidFill>
            </a:endParaRPr>
          </a:p>
        </p:txBody>
      </p:sp>
      <p:pic>
        <p:nvPicPr>
          <p:cNvPr id="2" name="Picture 1" descr="Jurisdiction Review Date entry fields">
            <a:extLst>
              <a:ext uri="{FF2B5EF4-FFF2-40B4-BE49-F238E27FC236}">
                <a16:creationId xmlns:a16="http://schemas.microsoft.com/office/drawing/2014/main" id="{D6A91669-487F-3A70-456B-A20A61F30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009" y="3510370"/>
            <a:ext cx="7761804" cy="23795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565219-C7BE-CFDA-F346-85C749FDA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3776" y="-14759"/>
            <a:ext cx="1120876" cy="938382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an Bernardino County logo.">
            <a:extLst>
              <a:ext uri="{FF2B5EF4-FFF2-40B4-BE49-F238E27FC236}">
                <a16:creationId xmlns:a16="http://schemas.microsoft.com/office/drawing/2014/main" id="{6CAA5BA0-7B72-C816-ABE8-5B6E46AB9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4" y="446952"/>
            <a:ext cx="2387318" cy="1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64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401114" y="1873337"/>
            <a:ext cx="4611380" cy="42043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/>
              <a:t>1. Click 'Export'</a:t>
            </a:r>
          </a:p>
          <a:p>
            <a:pPr>
              <a:lnSpc>
                <a:spcPct val="150000"/>
              </a:lnSpc>
            </a:pPr>
            <a:r>
              <a:rPr lang="en-US"/>
              <a:t>2. Choose 'Microsoft Excel'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en-US"/>
              <a:t>3. Select fields to export: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lvl="1">
              <a:lnSpc>
                <a:spcPct val="150000"/>
              </a:lnSpc>
            </a:pPr>
            <a:r>
              <a:rPr lang="en-US"/>
              <a:t>   </a:t>
            </a:r>
            <a:r>
              <a:rPr lang="en-US" err="1"/>
              <a:t>PR_date</a:t>
            </a:r>
            <a:r>
              <a:rPr lang="en-US"/>
              <a:t> created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lvl="1">
              <a:lnSpc>
                <a:spcPct val="150000"/>
              </a:lnSpc>
            </a:pPr>
            <a:r>
              <a:rPr lang="en-US"/>
              <a:t>   </a:t>
            </a:r>
            <a:r>
              <a:rPr lang="en-US" err="1"/>
              <a:t>PR_disease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lvl="1">
              <a:lnSpc>
                <a:spcPct val="150000"/>
              </a:lnSpc>
            </a:pPr>
            <a:r>
              <a:rPr lang="en-US"/>
              <a:t>   </a:t>
            </a:r>
            <a:r>
              <a:rPr lang="en-US" err="1"/>
              <a:t>PR_first</a:t>
            </a:r>
            <a:r>
              <a:rPr lang="en-US"/>
              <a:t> name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lvl="1">
              <a:lnSpc>
                <a:spcPct val="150000"/>
              </a:lnSpc>
            </a:pPr>
            <a:r>
              <a:rPr lang="en-US"/>
              <a:t>   </a:t>
            </a:r>
            <a:r>
              <a:rPr lang="en-US" err="1"/>
              <a:t>PR_investigator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lvl="1">
              <a:lnSpc>
                <a:spcPct val="150000"/>
              </a:lnSpc>
            </a:pPr>
            <a:r>
              <a:rPr lang="en-US"/>
              <a:t>   </a:t>
            </a:r>
            <a:r>
              <a:rPr lang="en-US" err="1"/>
              <a:t>PR_last</a:t>
            </a:r>
            <a:r>
              <a:rPr lang="en-US"/>
              <a:t> name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lvl="1">
              <a:lnSpc>
                <a:spcPct val="150000"/>
              </a:lnSpc>
            </a:pPr>
            <a:r>
              <a:rPr lang="en-US"/>
              <a:t>   </a:t>
            </a:r>
            <a:r>
              <a:rPr lang="en-US" err="1"/>
              <a:t>PR_process</a:t>
            </a:r>
            <a:r>
              <a:rPr lang="en-US"/>
              <a:t> status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en-US"/>
              <a:t>4. Click 'Export' and save file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Picture 1" descr="View of the CalREDIE Instant Export field window from a desktop. ">
            <a:extLst>
              <a:ext uri="{FF2B5EF4-FFF2-40B4-BE49-F238E27FC236}">
                <a16:creationId xmlns:a16="http://schemas.microsoft.com/office/drawing/2014/main" id="{E94074B8-CE56-AB5A-90B0-A23AA070F4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60" r="-219" b="38667"/>
          <a:stretch>
            <a:fillRect/>
          </a:stretch>
        </p:blipFill>
        <p:spPr>
          <a:xfrm>
            <a:off x="776417" y="2771457"/>
            <a:ext cx="7479429" cy="3484911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06EE13EC-EE01-DC78-A2D5-AC7BE347E5A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07272" y="601632"/>
            <a:ext cx="7697149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 Cond" panose="020B0506030403020204"/>
                <a:ea typeface="+mn-ea"/>
                <a:cs typeface="+mn-cs"/>
              </a:rPr>
              <a:t>Step 8: Export the Query</a:t>
            </a:r>
          </a:p>
        </p:txBody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D1BD6573-A694-E9B2-8B65-6BCC9059F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2"/>
            <a:ext cx="4152900" cy="2949676"/>
          </a:xfrm>
          <a:custGeom>
            <a:avLst/>
            <a:gdLst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3328163"/>
              <a:gd name="connsiteX1" fmla="*/ 4152900 w 4152900"/>
              <a:gd name="connsiteY1" fmla="*/ 0 h 3328163"/>
              <a:gd name="connsiteX2" fmla="*/ 4152900 w 4152900"/>
              <a:gd name="connsiteY2" fmla="*/ 1639121 h 3328163"/>
              <a:gd name="connsiteX3" fmla="*/ 0 w 4152900"/>
              <a:gd name="connsiteY3" fmla="*/ 3328163 h 3328163"/>
              <a:gd name="connsiteX4" fmla="*/ 0 w 4152900"/>
              <a:gd name="connsiteY4" fmla="*/ 0 h 3328163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1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2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2250226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4399943"/>
              <a:gd name="connsiteX1" fmla="*/ 4152900 w 4152900"/>
              <a:gd name="connsiteY1" fmla="*/ 0 h 4399943"/>
              <a:gd name="connsiteX2" fmla="*/ 4152900 w 4152900"/>
              <a:gd name="connsiteY2" fmla="*/ 2250226 h 4399943"/>
              <a:gd name="connsiteX3" fmla="*/ 0 w 4152900"/>
              <a:gd name="connsiteY3" fmla="*/ 4399943 h 4399943"/>
              <a:gd name="connsiteX4" fmla="*/ 0 w 4152900"/>
              <a:gd name="connsiteY4" fmla="*/ 0 h 4399943"/>
              <a:gd name="connsiteX0" fmla="*/ 0 w 4152900"/>
              <a:gd name="connsiteY0" fmla="*/ 0 h 3779439"/>
              <a:gd name="connsiteX1" fmla="*/ 4152900 w 4152900"/>
              <a:gd name="connsiteY1" fmla="*/ 0 h 3779439"/>
              <a:gd name="connsiteX2" fmla="*/ 4152900 w 4152900"/>
              <a:gd name="connsiteY2" fmla="*/ 2250226 h 3779439"/>
              <a:gd name="connsiteX3" fmla="*/ 0 w 4152900"/>
              <a:gd name="connsiteY3" fmla="*/ 3779439 h 3779439"/>
              <a:gd name="connsiteX4" fmla="*/ 0 w 4152900"/>
              <a:gd name="connsiteY4" fmla="*/ 0 h 3779439"/>
              <a:gd name="connsiteX0" fmla="*/ 0 w 4152900"/>
              <a:gd name="connsiteY0" fmla="*/ 0 h 3790408"/>
              <a:gd name="connsiteX1" fmla="*/ 4152900 w 4152900"/>
              <a:gd name="connsiteY1" fmla="*/ 0 h 3790408"/>
              <a:gd name="connsiteX2" fmla="*/ 4152900 w 4152900"/>
              <a:gd name="connsiteY2" fmla="*/ 2250226 h 3790408"/>
              <a:gd name="connsiteX3" fmla="*/ 0 w 4152900"/>
              <a:gd name="connsiteY3" fmla="*/ 3790408 h 3790408"/>
              <a:gd name="connsiteX4" fmla="*/ 0 w 4152900"/>
              <a:gd name="connsiteY4" fmla="*/ 0 h 379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790408">
                <a:moveTo>
                  <a:pt x="0" y="0"/>
                </a:moveTo>
                <a:lnTo>
                  <a:pt x="4152900" y="0"/>
                </a:lnTo>
                <a:lnTo>
                  <a:pt x="4152900" y="2250226"/>
                </a:lnTo>
                <a:lnTo>
                  <a:pt x="0" y="3790408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04F10F2D-0AD9-AA73-04F5-8839AFD91C7E}"/>
              </a:ext>
            </a:extLst>
          </p:cNvPr>
          <p:cNvSpPr>
            <a:spLocks noGrp="1"/>
          </p:cNvSpPr>
          <p:nvPr/>
        </p:nvSpPr>
        <p:spPr>
          <a:xfrm>
            <a:off x="10942779" y="6386511"/>
            <a:ext cx="987552" cy="47148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accent6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>
                <a:solidFill>
                  <a:srgbClr val="002D73"/>
                </a:solidFill>
              </a:rPr>
              <a:pPr/>
              <a:t>11</a:t>
            </a:fld>
            <a:endParaRPr lang="en-US">
              <a:solidFill>
                <a:srgbClr val="002D73"/>
              </a:solidFill>
            </a:endParaRPr>
          </a:p>
        </p:txBody>
      </p:sp>
      <p:pic>
        <p:nvPicPr>
          <p:cNvPr id="4" name="Picture 3" descr="San Bernardino County logo.">
            <a:extLst>
              <a:ext uri="{FF2B5EF4-FFF2-40B4-BE49-F238E27FC236}">
                <a16:creationId xmlns:a16="http://schemas.microsoft.com/office/drawing/2014/main" id="{5C87ED9D-BDDF-B1C8-BD03-E1A9F405C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4" y="446952"/>
            <a:ext cx="2387318" cy="1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50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1">
            <a:extLst>
              <a:ext uri="{FF2B5EF4-FFF2-40B4-BE49-F238E27FC236}">
                <a16:creationId xmlns:a16="http://schemas.microsoft.com/office/drawing/2014/main" id="{D35880C0-2D8D-5801-2ADE-36F003F61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2"/>
            <a:ext cx="4152900" cy="2949676"/>
          </a:xfrm>
          <a:custGeom>
            <a:avLst/>
            <a:gdLst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3328163"/>
              <a:gd name="connsiteX1" fmla="*/ 4152900 w 4152900"/>
              <a:gd name="connsiteY1" fmla="*/ 0 h 3328163"/>
              <a:gd name="connsiteX2" fmla="*/ 4152900 w 4152900"/>
              <a:gd name="connsiteY2" fmla="*/ 1639121 h 3328163"/>
              <a:gd name="connsiteX3" fmla="*/ 0 w 4152900"/>
              <a:gd name="connsiteY3" fmla="*/ 3328163 h 3328163"/>
              <a:gd name="connsiteX4" fmla="*/ 0 w 4152900"/>
              <a:gd name="connsiteY4" fmla="*/ 0 h 3328163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1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2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2250226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4399943"/>
              <a:gd name="connsiteX1" fmla="*/ 4152900 w 4152900"/>
              <a:gd name="connsiteY1" fmla="*/ 0 h 4399943"/>
              <a:gd name="connsiteX2" fmla="*/ 4152900 w 4152900"/>
              <a:gd name="connsiteY2" fmla="*/ 2250226 h 4399943"/>
              <a:gd name="connsiteX3" fmla="*/ 0 w 4152900"/>
              <a:gd name="connsiteY3" fmla="*/ 4399943 h 4399943"/>
              <a:gd name="connsiteX4" fmla="*/ 0 w 4152900"/>
              <a:gd name="connsiteY4" fmla="*/ 0 h 4399943"/>
              <a:gd name="connsiteX0" fmla="*/ 0 w 4152900"/>
              <a:gd name="connsiteY0" fmla="*/ 0 h 3779439"/>
              <a:gd name="connsiteX1" fmla="*/ 4152900 w 4152900"/>
              <a:gd name="connsiteY1" fmla="*/ 0 h 3779439"/>
              <a:gd name="connsiteX2" fmla="*/ 4152900 w 4152900"/>
              <a:gd name="connsiteY2" fmla="*/ 2250226 h 3779439"/>
              <a:gd name="connsiteX3" fmla="*/ 0 w 4152900"/>
              <a:gd name="connsiteY3" fmla="*/ 3779439 h 3779439"/>
              <a:gd name="connsiteX4" fmla="*/ 0 w 4152900"/>
              <a:gd name="connsiteY4" fmla="*/ 0 h 3779439"/>
              <a:gd name="connsiteX0" fmla="*/ 0 w 4152900"/>
              <a:gd name="connsiteY0" fmla="*/ 0 h 3790408"/>
              <a:gd name="connsiteX1" fmla="*/ 4152900 w 4152900"/>
              <a:gd name="connsiteY1" fmla="*/ 0 h 3790408"/>
              <a:gd name="connsiteX2" fmla="*/ 4152900 w 4152900"/>
              <a:gd name="connsiteY2" fmla="*/ 2250226 h 3790408"/>
              <a:gd name="connsiteX3" fmla="*/ 0 w 4152900"/>
              <a:gd name="connsiteY3" fmla="*/ 3790408 h 3790408"/>
              <a:gd name="connsiteX4" fmla="*/ 0 w 4152900"/>
              <a:gd name="connsiteY4" fmla="*/ 0 h 379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790408">
                <a:moveTo>
                  <a:pt x="0" y="0"/>
                </a:moveTo>
                <a:lnTo>
                  <a:pt x="4152900" y="0"/>
                </a:lnTo>
                <a:lnTo>
                  <a:pt x="4152900" y="2250226"/>
                </a:lnTo>
                <a:lnTo>
                  <a:pt x="0" y="3790408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6" name="Title 5"/>
          <p:cNvSpPr txBox="1">
            <a:spLocks noGrp="1"/>
          </p:cNvSpPr>
          <p:nvPr>
            <p:ph type="title" idx="4294967295"/>
          </p:nvPr>
        </p:nvSpPr>
        <p:spPr>
          <a:xfrm>
            <a:off x="4617551" y="619399"/>
            <a:ext cx="731278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 Cond" panose="020B0506030403020204"/>
                <a:ea typeface="+mn-ea"/>
                <a:cs typeface="+mn-cs"/>
              </a:rPr>
              <a:t>Step 8: Export the Query Contd.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 Cond" panose="020B0506030403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Content Placeholder 4" descr="View of the CalREDIE Instant Export window from a desktop. ">
            <a:extLst>
              <a:ext uri="{FF2B5EF4-FFF2-40B4-BE49-F238E27FC236}">
                <a16:creationId xmlns:a16="http://schemas.microsoft.com/office/drawing/2014/main" id="{28084F7E-46DD-919D-570B-3C4F528E1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383" y="1966972"/>
            <a:ext cx="6458704" cy="4528399"/>
          </a:xfrm>
          <a:prstGeom prst="rect">
            <a:avLst/>
          </a:prstGeom>
        </p:spPr>
      </p:pic>
      <p:sp>
        <p:nvSpPr>
          <p:cNvPr id="7" name="Arrow: Right 6" descr="A yellow arrow pointing at one of the fields needed to bec checked off to export the query.">
            <a:extLst>
              <a:ext uri="{FF2B5EF4-FFF2-40B4-BE49-F238E27FC236}">
                <a16:creationId xmlns:a16="http://schemas.microsoft.com/office/drawing/2014/main" id="{6BBC76A1-B7D4-0145-0722-BB807036DA88}"/>
              </a:ext>
            </a:extLst>
          </p:cNvPr>
          <p:cNvSpPr/>
          <p:nvPr/>
        </p:nvSpPr>
        <p:spPr>
          <a:xfrm>
            <a:off x="2794014" y="3622569"/>
            <a:ext cx="1833369" cy="716093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AB4B1B8-BE70-2D68-828C-4FCD88C31E19}"/>
              </a:ext>
            </a:extLst>
          </p:cNvPr>
          <p:cNvSpPr>
            <a:spLocks noGrp="1"/>
          </p:cNvSpPr>
          <p:nvPr/>
        </p:nvSpPr>
        <p:spPr>
          <a:xfrm>
            <a:off x="10942779" y="6386511"/>
            <a:ext cx="987552" cy="47148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accent6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>
                <a:solidFill>
                  <a:srgbClr val="002D73"/>
                </a:solidFill>
              </a:rPr>
              <a:pPr/>
              <a:t>12</a:t>
            </a:fld>
            <a:endParaRPr lang="en-US">
              <a:solidFill>
                <a:srgbClr val="002D73"/>
              </a:solidFill>
            </a:endParaRPr>
          </a:p>
        </p:txBody>
      </p:sp>
      <p:pic>
        <p:nvPicPr>
          <p:cNvPr id="3" name="Picture 2" descr="San Bernardino County logo.">
            <a:extLst>
              <a:ext uri="{FF2B5EF4-FFF2-40B4-BE49-F238E27FC236}">
                <a16:creationId xmlns:a16="http://schemas.microsoft.com/office/drawing/2014/main" id="{CD620C59-9DBD-CDB9-5E1A-0183979EF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4" y="446952"/>
            <a:ext cx="2387318" cy="1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68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A woman in a white lab coat looks at the computer screens in front of her that display data. She holds a pen and analyzes the data.">
            <a:extLst>
              <a:ext uri="{FF2B5EF4-FFF2-40B4-BE49-F238E27FC236}">
                <a16:creationId xmlns:a16="http://schemas.microsoft.com/office/drawing/2014/main" id="{085B62F4-961C-830C-9884-CAC9BDA24070}"/>
              </a:ext>
            </a:extLst>
          </p:cNvPr>
          <p:cNvSpPr/>
          <p:nvPr/>
        </p:nvSpPr>
        <p:spPr>
          <a:xfrm>
            <a:off x="0" y="983342"/>
            <a:ext cx="6218645" cy="5874657"/>
          </a:xfrm>
          <a:custGeom>
            <a:avLst/>
            <a:gdLst>
              <a:gd name="connsiteX0" fmla="*/ 0 w 6291943"/>
              <a:gd name="connsiteY0" fmla="*/ 0 h 6858000"/>
              <a:gd name="connsiteX1" fmla="*/ 6291943 w 6291943"/>
              <a:gd name="connsiteY1" fmla="*/ 0 h 6858000"/>
              <a:gd name="connsiteX2" fmla="*/ 6291943 w 6291943"/>
              <a:gd name="connsiteY2" fmla="*/ 6858000 h 6858000"/>
              <a:gd name="connsiteX3" fmla="*/ 0 w 6291943"/>
              <a:gd name="connsiteY3" fmla="*/ 6858000 h 6858000"/>
              <a:gd name="connsiteX4" fmla="*/ 0 w 6291943"/>
              <a:gd name="connsiteY4" fmla="*/ 0 h 6858000"/>
              <a:gd name="connsiteX0" fmla="*/ 0 w 6291943"/>
              <a:gd name="connsiteY0" fmla="*/ 10885 h 6868885"/>
              <a:gd name="connsiteX1" fmla="*/ 4931229 w 6291943"/>
              <a:gd name="connsiteY1" fmla="*/ 0 h 6868885"/>
              <a:gd name="connsiteX2" fmla="*/ 6291943 w 6291943"/>
              <a:gd name="connsiteY2" fmla="*/ 6868885 h 6868885"/>
              <a:gd name="connsiteX3" fmla="*/ 0 w 6291943"/>
              <a:gd name="connsiteY3" fmla="*/ 6868885 h 6868885"/>
              <a:gd name="connsiteX4" fmla="*/ 0 w 6291943"/>
              <a:gd name="connsiteY4" fmla="*/ 10885 h 6868885"/>
              <a:gd name="connsiteX0" fmla="*/ 0 w 6291943"/>
              <a:gd name="connsiteY0" fmla="*/ 10885 h 6868885"/>
              <a:gd name="connsiteX1" fmla="*/ 4299858 w 6291943"/>
              <a:gd name="connsiteY1" fmla="*/ 0 h 6868885"/>
              <a:gd name="connsiteX2" fmla="*/ 6291943 w 6291943"/>
              <a:gd name="connsiteY2" fmla="*/ 6868885 h 6868885"/>
              <a:gd name="connsiteX3" fmla="*/ 0 w 6291943"/>
              <a:gd name="connsiteY3" fmla="*/ 6868885 h 6868885"/>
              <a:gd name="connsiteX4" fmla="*/ 0 w 6291943"/>
              <a:gd name="connsiteY4" fmla="*/ 10885 h 6868885"/>
              <a:gd name="connsiteX0" fmla="*/ 0 w 6291943"/>
              <a:gd name="connsiteY0" fmla="*/ 10885 h 6868885"/>
              <a:gd name="connsiteX1" fmla="*/ 3940629 w 6291943"/>
              <a:gd name="connsiteY1" fmla="*/ 0 h 6868885"/>
              <a:gd name="connsiteX2" fmla="*/ 6291943 w 6291943"/>
              <a:gd name="connsiteY2" fmla="*/ 6868885 h 6868885"/>
              <a:gd name="connsiteX3" fmla="*/ 0 w 6291943"/>
              <a:gd name="connsiteY3" fmla="*/ 6868885 h 6868885"/>
              <a:gd name="connsiteX4" fmla="*/ 0 w 6291943"/>
              <a:gd name="connsiteY4" fmla="*/ 10885 h 6868885"/>
              <a:gd name="connsiteX0" fmla="*/ 0 w 6291943"/>
              <a:gd name="connsiteY0" fmla="*/ 10885 h 6868885"/>
              <a:gd name="connsiteX1" fmla="*/ 3962401 w 6291943"/>
              <a:gd name="connsiteY1" fmla="*/ 0 h 6868885"/>
              <a:gd name="connsiteX2" fmla="*/ 6291943 w 6291943"/>
              <a:gd name="connsiteY2" fmla="*/ 6868885 h 6868885"/>
              <a:gd name="connsiteX3" fmla="*/ 0 w 6291943"/>
              <a:gd name="connsiteY3" fmla="*/ 6868885 h 6868885"/>
              <a:gd name="connsiteX4" fmla="*/ 0 w 6291943"/>
              <a:gd name="connsiteY4" fmla="*/ 10885 h 6868885"/>
              <a:gd name="connsiteX0" fmla="*/ 0 w 5802086"/>
              <a:gd name="connsiteY0" fmla="*/ 10885 h 6868885"/>
              <a:gd name="connsiteX1" fmla="*/ 3962401 w 5802086"/>
              <a:gd name="connsiteY1" fmla="*/ 0 h 6868885"/>
              <a:gd name="connsiteX2" fmla="*/ 5802086 w 5802086"/>
              <a:gd name="connsiteY2" fmla="*/ 6825342 h 6868885"/>
              <a:gd name="connsiteX3" fmla="*/ 0 w 5802086"/>
              <a:gd name="connsiteY3" fmla="*/ 6868885 h 6868885"/>
              <a:gd name="connsiteX4" fmla="*/ 0 w 5802086"/>
              <a:gd name="connsiteY4" fmla="*/ 10885 h 6868885"/>
              <a:gd name="connsiteX0" fmla="*/ 0 w 6074229"/>
              <a:gd name="connsiteY0" fmla="*/ 10885 h 6879771"/>
              <a:gd name="connsiteX1" fmla="*/ 3962401 w 6074229"/>
              <a:gd name="connsiteY1" fmla="*/ 0 h 6879771"/>
              <a:gd name="connsiteX2" fmla="*/ 6074229 w 6074229"/>
              <a:gd name="connsiteY2" fmla="*/ 6879771 h 6879771"/>
              <a:gd name="connsiteX3" fmla="*/ 0 w 6074229"/>
              <a:gd name="connsiteY3" fmla="*/ 6868885 h 6879771"/>
              <a:gd name="connsiteX4" fmla="*/ 0 w 6074229"/>
              <a:gd name="connsiteY4" fmla="*/ 10885 h 6879771"/>
              <a:gd name="connsiteX0" fmla="*/ 0 w 6084863"/>
              <a:gd name="connsiteY0" fmla="*/ 0 h 6890657"/>
              <a:gd name="connsiteX1" fmla="*/ 3973035 w 6084863"/>
              <a:gd name="connsiteY1" fmla="*/ 10886 h 6890657"/>
              <a:gd name="connsiteX2" fmla="*/ 6084863 w 6084863"/>
              <a:gd name="connsiteY2" fmla="*/ 6890657 h 6890657"/>
              <a:gd name="connsiteX3" fmla="*/ 10634 w 6084863"/>
              <a:gd name="connsiteY3" fmla="*/ 6879771 h 6890657"/>
              <a:gd name="connsiteX4" fmla="*/ 0 w 6084863"/>
              <a:gd name="connsiteY4" fmla="*/ 0 h 689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4863" h="6890657">
                <a:moveTo>
                  <a:pt x="0" y="0"/>
                </a:moveTo>
                <a:lnTo>
                  <a:pt x="3973035" y="10886"/>
                </a:lnTo>
                <a:lnTo>
                  <a:pt x="6084863" y="6890657"/>
                </a:lnTo>
                <a:lnTo>
                  <a:pt x="10634" y="6879771"/>
                </a:lnTo>
                <a:cubicBezTo>
                  <a:pt x="7089" y="4586514"/>
                  <a:pt x="3545" y="2293257"/>
                  <a:pt x="0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6155" r="-46155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5835651" y="984068"/>
            <a:ext cx="5828305" cy="14087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 Cond" panose="020B0506030403020204"/>
                <a:ea typeface="+mn-ea"/>
                <a:cs typeface="+mn-cs"/>
              </a:rPr>
              <a:t>Step 9: Post-Export Data Management</a:t>
            </a:r>
            <a:r>
              <a:rPr kumimoji="0" lang="id-ID" sz="3600" b="1" i="0" u="none" strike="noStrike" kern="1200" cap="none" spc="0" normalizeH="0" baseline="0" noProof="0">
                <a:ln>
                  <a:noFill/>
                </a:ln>
                <a:solidFill>
                  <a:srgbClr val="DE1D4C"/>
                </a:solidFill>
                <a:effectLst/>
                <a:uLnTx/>
                <a:uFillTx/>
                <a:latin typeface="Myriad Pro Cond" panose="020B0506030403020204"/>
                <a:ea typeface="Open Sans"/>
                <a:cs typeface="Open Sans"/>
              </a:rPr>
              <a:t> 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DE1D4C"/>
              </a:solidFill>
              <a:effectLst/>
              <a:uLnTx/>
              <a:uFillTx/>
              <a:latin typeface="Myriad Pro Cond" panose="020B0506030403020204"/>
              <a:ea typeface="Open Sans"/>
              <a:cs typeface="Open 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41347" y="2637625"/>
            <a:ext cx="4477606" cy="2366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600"/>
              </a:lnSpc>
              <a:buFont typeface="+mj-lt"/>
              <a:buAutoNum type="arabicPeriod"/>
            </a:pPr>
            <a:r>
              <a:rPr lang="en-US" sz="2400"/>
              <a:t>Open Excel file and analyze data</a:t>
            </a:r>
          </a:p>
          <a:p>
            <a:pPr marL="457200" indent="-457200">
              <a:lnSpc>
                <a:spcPts val="3600"/>
              </a:lnSpc>
              <a:buFont typeface="+mj-lt"/>
              <a:buAutoNum type="arabicPeriod"/>
            </a:pPr>
            <a:r>
              <a:rPr lang="en-US" sz="2400"/>
              <a:t>Count nurse caseloads, track dates, and reassign cases</a:t>
            </a:r>
          </a:p>
          <a:p>
            <a:pPr marL="457200" indent="-457200">
              <a:lnSpc>
                <a:spcPts val="3600"/>
              </a:lnSpc>
              <a:buFont typeface="+mj-lt"/>
              <a:buAutoNum type="arabicPeriod"/>
            </a:pPr>
            <a:r>
              <a:rPr lang="en-US" sz="2400"/>
              <a:t>Create PHN case ratio</a:t>
            </a:r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3CE40A01-E0AB-BDB8-58CF-8D8BC7C93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60894" y="0"/>
            <a:ext cx="2457420" cy="6858000"/>
          </a:xfrm>
          <a:custGeom>
            <a:avLst/>
            <a:gdLst>
              <a:gd name="connsiteX0" fmla="*/ 0 w 2457420"/>
              <a:gd name="connsiteY0" fmla="*/ 0 h 6419850"/>
              <a:gd name="connsiteX1" fmla="*/ 381000 w 2457420"/>
              <a:gd name="connsiteY1" fmla="*/ 0 h 6419850"/>
              <a:gd name="connsiteX2" fmla="*/ 2457420 w 2457420"/>
              <a:gd name="connsiteY2" fmla="*/ 6419850 h 6419850"/>
              <a:gd name="connsiteX3" fmla="*/ 2076420 w 2457420"/>
              <a:gd name="connsiteY3" fmla="*/ 6419850 h 6419850"/>
              <a:gd name="connsiteX4" fmla="*/ 0 w 2457420"/>
              <a:gd name="connsiteY4" fmla="*/ 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420" h="6419850">
                <a:moveTo>
                  <a:pt x="0" y="0"/>
                </a:moveTo>
                <a:lnTo>
                  <a:pt x="381000" y="0"/>
                </a:lnTo>
                <a:lnTo>
                  <a:pt x="2457420" y="6419850"/>
                </a:lnTo>
                <a:lnTo>
                  <a:pt x="2076420" y="6419850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21">
            <a:extLst>
              <a:ext uri="{FF2B5EF4-FFF2-40B4-BE49-F238E27FC236}">
                <a16:creationId xmlns:a16="http://schemas.microsoft.com/office/drawing/2014/main" id="{C55CE736-7CB1-E9A2-F38F-2F38B194B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1"/>
            <a:ext cx="4152900" cy="3194303"/>
          </a:xfrm>
          <a:custGeom>
            <a:avLst/>
            <a:gdLst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3328163"/>
              <a:gd name="connsiteX1" fmla="*/ 4152900 w 4152900"/>
              <a:gd name="connsiteY1" fmla="*/ 0 h 3328163"/>
              <a:gd name="connsiteX2" fmla="*/ 4152900 w 4152900"/>
              <a:gd name="connsiteY2" fmla="*/ 1639121 h 3328163"/>
              <a:gd name="connsiteX3" fmla="*/ 0 w 4152900"/>
              <a:gd name="connsiteY3" fmla="*/ 3328163 h 3328163"/>
              <a:gd name="connsiteX4" fmla="*/ 0 w 4152900"/>
              <a:gd name="connsiteY4" fmla="*/ 0 h 3328163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1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2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2250226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4399943"/>
              <a:gd name="connsiteX1" fmla="*/ 4152900 w 4152900"/>
              <a:gd name="connsiteY1" fmla="*/ 0 h 4399943"/>
              <a:gd name="connsiteX2" fmla="*/ 4152900 w 4152900"/>
              <a:gd name="connsiteY2" fmla="*/ 2250226 h 4399943"/>
              <a:gd name="connsiteX3" fmla="*/ 0 w 4152900"/>
              <a:gd name="connsiteY3" fmla="*/ 4399943 h 4399943"/>
              <a:gd name="connsiteX4" fmla="*/ 0 w 4152900"/>
              <a:gd name="connsiteY4" fmla="*/ 0 h 4399943"/>
              <a:gd name="connsiteX0" fmla="*/ 0 w 4152900"/>
              <a:gd name="connsiteY0" fmla="*/ 0 h 3779439"/>
              <a:gd name="connsiteX1" fmla="*/ 4152900 w 4152900"/>
              <a:gd name="connsiteY1" fmla="*/ 0 h 3779439"/>
              <a:gd name="connsiteX2" fmla="*/ 4152900 w 4152900"/>
              <a:gd name="connsiteY2" fmla="*/ 2250226 h 3779439"/>
              <a:gd name="connsiteX3" fmla="*/ 0 w 4152900"/>
              <a:gd name="connsiteY3" fmla="*/ 3779439 h 3779439"/>
              <a:gd name="connsiteX4" fmla="*/ 0 w 4152900"/>
              <a:gd name="connsiteY4" fmla="*/ 0 h 3779439"/>
              <a:gd name="connsiteX0" fmla="*/ 0 w 4152900"/>
              <a:gd name="connsiteY0" fmla="*/ 0 h 3790408"/>
              <a:gd name="connsiteX1" fmla="*/ 4152900 w 4152900"/>
              <a:gd name="connsiteY1" fmla="*/ 0 h 3790408"/>
              <a:gd name="connsiteX2" fmla="*/ 4152900 w 4152900"/>
              <a:gd name="connsiteY2" fmla="*/ 2250226 h 3790408"/>
              <a:gd name="connsiteX3" fmla="*/ 0 w 4152900"/>
              <a:gd name="connsiteY3" fmla="*/ 3790408 h 3790408"/>
              <a:gd name="connsiteX4" fmla="*/ 0 w 4152900"/>
              <a:gd name="connsiteY4" fmla="*/ 0 h 379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790408">
                <a:moveTo>
                  <a:pt x="0" y="0"/>
                </a:moveTo>
                <a:lnTo>
                  <a:pt x="4152900" y="0"/>
                </a:lnTo>
                <a:lnTo>
                  <a:pt x="4152900" y="2250226"/>
                </a:lnTo>
                <a:lnTo>
                  <a:pt x="0" y="3790408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2EE0F6FB-56D1-300D-DA9A-D91D2653E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4706492">
            <a:off x="1180142" y="-429500"/>
            <a:ext cx="2508861" cy="3731824"/>
          </a:xfrm>
          <a:prstGeom prst="parallelogram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75E95374-B860-43F5-A6DD-201AD46333C7}"/>
              </a:ext>
            </a:extLst>
          </p:cNvPr>
          <p:cNvSpPr>
            <a:spLocks noGrp="1"/>
          </p:cNvSpPr>
          <p:nvPr/>
        </p:nvSpPr>
        <p:spPr>
          <a:xfrm>
            <a:off x="10942779" y="6386511"/>
            <a:ext cx="987552" cy="47148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accent6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>
                <a:solidFill>
                  <a:srgbClr val="002D73"/>
                </a:solidFill>
              </a:rPr>
              <a:pPr/>
              <a:t>13</a:t>
            </a:fld>
            <a:endParaRPr lang="en-US">
              <a:solidFill>
                <a:srgbClr val="002D73"/>
              </a:solidFill>
            </a:endParaRPr>
          </a:p>
        </p:txBody>
      </p:sp>
      <p:pic>
        <p:nvPicPr>
          <p:cNvPr id="10" name="Picture 9" descr="San Bernardino County logo.">
            <a:extLst>
              <a:ext uri="{FF2B5EF4-FFF2-40B4-BE49-F238E27FC236}">
                <a16:creationId xmlns:a16="http://schemas.microsoft.com/office/drawing/2014/main" id="{8F134C5A-0569-D835-5DE5-883CFB954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4" y="446952"/>
            <a:ext cx="2387318" cy="1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11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n animated diagram of the human body with a close-up on red bacteria that represents tuberculosis in the lungs of a patient.">
            <a:extLst>
              <a:ext uri="{FF2B5EF4-FFF2-40B4-BE49-F238E27FC236}">
                <a16:creationId xmlns:a16="http://schemas.microsoft.com/office/drawing/2014/main" id="{A67D2B90-DBE6-5B0B-32F4-4F6BB4A50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17"/>
          <a:stretch>
            <a:fillRect/>
          </a:stretch>
        </p:blipFill>
        <p:spPr>
          <a:xfrm>
            <a:off x="1928370" y="0"/>
            <a:ext cx="10300205" cy="6858000"/>
          </a:xfrm>
          <a:prstGeom prst="rect">
            <a:avLst/>
          </a:prstGeom>
        </p:spPr>
      </p:pic>
      <p:sp>
        <p:nvSpPr>
          <p:cNvPr id="13" name="Freeform 21">
            <a:extLst>
              <a:ext uri="{FF2B5EF4-FFF2-40B4-BE49-F238E27FC236}">
                <a16:creationId xmlns:a16="http://schemas.microsoft.com/office/drawing/2014/main" id="{51A07946-DF5D-08E7-3B8A-2C55E936C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984505" y="-984507"/>
            <a:ext cx="6858001" cy="8827011"/>
          </a:xfrm>
          <a:custGeom>
            <a:avLst/>
            <a:gdLst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3328163"/>
              <a:gd name="connsiteX1" fmla="*/ 4152900 w 4152900"/>
              <a:gd name="connsiteY1" fmla="*/ 0 h 3328163"/>
              <a:gd name="connsiteX2" fmla="*/ 4152900 w 4152900"/>
              <a:gd name="connsiteY2" fmla="*/ 1639121 h 3328163"/>
              <a:gd name="connsiteX3" fmla="*/ 0 w 4152900"/>
              <a:gd name="connsiteY3" fmla="*/ 3328163 h 3328163"/>
              <a:gd name="connsiteX4" fmla="*/ 0 w 4152900"/>
              <a:gd name="connsiteY4" fmla="*/ 0 h 3328163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1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2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2250226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4399943"/>
              <a:gd name="connsiteX1" fmla="*/ 4152900 w 4152900"/>
              <a:gd name="connsiteY1" fmla="*/ 0 h 4399943"/>
              <a:gd name="connsiteX2" fmla="*/ 4152900 w 4152900"/>
              <a:gd name="connsiteY2" fmla="*/ 2250226 h 4399943"/>
              <a:gd name="connsiteX3" fmla="*/ 0 w 4152900"/>
              <a:gd name="connsiteY3" fmla="*/ 4399943 h 4399943"/>
              <a:gd name="connsiteX4" fmla="*/ 0 w 4152900"/>
              <a:gd name="connsiteY4" fmla="*/ 0 h 4399943"/>
              <a:gd name="connsiteX0" fmla="*/ 0 w 4152900"/>
              <a:gd name="connsiteY0" fmla="*/ 0 h 3779439"/>
              <a:gd name="connsiteX1" fmla="*/ 4152900 w 4152900"/>
              <a:gd name="connsiteY1" fmla="*/ 0 h 3779439"/>
              <a:gd name="connsiteX2" fmla="*/ 4152900 w 4152900"/>
              <a:gd name="connsiteY2" fmla="*/ 2250226 h 3779439"/>
              <a:gd name="connsiteX3" fmla="*/ 0 w 4152900"/>
              <a:gd name="connsiteY3" fmla="*/ 3779439 h 3779439"/>
              <a:gd name="connsiteX4" fmla="*/ 0 w 4152900"/>
              <a:gd name="connsiteY4" fmla="*/ 0 h 3779439"/>
              <a:gd name="connsiteX0" fmla="*/ 0 w 4152900"/>
              <a:gd name="connsiteY0" fmla="*/ 0 h 3790408"/>
              <a:gd name="connsiteX1" fmla="*/ 4152900 w 4152900"/>
              <a:gd name="connsiteY1" fmla="*/ 0 h 3790408"/>
              <a:gd name="connsiteX2" fmla="*/ 4152900 w 4152900"/>
              <a:gd name="connsiteY2" fmla="*/ 2250226 h 3790408"/>
              <a:gd name="connsiteX3" fmla="*/ 0 w 4152900"/>
              <a:gd name="connsiteY3" fmla="*/ 3790408 h 3790408"/>
              <a:gd name="connsiteX4" fmla="*/ 0 w 4152900"/>
              <a:gd name="connsiteY4" fmla="*/ 0 h 379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790408">
                <a:moveTo>
                  <a:pt x="0" y="0"/>
                </a:moveTo>
                <a:lnTo>
                  <a:pt x="4152900" y="0"/>
                </a:lnTo>
                <a:lnTo>
                  <a:pt x="4152900" y="2250226"/>
                </a:lnTo>
                <a:lnTo>
                  <a:pt x="0" y="3790408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 idx="4294967295"/>
          </p:nvPr>
        </p:nvSpPr>
        <p:spPr>
          <a:xfrm>
            <a:off x="708670" y="3105832"/>
            <a:ext cx="3704835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Conclusion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 Cond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923CC1-F5A2-8642-1909-374EDA034691}"/>
              </a:ext>
            </a:extLst>
          </p:cNvPr>
          <p:cNvSpPr txBox="1"/>
          <p:nvPr/>
        </p:nvSpPr>
        <p:spPr>
          <a:xfrm>
            <a:off x="703474" y="3813524"/>
            <a:ext cx="6823395" cy="981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>
                <a:solidFill>
                  <a:schemeClr val="bg1"/>
                </a:solidFill>
              </a:rPr>
              <a:t>Following this workflow ensures effective case management and tracking of tuberculosis cases.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E17D2325-81B6-ADE6-B859-6A3A9F288267}"/>
              </a:ext>
            </a:extLst>
          </p:cNvPr>
          <p:cNvSpPr>
            <a:spLocks noGrp="1"/>
          </p:cNvSpPr>
          <p:nvPr/>
        </p:nvSpPr>
        <p:spPr>
          <a:xfrm>
            <a:off x="10942779" y="6386511"/>
            <a:ext cx="987552" cy="47148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accent6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>
                <a:solidFill>
                  <a:schemeClr val="bg1"/>
                </a:solidFill>
              </a:rPr>
              <a:pPr/>
              <a:t>14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San Bernardino County logo.">
            <a:extLst>
              <a:ext uri="{FF2B5EF4-FFF2-40B4-BE49-F238E27FC236}">
                <a16:creationId xmlns:a16="http://schemas.microsoft.com/office/drawing/2014/main" id="{FFDB525C-7D8A-50B3-9108-414F9069A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85" y="575945"/>
            <a:ext cx="2387318" cy="1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65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1">
            <a:extLst>
              <a:ext uri="{FF2B5EF4-FFF2-40B4-BE49-F238E27FC236}">
                <a16:creationId xmlns:a16="http://schemas.microsoft.com/office/drawing/2014/main" id="{BE99FD83-0BEF-BDB7-DD98-49BF5F155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5544565" y="-984506"/>
            <a:ext cx="6858001" cy="8827011"/>
          </a:xfrm>
          <a:custGeom>
            <a:avLst/>
            <a:gdLst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3328163"/>
              <a:gd name="connsiteX1" fmla="*/ 4152900 w 4152900"/>
              <a:gd name="connsiteY1" fmla="*/ 0 h 3328163"/>
              <a:gd name="connsiteX2" fmla="*/ 4152900 w 4152900"/>
              <a:gd name="connsiteY2" fmla="*/ 1639121 h 3328163"/>
              <a:gd name="connsiteX3" fmla="*/ 0 w 4152900"/>
              <a:gd name="connsiteY3" fmla="*/ 3328163 h 3328163"/>
              <a:gd name="connsiteX4" fmla="*/ 0 w 4152900"/>
              <a:gd name="connsiteY4" fmla="*/ 0 h 3328163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1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2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2250226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4399943"/>
              <a:gd name="connsiteX1" fmla="*/ 4152900 w 4152900"/>
              <a:gd name="connsiteY1" fmla="*/ 0 h 4399943"/>
              <a:gd name="connsiteX2" fmla="*/ 4152900 w 4152900"/>
              <a:gd name="connsiteY2" fmla="*/ 2250226 h 4399943"/>
              <a:gd name="connsiteX3" fmla="*/ 0 w 4152900"/>
              <a:gd name="connsiteY3" fmla="*/ 4399943 h 4399943"/>
              <a:gd name="connsiteX4" fmla="*/ 0 w 4152900"/>
              <a:gd name="connsiteY4" fmla="*/ 0 h 4399943"/>
              <a:gd name="connsiteX0" fmla="*/ 0 w 4152900"/>
              <a:gd name="connsiteY0" fmla="*/ 0 h 3779439"/>
              <a:gd name="connsiteX1" fmla="*/ 4152900 w 4152900"/>
              <a:gd name="connsiteY1" fmla="*/ 0 h 3779439"/>
              <a:gd name="connsiteX2" fmla="*/ 4152900 w 4152900"/>
              <a:gd name="connsiteY2" fmla="*/ 2250226 h 3779439"/>
              <a:gd name="connsiteX3" fmla="*/ 0 w 4152900"/>
              <a:gd name="connsiteY3" fmla="*/ 3779439 h 3779439"/>
              <a:gd name="connsiteX4" fmla="*/ 0 w 4152900"/>
              <a:gd name="connsiteY4" fmla="*/ 0 h 3779439"/>
              <a:gd name="connsiteX0" fmla="*/ 0 w 4152900"/>
              <a:gd name="connsiteY0" fmla="*/ 0 h 3790408"/>
              <a:gd name="connsiteX1" fmla="*/ 4152900 w 4152900"/>
              <a:gd name="connsiteY1" fmla="*/ 0 h 3790408"/>
              <a:gd name="connsiteX2" fmla="*/ 4152900 w 4152900"/>
              <a:gd name="connsiteY2" fmla="*/ 2250226 h 3790408"/>
              <a:gd name="connsiteX3" fmla="*/ 0 w 4152900"/>
              <a:gd name="connsiteY3" fmla="*/ 3790408 h 3790408"/>
              <a:gd name="connsiteX4" fmla="*/ 0 w 4152900"/>
              <a:gd name="connsiteY4" fmla="*/ 0 h 379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790408">
                <a:moveTo>
                  <a:pt x="0" y="0"/>
                </a:moveTo>
                <a:lnTo>
                  <a:pt x="4152900" y="0"/>
                </a:lnTo>
                <a:lnTo>
                  <a:pt x="4152900" y="2250226"/>
                </a:lnTo>
                <a:lnTo>
                  <a:pt x="0" y="3790408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l="9045" t="165" r="-9045" b="-165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5" name="Freeform 21">
            <a:extLst>
              <a:ext uri="{FF2B5EF4-FFF2-40B4-BE49-F238E27FC236}">
                <a16:creationId xmlns:a16="http://schemas.microsoft.com/office/drawing/2014/main" id="{FE3A184F-739E-7870-DBF0-C2C06565C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4004616" y="1190037"/>
            <a:ext cx="6858001" cy="4500544"/>
          </a:xfrm>
          <a:custGeom>
            <a:avLst/>
            <a:gdLst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3328163"/>
              <a:gd name="connsiteX1" fmla="*/ 4152900 w 4152900"/>
              <a:gd name="connsiteY1" fmla="*/ 0 h 3328163"/>
              <a:gd name="connsiteX2" fmla="*/ 4152900 w 4152900"/>
              <a:gd name="connsiteY2" fmla="*/ 1639121 h 3328163"/>
              <a:gd name="connsiteX3" fmla="*/ 0 w 4152900"/>
              <a:gd name="connsiteY3" fmla="*/ 3328163 h 3328163"/>
              <a:gd name="connsiteX4" fmla="*/ 0 w 4152900"/>
              <a:gd name="connsiteY4" fmla="*/ 0 h 3328163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1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2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2250226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4399943"/>
              <a:gd name="connsiteX1" fmla="*/ 4152900 w 4152900"/>
              <a:gd name="connsiteY1" fmla="*/ 0 h 4399943"/>
              <a:gd name="connsiteX2" fmla="*/ 4152900 w 4152900"/>
              <a:gd name="connsiteY2" fmla="*/ 2250226 h 4399943"/>
              <a:gd name="connsiteX3" fmla="*/ 0 w 4152900"/>
              <a:gd name="connsiteY3" fmla="*/ 4399943 h 4399943"/>
              <a:gd name="connsiteX4" fmla="*/ 0 w 4152900"/>
              <a:gd name="connsiteY4" fmla="*/ 0 h 4399943"/>
              <a:gd name="connsiteX0" fmla="*/ 0 w 4152900"/>
              <a:gd name="connsiteY0" fmla="*/ 0 h 3779439"/>
              <a:gd name="connsiteX1" fmla="*/ 4152900 w 4152900"/>
              <a:gd name="connsiteY1" fmla="*/ 0 h 3779439"/>
              <a:gd name="connsiteX2" fmla="*/ 4152900 w 4152900"/>
              <a:gd name="connsiteY2" fmla="*/ 2250226 h 3779439"/>
              <a:gd name="connsiteX3" fmla="*/ 0 w 4152900"/>
              <a:gd name="connsiteY3" fmla="*/ 3779439 h 3779439"/>
              <a:gd name="connsiteX4" fmla="*/ 0 w 4152900"/>
              <a:gd name="connsiteY4" fmla="*/ 0 h 3779439"/>
              <a:gd name="connsiteX0" fmla="*/ 0 w 4152900"/>
              <a:gd name="connsiteY0" fmla="*/ 0 h 3790408"/>
              <a:gd name="connsiteX1" fmla="*/ 4152900 w 4152900"/>
              <a:gd name="connsiteY1" fmla="*/ 0 h 3790408"/>
              <a:gd name="connsiteX2" fmla="*/ 4152900 w 4152900"/>
              <a:gd name="connsiteY2" fmla="*/ 2250226 h 3790408"/>
              <a:gd name="connsiteX3" fmla="*/ 0 w 4152900"/>
              <a:gd name="connsiteY3" fmla="*/ 3790408 h 3790408"/>
              <a:gd name="connsiteX4" fmla="*/ 0 w 4152900"/>
              <a:gd name="connsiteY4" fmla="*/ 0 h 379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790408">
                <a:moveTo>
                  <a:pt x="0" y="0"/>
                </a:moveTo>
                <a:lnTo>
                  <a:pt x="4152900" y="0"/>
                </a:lnTo>
                <a:lnTo>
                  <a:pt x="4152900" y="2250226"/>
                </a:lnTo>
                <a:lnTo>
                  <a:pt x="0" y="37904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60B1B829-FAA8-161F-4116-BBB8C241B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491132" y="-1"/>
            <a:ext cx="2457420" cy="6858000"/>
          </a:xfrm>
          <a:custGeom>
            <a:avLst/>
            <a:gdLst>
              <a:gd name="connsiteX0" fmla="*/ 0 w 2457420"/>
              <a:gd name="connsiteY0" fmla="*/ 0 h 6419850"/>
              <a:gd name="connsiteX1" fmla="*/ 381000 w 2457420"/>
              <a:gd name="connsiteY1" fmla="*/ 0 h 6419850"/>
              <a:gd name="connsiteX2" fmla="*/ 2457420 w 2457420"/>
              <a:gd name="connsiteY2" fmla="*/ 6419850 h 6419850"/>
              <a:gd name="connsiteX3" fmla="*/ 2076420 w 2457420"/>
              <a:gd name="connsiteY3" fmla="*/ 6419850 h 6419850"/>
              <a:gd name="connsiteX4" fmla="*/ 0 w 2457420"/>
              <a:gd name="connsiteY4" fmla="*/ 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420" h="6419850">
                <a:moveTo>
                  <a:pt x="0" y="0"/>
                </a:moveTo>
                <a:lnTo>
                  <a:pt x="381000" y="0"/>
                </a:lnTo>
                <a:lnTo>
                  <a:pt x="2457420" y="6419850"/>
                </a:lnTo>
                <a:lnTo>
                  <a:pt x="2076420" y="6419850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21">
            <a:extLst>
              <a:ext uri="{FF2B5EF4-FFF2-40B4-BE49-F238E27FC236}">
                <a16:creationId xmlns:a16="http://schemas.microsoft.com/office/drawing/2014/main" id="{C0E59B4E-91A5-C7AF-1D6A-5867F2F6D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39903" y="-9328"/>
            <a:ext cx="4152900" cy="2949676"/>
          </a:xfrm>
          <a:custGeom>
            <a:avLst/>
            <a:gdLst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3328163"/>
              <a:gd name="connsiteX1" fmla="*/ 4152900 w 4152900"/>
              <a:gd name="connsiteY1" fmla="*/ 0 h 3328163"/>
              <a:gd name="connsiteX2" fmla="*/ 4152900 w 4152900"/>
              <a:gd name="connsiteY2" fmla="*/ 1639121 h 3328163"/>
              <a:gd name="connsiteX3" fmla="*/ 0 w 4152900"/>
              <a:gd name="connsiteY3" fmla="*/ 3328163 h 3328163"/>
              <a:gd name="connsiteX4" fmla="*/ 0 w 4152900"/>
              <a:gd name="connsiteY4" fmla="*/ 0 h 3328163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1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2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2250226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4399943"/>
              <a:gd name="connsiteX1" fmla="*/ 4152900 w 4152900"/>
              <a:gd name="connsiteY1" fmla="*/ 0 h 4399943"/>
              <a:gd name="connsiteX2" fmla="*/ 4152900 w 4152900"/>
              <a:gd name="connsiteY2" fmla="*/ 2250226 h 4399943"/>
              <a:gd name="connsiteX3" fmla="*/ 0 w 4152900"/>
              <a:gd name="connsiteY3" fmla="*/ 4399943 h 4399943"/>
              <a:gd name="connsiteX4" fmla="*/ 0 w 4152900"/>
              <a:gd name="connsiteY4" fmla="*/ 0 h 4399943"/>
              <a:gd name="connsiteX0" fmla="*/ 0 w 4152900"/>
              <a:gd name="connsiteY0" fmla="*/ 0 h 3779439"/>
              <a:gd name="connsiteX1" fmla="*/ 4152900 w 4152900"/>
              <a:gd name="connsiteY1" fmla="*/ 0 h 3779439"/>
              <a:gd name="connsiteX2" fmla="*/ 4152900 w 4152900"/>
              <a:gd name="connsiteY2" fmla="*/ 2250226 h 3779439"/>
              <a:gd name="connsiteX3" fmla="*/ 0 w 4152900"/>
              <a:gd name="connsiteY3" fmla="*/ 3779439 h 3779439"/>
              <a:gd name="connsiteX4" fmla="*/ 0 w 4152900"/>
              <a:gd name="connsiteY4" fmla="*/ 0 h 3779439"/>
              <a:gd name="connsiteX0" fmla="*/ 0 w 4152900"/>
              <a:gd name="connsiteY0" fmla="*/ 0 h 3790408"/>
              <a:gd name="connsiteX1" fmla="*/ 4152900 w 4152900"/>
              <a:gd name="connsiteY1" fmla="*/ 0 h 3790408"/>
              <a:gd name="connsiteX2" fmla="*/ 4152900 w 4152900"/>
              <a:gd name="connsiteY2" fmla="*/ 2250226 h 3790408"/>
              <a:gd name="connsiteX3" fmla="*/ 0 w 4152900"/>
              <a:gd name="connsiteY3" fmla="*/ 3790408 h 3790408"/>
              <a:gd name="connsiteX4" fmla="*/ 0 w 4152900"/>
              <a:gd name="connsiteY4" fmla="*/ 0 h 379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790408">
                <a:moveTo>
                  <a:pt x="0" y="0"/>
                </a:moveTo>
                <a:lnTo>
                  <a:pt x="4152900" y="0"/>
                </a:lnTo>
                <a:lnTo>
                  <a:pt x="4152900" y="2250226"/>
                </a:lnTo>
                <a:lnTo>
                  <a:pt x="0" y="3790408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pic>
        <p:nvPicPr>
          <p:cNvPr id="17" name="Picture 16" descr="San Bernardino County logo.">
            <a:extLst>
              <a:ext uri="{FF2B5EF4-FFF2-40B4-BE49-F238E27FC236}">
                <a16:creationId xmlns:a16="http://schemas.microsoft.com/office/drawing/2014/main" id="{A672767F-4139-0EF4-BB66-BD86F5C3A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46" y="441991"/>
            <a:ext cx="2387318" cy="1330816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242B9283-37A0-878F-EDD0-213C488BB132}"/>
              </a:ext>
            </a:extLst>
          </p:cNvPr>
          <p:cNvSpPr txBox="1">
            <a:spLocks/>
          </p:cNvSpPr>
          <p:nvPr/>
        </p:nvSpPr>
        <p:spPr>
          <a:xfrm>
            <a:off x="1953872" y="2080565"/>
            <a:ext cx="5211882" cy="71622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400"/>
              </a:lnSpc>
              <a:spcBef>
                <a:spcPts val="0"/>
              </a:spcBef>
              <a:defRPr/>
            </a:pPr>
            <a:r>
              <a:rPr lang="en-US" sz="3600" b="1" dirty="0">
                <a:latin typeface="Myriad Pro Cond" panose="020B0506030403020204"/>
                <a:ea typeface="+mn-ea"/>
                <a:cs typeface="+mn-cs"/>
              </a:rPr>
              <a:t>Contact Information</a:t>
            </a:r>
            <a:endParaRPr lang="en-US" sz="3600" b="1" dirty="0">
              <a:solidFill>
                <a:srgbClr val="DE1D4C"/>
              </a:solidFill>
              <a:latin typeface="Myriad Pro Cond" panose="020B0506030403020204"/>
              <a:ea typeface="Open Sans"/>
              <a:cs typeface="Open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B298C5-90E6-FFE5-7879-266E3D254AB4}"/>
              </a:ext>
            </a:extLst>
          </p:cNvPr>
          <p:cNvSpPr txBox="1"/>
          <p:nvPr/>
        </p:nvSpPr>
        <p:spPr>
          <a:xfrm>
            <a:off x="2394061" y="2796787"/>
            <a:ext cx="43273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Jenny Hernandez</a:t>
            </a:r>
            <a:r>
              <a:rPr lang="en-US" dirty="0"/>
              <a:t>, MSN, PHN,</a:t>
            </a:r>
          </a:p>
          <a:p>
            <a:pPr algn="ctr"/>
            <a:r>
              <a:rPr lang="en-US" dirty="0"/>
              <a:t>Supervising Public Health Nurse, San Bernardino County Public Health, Communicable Diseases</a:t>
            </a:r>
            <a:br>
              <a:rPr lang="en-US" dirty="0"/>
            </a:br>
            <a:r>
              <a:rPr lang="en-US" dirty="0"/>
              <a:t>Tel: (800) 722-4794, Fax (909) 381-8471</a:t>
            </a:r>
            <a:br>
              <a:rPr lang="en-US" dirty="0"/>
            </a:br>
            <a:r>
              <a:rPr lang="en-US" dirty="0">
                <a:hlinkClick r:id="rId4"/>
              </a:rPr>
              <a:t>jhernandez@dph.sbcounty.gov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b="1" dirty="0"/>
              <a:t>Rocio Agraz-Lara</a:t>
            </a:r>
            <a:r>
              <a:rPr lang="en-US" dirty="0"/>
              <a:t>, MSN, RN, PHN</a:t>
            </a:r>
          </a:p>
          <a:p>
            <a:pPr algn="ctr"/>
            <a:r>
              <a:rPr lang="en-US" dirty="0"/>
              <a:t>San Franscisco Department of Public Health,</a:t>
            </a:r>
          </a:p>
          <a:p>
            <a:pPr algn="ctr"/>
            <a:r>
              <a:rPr lang="en-US" dirty="0"/>
              <a:t>Population Health Division, Disease Prevention and Control, Tuberculosis Control</a:t>
            </a:r>
          </a:p>
          <a:p>
            <a:pPr algn="ctr"/>
            <a:r>
              <a:rPr lang="en-US" dirty="0"/>
              <a:t>Tel: (628) 206-8524, Fax: (628) 206-4565</a:t>
            </a:r>
          </a:p>
          <a:p>
            <a:pPr algn="ctr"/>
            <a:r>
              <a:rPr lang="en-US" u="sng" dirty="0">
                <a:solidFill>
                  <a:srgbClr val="0070C0"/>
                </a:solidFill>
              </a:rPr>
              <a:t>rocio.agraz-lara@sfdph.org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016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28575" y="3076575"/>
            <a:ext cx="3752850" cy="3810000"/>
          </a:xfrm>
          <a:custGeom>
            <a:avLst/>
            <a:gdLst>
              <a:gd name="connsiteX0" fmla="*/ 0 w 3752850"/>
              <a:gd name="connsiteY0" fmla="*/ 0 h 3810000"/>
              <a:gd name="connsiteX1" fmla="*/ 0 w 3752850"/>
              <a:gd name="connsiteY1" fmla="*/ 3810000 h 3810000"/>
              <a:gd name="connsiteX2" fmla="*/ 3752850 w 3752850"/>
              <a:gd name="connsiteY2" fmla="*/ 3810000 h 3810000"/>
              <a:gd name="connsiteX3" fmla="*/ 3433858 w 3752850"/>
              <a:gd name="connsiteY3" fmla="*/ 3486150 h 3810000"/>
              <a:gd name="connsiteX4" fmla="*/ 342900 w 3752850"/>
              <a:gd name="connsiteY4" fmla="*/ 3486150 h 3810000"/>
              <a:gd name="connsiteX5" fmla="*/ 342900 w 3752850"/>
              <a:gd name="connsiteY5" fmla="*/ 348122 h 3810000"/>
              <a:gd name="connsiteX6" fmla="*/ 0 w 3752850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2850" h="3810000">
                <a:moveTo>
                  <a:pt x="0" y="0"/>
                </a:moveTo>
                <a:lnTo>
                  <a:pt x="0" y="3810000"/>
                </a:lnTo>
                <a:lnTo>
                  <a:pt x="3752850" y="3810000"/>
                </a:lnTo>
                <a:lnTo>
                  <a:pt x="3433858" y="3486150"/>
                </a:lnTo>
                <a:lnTo>
                  <a:pt x="342900" y="3486150"/>
                </a:lnTo>
                <a:lnTo>
                  <a:pt x="342900" y="348122"/>
                </a:lnTo>
                <a:lnTo>
                  <a:pt x="0" y="0"/>
                </a:lnTo>
                <a:close/>
              </a:path>
            </a:pathLst>
          </a:custGeom>
          <a:solidFill>
            <a:srgbClr val="CD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man with a white lab coat sits at his desk with two computer monitors in front of him full of data. He is typing on his keyboard and importing information.">
            <a:extLst>
              <a:ext uri="{FF2B5EF4-FFF2-40B4-BE49-F238E27FC236}">
                <a16:creationId xmlns:a16="http://schemas.microsoft.com/office/drawing/2014/main" id="{760EDFEE-F6C2-A4A3-ABB4-BFE2ABA64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6"/>
          <a:stretch>
            <a:fillRect/>
          </a:stretch>
        </p:blipFill>
        <p:spPr>
          <a:xfrm>
            <a:off x="303848" y="336549"/>
            <a:ext cx="11583352" cy="6184901"/>
          </a:xfrm>
          <a:prstGeom prst="rect">
            <a:avLst/>
          </a:prstGeom>
        </p:spPr>
      </p:pic>
      <p:sp>
        <p:nvSpPr>
          <p:cNvPr id="46" name="Rectangle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3848" y="336548"/>
            <a:ext cx="11587043" cy="6184901"/>
          </a:xfrm>
          <a:prstGeom prst="rect">
            <a:avLst/>
          </a:prstGeom>
          <a:solidFill>
            <a:schemeClr val="accent5">
              <a:lumMod val="7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26"/>
          <p:cNvSpPr txBox="1">
            <a:spLocks noGrp="1"/>
          </p:cNvSpPr>
          <p:nvPr>
            <p:ph type="title" idx="4294967295"/>
          </p:nvPr>
        </p:nvSpPr>
        <p:spPr>
          <a:xfrm>
            <a:off x="3306559" y="3351179"/>
            <a:ext cx="4923517" cy="193899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6000" b="1" i="0" u="none" strike="noStrike" kern="1200" cap="none" spc="6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 Black Cond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THANK YOU</a:t>
            </a:r>
            <a:endParaRPr kumimoji="0" lang="en-US" sz="6000" b="1" i="0" u="none" strike="noStrike" kern="1200" cap="none" spc="6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 Black Cond" panose="020B0503030403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4" name="Picture 3" descr="San Bernardino County logo.">
            <a:extLst>
              <a:ext uri="{FF2B5EF4-FFF2-40B4-BE49-F238E27FC236}">
                <a16:creationId xmlns:a16="http://schemas.microsoft.com/office/drawing/2014/main" id="{4D5BE40C-B0A1-8194-9236-069D5573A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866" y="1567829"/>
            <a:ext cx="2387318" cy="1330816"/>
          </a:xfrm>
          <a:prstGeom prst="rect">
            <a:avLst/>
          </a:prstGeom>
        </p:spPr>
      </p:pic>
      <p:sp>
        <p:nvSpPr>
          <p:cNvPr id="47" name="Freeform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8410575" y="-28575"/>
            <a:ext cx="3752850" cy="3810000"/>
          </a:xfrm>
          <a:custGeom>
            <a:avLst/>
            <a:gdLst>
              <a:gd name="connsiteX0" fmla="*/ 0 w 3752850"/>
              <a:gd name="connsiteY0" fmla="*/ 0 h 3810000"/>
              <a:gd name="connsiteX1" fmla="*/ 0 w 3752850"/>
              <a:gd name="connsiteY1" fmla="*/ 3810000 h 3810000"/>
              <a:gd name="connsiteX2" fmla="*/ 3752850 w 3752850"/>
              <a:gd name="connsiteY2" fmla="*/ 3810000 h 3810000"/>
              <a:gd name="connsiteX3" fmla="*/ 3433858 w 3752850"/>
              <a:gd name="connsiteY3" fmla="*/ 3486150 h 3810000"/>
              <a:gd name="connsiteX4" fmla="*/ 342900 w 3752850"/>
              <a:gd name="connsiteY4" fmla="*/ 3486150 h 3810000"/>
              <a:gd name="connsiteX5" fmla="*/ 342900 w 3752850"/>
              <a:gd name="connsiteY5" fmla="*/ 348122 h 3810000"/>
              <a:gd name="connsiteX6" fmla="*/ 0 w 3752850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2850" h="3810000">
                <a:moveTo>
                  <a:pt x="0" y="0"/>
                </a:moveTo>
                <a:lnTo>
                  <a:pt x="0" y="3810000"/>
                </a:lnTo>
                <a:lnTo>
                  <a:pt x="3752850" y="3810000"/>
                </a:lnTo>
                <a:lnTo>
                  <a:pt x="3433858" y="3486150"/>
                </a:lnTo>
                <a:lnTo>
                  <a:pt x="342900" y="3486150"/>
                </a:lnTo>
                <a:lnTo>
                  <a:pt x="342900" y="348122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4606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white lab coat and blue medical gloves looking over data information on the clipboard in front of them.">
            <a:extLst>
              <a:ext uri="{FF2B5EF4-FFF2-40B4-BE49-F238E27FC236}">
                <a16:creationId xmlns:a16="http://schemas.microsoft.com/office/drawing/2014/main" id="{E66D0E71-85A9-5599-648A-4626D6964E0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1477"/>
          <a:stretch>
            <a:fillRect/>
          </a:stretch>
        </p:blipFill>
        <p:spPr>
          <a:xfrm>
            <a:off x="5056909" y="0"/>
            <a:ext cx="7135091" cy="6858000"/>
          </a:xfrm>
          <a:prstGeom prst="rect">
            <a:avLst/>
          </a:prstGeom>
        </p:spPr>
      </p:pic>
      <p:sp>
        <p:nvSpPr>
          <p:cNvPr id="7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8171411" cy="6858000"/>
          </a:xfrm>
          <a:custGeom>
            <a:avLst/>
            <a:gdLst>
              <a:gd name="connsiteX0" fmla="*/ 0 w 8503920"/>
              <a:gd name="connsiteY0" fmla="*/ 0 h 6858000"/>
              <a:gd name="connsiteX1" fmla="*/ 6285786 w 8503920"/>
              <a:gd name="connsiteY1" fmla="*/ 0 h 6858000"/>
              <a:gd name="connsiteX2" fmla="*/ 8503920 w 8503920"/>
              <a:gd name="connsiteY2" fmla="*/ 6858000 h 6858000"/>
              <a:gd name="connsiteX3" fmla="*/ 0 w 8503920"/>
              <a:gd name="connsiteY3" fmla="*/ 6858000 h 6858000"/>
              <a:gd name="connsiteX4" fmla="*/ 0 w 850392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3920" h="6858000">
                <a:moveTo>
                  <a:pt x="0" y="0"/>
                </a:moveTo>
                <a:lnTo>
                  <a:pt x="6285786" y="0"/>
                </a:lnTo>
                <a:lnTo>
                  <a:pt x="850392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48627" y="0"/>
            <a:ext cx="2457420" cy="6858000"/>
          </a:xfrm>
          <a:custGeom>
            <a:avLst/>
            <a:gdLst>
              <a:gd name="connsiteX0" fmla="*/ 0 w 2457420"/>
              <a:gd name="connsiteY0" fmla="*/ 0 h 6419850"/>
              <a:gd name="connsiteX1" fmla="*/ 381000 w 2457420"/>
              <a:gd name="connsiteY1" fmla="*/ 0 h 6419850"/>
              <a:gd name="connsiteX2" fmla="*/ 2457420 w 2457420"/>
              <a:gd name="connsiteY2" fmla="*/ 6419850 h 6419850"/>
              <a:gd name="connsiteX3" fmla="*/ 2076420 w 2457420"/>
              <a:gd name="connsiteY3" fmla="*/ 6419850 h 6419850"/>
              <a:gd name="connsiteX4" fmla="*/ 0 w 2457420"/>
              <a:gd name="connsiteY4" fmla="*/ 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420" h="6419850">
                <a:moveTo>
                  <a:pt x="0" y="0"/>
                </a:moveTo>
                <a:lnTo>
                  <a:pt x="381000" y="0"/>
                </a:lnTo>
                <a:lnTo>
                  <a:pt x="2457420" y="6419850"/>
                </a:lnTo>
                <a:lnTo>
                  <a:pt x="2076420" y="6419850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/>
          <p:cNvSpPr txBox="1">
            <a:spLocks noGrp="1"/>
          </p:cNvSpPr>
          <p:nvPr>
            <p:ph type="title" idx="4294967295"/>
          </p:nvPr>
        </p:nvSpPr>
        <p:spPr>
          <a:xfrm>
            <a:off x="1762674" y="2279819"/>
            <a:ext cx="4287972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 Cond" panose="020B0506030403020204"/>
                <a:ea typeface="+mn-ea"/>
                <a:cs typeface="+mn-cs"/>
              </a:rPr>
              <a:t>Objective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Myriad Pro Cond" panose="020B0506030403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62674" y="3088591"/>
            <a:ext cx="5599030" cy="3747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sz="2400"/>
              <a:t>Retrieve a list of tuberculosis cases within a specified date range to:</a:t>
            </a:r>
          </a:p>
          <a:p>
            <a:pPr marL="742950" lvl="1" indent="-28575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sz="2400"/>
              <a:t>Count nurse caseloads</a:t>
            </a:r>
          </a:p>
          <a:p>
            <a:pPr marL="742950" lvl="1" indent="-28575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sz="2400"/>
              <a:t>Track assignment dates</a:t>
            </a:r>
          </a:p>
          <a:p>
            <a:pPr marL="742950" lvl="1" indent="-28575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sz="2400"/>
              <a:t>Calculate treatment dates</a:t>
            </a:r>
          </a:p>
          <a:p>
            <a:pPr marL="742950" lvl="1" indent="-28575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sz="2400"/>
              <a:t>Reassign cases if needed</a:t>
            </a:r>
          </a:p>
          <a:p>
            <a:pPr marL="742950" lvl="1" indent="-28575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sz="2400"/>
              <a:t>Create a PHN case ratio</a:t>
            </a:r>
          </a:p>
          <a:p>
            <a:pPr>
              <a:lnSpc>
                <a:spcPts val="3600"/>
              </a:lnSpc>
            </a:pPr>
            <a:r>
              <a:rPr lang="id-ID" sz="2400">
                <a:solidFill>
                  <a:schemeClr val="bg1">
                    <a:lumMod val="50000"/>
                  </a:schemeClr>
                </a:solidFill>
                <a:effectLst/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id-ID" sz="240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Freeform 21">
            <a:extLst>
              <a:ext uri="{FF2B5EF4-FFF2-40B4-BE49-F238E27FC236}">
                <a16:creationId xmlns:a16="http://schemas.microsoft.com/office/drawing/2014/main" id="{9E8352FA-C96E-952F-2AF9-1CB0940FA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52900" cy="2703871"/>
          </a:xfrm>
          <a:custGeom>
            <a:avLst/>
            <a:gdLst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3328163"/>
              <a:gd name="connsiteX1" fmla="*/ 4152900 w 4152900"/>
              <a:gd name="connsiteY1" fmla="*/ 0 h 3328163"/>
              <a:gd name="connsiteX2" fmla="*/ 4152900 w 4152900"/>
              <a:gd name="connsiteY2" fmla="*/ 1639121 h 3328163"/>
              <a:gd name="connsiteX3" fmla="*/ 0 w 4152900"/>
              <a:gd name="connsiteY3" fmla="*/ 3328163 h 3328163"/>
              <a:gd name="connsiteX4" fmla="*/ 0 w 4152900"/>
              <a:gd name="connsiteY4" fmla="*/ 0 h 3328163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1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2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2250226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4399943"/>
              <a:gd name="connsiteX1" fmla="*/ 4152900 w 4152900"/>
              <a:gd name="connsiteY1" fmla="*/ 0 h 4399943"/>
              <a:gd name="connsiteX2" fmla="*/ 4152900 w 4152900"/>
              <a:gd name="connsiteY2" fmla="*/ 2250226 h 4399943"/>
              <a:gd name="connsiteX3" fmla="*/ 0 w 4152900"/>
              <a:gd name="connsiteY3" fmla="*/ 4399943 h 4399943"/>
              <a:gd name="connsiteX4" fmla="*/ 0 w 4152900"/>
              <a:gd name="connsiteY4" fmla="*/ 0 h 4399943"/>
              <a:gd name="connsiteX0" fmla="*/ 0 w 4152900"/>
              <a:gd name="connsiteY0" fmla="*/ 0 h 3779439"/>
              <a:gd name="connsiteX1" fmla="*/ 4152900 w 4152900"/>
              <a:gd name="connsiteY1" fmla="*/ 0 h 3779439"/>
              <a:gd name="connsiteX2" fmla="*/ 4152900 w 4152900"/>
              <a:gd name="connsiteY2" fmla="*/ 2250226 h 3779439"/>
              <a:gd name="connsiteX3" fmla="*/ 0 w 4152900"/>
              <a:gd name="connsiteY3" fmla="*/ 3779439 h 3779439"/>
              <a:gd name="connsiteX4" fmla="*/ 0 w 4152900"/>
              <a:gd name="connsiteY4" fmla="*/ 0 h 3779439"/>
              <a:gd name="connsiteX0" fmla="*/ 0 w 4152900"/>
              <a:gd name="connsiteY0" fmla="*/ 0 h 3790408"/>
              <a:gd name="connsiteX1" fmla="*/ 4152900 w 4152900"/>
              <a:gd name="connsiteY1" fmla="*/ 0 h 3790408"/>
              <a:gd name="connsiteX2" fmla="*/ 4152900 w 4152900"/>
              <a:gd name="connsiteY2" fmla="*/ 2250226 h 3790408"/>
              <a:gd name="connsiteX3" fmla="*/ 0 w 4152900"/>
              <a:gd name="connsiteY3" fmla="*/ 3790408 h 3790408"/>
              <a:gd name="connsiteX4" fmla="*/ 0 w 4152900"/>
              <a:gd name="connsiteY4" fmla="*/ 0 h 379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790408">
                <a:moveTo>
                  <a:pt x="0" y="0"/>
                </a:moveTo>
                <a:lnTo>
                  <a:pt x="4152900" y="0"/>
                </a:lnTo>
                <a:lnTo>
                  <a:pt x="4152900" y="2250226"/>
                </a:lnTo>
                <a:lnTo>
                  <a:pt x="0" y="3790408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3CF02840-1322-F575-2D61-18FE57202F2B}"/>
              </a:ext>
            </a:extLst>
          </p:cNvPr>
          <p:cNvSpPr>
            <a:spLocks noGrp="1"/>
          </p:cNvSpPr>
          <p:nvPr/>
        </p:nvSpPr>
        <p:spPr>
          <a:xfrm>
            <a:off x="10942779" y="6386511"/>
            <a:ext cx="987552" cy="47148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accent6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>
                <a:solidFill>
                  <a:srgbClr val="002D73"/>
                </a:solidFill>
              </a:rPr>
              <a:pPr/>
              <a:t>2</a:t>
            </a:fld>
            <a:endParaRPr lang="en-US">
              <a:solidFill>
                <a:srgbClr val="002D73"/>
              </a:solidFill>
            </a:endParaRPr>
          </a:p>
        </p:txBody>
      </p:sp>
      <p:pic>
        <p:nvPicPr>
          <p:cNvPr id="5" name="Picture 4" descr="San Bernardino County logo.">
            <a:extLst>
              <a:ext uri="{FF2B5EF4-FFF2-40B4-BE49-F238E27FC236}">
                <a16:creationId xmlns:a16="http://schemas.microsoft.com/office/drawing/2014/main" id="{C6EE7900-0D73-C279-CABD-ABCF83BD2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4" y="446952"/>
            <a:ext cx="2387318" cy="1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52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1">
            <a:extLst>
              <a:ext uri="{FF2B5EF4-FFF2-40B4-BE49-F238E27FC236}">
                <a16:creationId xmlns:a16="http://schemas.microsoft.com/office/drawing/2014/main" id="{C0E7E788-CEA3-784D-85C4-331984F6F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52900" cy="2703871"/>
          </a:xfrm>
          <a:custGeom>
            <a:avLst/>
            <a:gdLst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3328163"/>
              <a:gd name="connsiteX1" fmla="*/ 4152900 w 4152900"/>
              <a:gd name="connsiteY1" fmla="*/ 0 h 3328163"/>
              <a:gd name="connsiteX2" fmla="*/ 4152900 w 4152900"/>
              <a:gd name="connsiteY2" fmla="*/ 1639121 h 3328163"/>
              <a:gd name="connsiteX3" fmla="*/ 0 w 4152900"/>
              <a:gd name="connsiteY3" fmla="*/ 3328163 h 3328163"/>
              <a:gd name="connsiteX4" fmla="*/ 0 w 4152900"/>
              <a:gd name="connsiteY4" fmla="*/ 0 h 3328163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1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2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2250226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4399943"/>
              <a:gd name="connsiteX1" fmla="*/ 4152900 w 4152900"/>
              <a:gd name="connsiteY1" fmla="*/ 0 h 4399943"/>
              <a:gd name="connsiteX2" fmla="*/ 4152900 w 4152900"/>
              <a:gd name="connsiteY2" fmla="*/ 2250226 h 4399943"/>
              <a:gd name="connsiteX3" fmla="*/ 0 w 4152900"/>
              <a:gd name="connsiteY3" fmla="*/ 4399943 h 4399943"/>
              <a:gd name="connsiteX4" fmla="*/ 0 w 4152900"/>
              <a:gd name="connsiteY4" fmla="*/ 0 h 4399943"/>
              <a:gd name="connsiteX0" fmla="*/ 0 w 4152900"/>
              <a:gd name="connsiteY0" fmla="*/ 0 h 3779439"/>
              <a:gd name="connsiteX1" fmla="*/ 4152900 w 4152900"/>
              <a:gd name="connsiteY1" fmla="*/ 0 h 3779439"/>
              <a:gd name="connsiteX2" fmla="*/ 4152900 w 4152900"/>
              <a:gd name="connsiteY2" fmla="*/ 2250226 h 3779439"/>
              <a:gd name="connsiteX3" fmla="*/ 0 w 4152900"/>
              <a:gd name="connsiteY3" fmla="*/ 3779439 h 3779439"/>
              <a:gd name="connsiteX4" fmla="*/ 0 w 4152900"/>
              <a:gd name="connsiteY4" fmla="*/ 0 h 3779439"/>
              <a:gd name="connsiteX0" fmla="*/ 0 w 4152900"/>
              <a:gd name="connsiteY0" fmla="*/ 0 h 3790408"/>
              <a:gd name="connsiteX1" fmla="*/ 4152900 w 4152900"/>
              <a:gd name="connsiteY1" fmla="*/ 0 h 3790408"/>
              <a:gd name="connsiteX2" fmla="*/ 4152900 w 4152900"/>
              <a:gd name="connsiteY2" fmla="*/ 2250226 h 3790408"/>
              <a:gd name="connsiteX3" fmla="*/ 0 w 4152900"/>
              <a:gd name="connsiteY3" fmla="*/ 3790408 h 3790408"/>
              <a:gd name="connsiteX4" fmla="*/ 0 w 4152900"/>
              <a:gd name="connsiteY4" fmla="*/ 0 h 379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790408">
                <a:moveTo>
                  <a:pt x="0" y="0"/>
                </a:moveTo>
                <a:lnTo>
                  <a:pt x="4152900" y="0"/>
                </a:lnTo>
                <a:lnTo>
                  <a:pt x="4152900" y="2250226"/>
                </a:lnTo>
                <a:lnTo>
                  <a:pt x="0" y="3790408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7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5916569" y="0"/>
            <a:ext cx="6275431" cy="6858000"/>
          </a:xfrm>
          <a:custGeom>
            <a:avLst/>
            <a:gdLst>
              <a:gd name="connsiteX0" fmla="*/ 0 w 8503920"/>
              <a:gd name="connsiteY0" fmla="*/ 0 h 6858000"/>
              <a:gd name="connsiteX1" fmla="*/ 6285786 w 8503920"/>
              <a:gd name="connsiteY1" fmla="*/ 0 h 6858000"/>
              <a:gd name="connsiteX2" fmla="*/ 8503920 w 8503920"/>
              <a:gd name="connsiteY2" fmla="*/ 6858000 h 6858000"/>
              <a:gd name="connsiteX3" fmla="*/ 0 w 8503920"/>
              <a:gd name="connsiteY3" fmla="*/ 6858000 h 6858000"/>
              <a:gd name="connsiteX4" fmla="*/ 0 w 850392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3920" h="6858000">
                <a:moveTo>
                  <a:pt x="0" y="0"/>
                </a:moveTo>
                <a:lnTo>
                  <a:pt x="6285786" y="0"/>
                </a:lnTo>
                <a:lnTo>
                  <a:pt x="850392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33467" y="0"/>
            <a:ext cx="2457420" cy="6858000"/>
          </a:xfrm>
          <a:custGeom>
            <a:avLst/>
            <a:gdLst>
              <a:gd name="connsiteX0" fmla="*/ 0 w 2457420"/>
              <a:gd name="connsiteY0" fmla="*/ 0 h 6419850"/>
              <a:gd name="connsiteX1" fmla="*/ 381000 w 2457420"/>
              <a:gd name="connsiteY1" fmla="*/ 0 h 6419850"/>
              <a:gd name="connsiteX2" fmla="*/ 2457420 w 2457420"/>
              <a:gd name="connsiteY2" fmla="*/ 6419850 h 6419850"/>
              <a:gd name="connsiteX3" fmla="*/ 2076420 w 2457420"/>
              <a:gd name="connsiteY3" fmla="*/ 6419850 h 6419850"/>
              <a:gd name="connsiteX4" fmla="*/ 0 w 2457420"/>
              <a:gd name="connsiteY4" fmla="*/ 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420" h="6419850">
                <a:moveTo>
                  <a:pt x="0" y="0"/>
                </a:moveTo>
                <a:lnTo>
                  <a:pt x="381000" y="0"/>
                </a:lnTo>
                <a:lnTo>
                  <a:pt x="2457420" y="6419850"/>
                </a:lnTo>
                <a:lnTo>
                  <a:pt x="2076420" y="6419850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/>
          <p:cNvSpPr txBox="1">
            <a:spLocks noGrp="1"/>
          </p:cNvSpPr>
          <p:nvPr>
            <p:ph type="title" idx="4294967295"/>
          </p:nvPr>
        </p:nvSpPr>
        <p:spPr>
          <a:xfrm>
            <a:off x="545172" y="3060052"/>
            <a:ext cx="5354862" cy="14087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 Cond" panose="020B0506030403020204"/>
                <a:ea typeface="+mn-ea"/>
                <a:cs typeface="+mn-cs"/>
              </a:rPr>
              <a:t>Step 1A: Access &amp; Initial Navigation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Myriad Pro Cond" panose="020B0506030403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5097" y="4357350"/>
            <a:ext cx="5678121" cy="1251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/>
              <a:t>1. Log in to </a:t>
            </a:r>
            <a:r>
              <a:rPr lang="en-US" sz="2400" err="1"/>
              <a:t>CalREDIE</a:t>
            </a:r>
            <a:endParaRPr lang="en-US" sz="2400"/>
          </a:p>
          <a:p>
            <a:pPr>
              <a:lnSpc>
                <a:spcPct val="200000"/>
              </a:lnSpc>
            </a:pPr>
            <a:endParaRPr lang="id-ID" sz="160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 descr="CalREDIE main sign in page.">
            <a:extLst>
              <a:ext uri="{FF2B5EF4-FFF2-40B4-BE49-F238E27FC236}">
                <a16:creationId xmlns:a16="http://schemas.microsoft.com/office/drawing/2014/main" id="{895EA614-0374-73C1-FF4E-FA2872328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488" y="1336869"/>
            <a:ext cx="5683356" cy="508772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ECA8867-BA90-577B-853D-705E50CF882B}"/>
              </a:ext>
            </a:extLst>
          </p:cNvPr>
          <p:cNvSpPr>
            <a:spLocks noGrp="1"/>
          </p:cNvSpPr>
          <p:nvPr/>
        </p:nvSpPr>
        <p:spPr>
          <a:xfrm>
            <a:off x="10942779" y="6386511"/>
            <a:ext cx="987552" cy="47148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accent6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San Bernardino County logo.">
            <a:extLst>
              <a:ext uri="{FF2B5EF4-FFF2-40B4-BE49-F238E27FC236}">
                <a16:creationId xmlns:a16="http://schemas.microsoft.com/office/drawing/2014/main" id="{27715623-F82A-361A-848A-4B485A199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4" y="446952"/>
            <a:ext cx="2387318" cy="1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94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Visual representation of data network via a bright grid of lights.">
            <a:extLst>
              <a:ext uri="{FF2B5EF4-FFF2-40B4-BE49-F238E27FC236}">
                <a16:creationId xmlns:a16="http://schemas.microsoft.com/office/drawing/2014/main" id="{8C618885-D907-E90F-D438-D048778F6DE6}"/>
              </a:ext>
            </a:extLst>
          </p:cNvPr>
          <p:cNvSpPr/>
          <p:nvPr/>
        </p:nvSpPr>
        <p:spPr>
          <a:xfrm>
            <a:off x="-31604" y="-4927"/>
            <a:ext cx="3461658" cy="6872759"/>
          </a:xfrm>
          <a:custGeom>
            <a:avLst/>
            <a:gdLst>
              <a:gd name="connsiteX0" fmla="*/ 0 w 3385457"/>
              <a:gd name="connsiteY0" fmla="*/ 0 h 6861873"/>
              <a:gd name="connsiteX1" fmla="*/ 3385457 w 3385457"/>
              <a:gd name="connsiteY1" fmla="*/ 0 h 6861873"/>
              <a:gd name="connsiteX2" fmla="*/ 3385457 w 3385457"/>
              <a:gd name="connsiteY2" fmla="*/ 6861873 h 6861873"/>
              <a:gd name="connsiteX3" fmla="*/ 0 w 3385457"/>
              <a:gd name="connsiteY3" fmla="*/ 6861873 h 6861873"/>
              <a:gd name="connsiteX4" fmla="*/ 0 w 3385457"/>
              <a:gd name="connsiteY4" fmla="*/ 0 h 6861873"/>
              <a:gd name="connsiteX0" fmla="*/ 0 w 3385457"/>
              <a:gd name="connsiteY0" fmla="*/ 0 h 6861873"/>
              <a:gd name="connsiteX1" fmla="*/ 3385457 w 3385457"/>
              <a:gd name="connsiteY1" fmla="*/ 0 h 6861873"/>
              <a:gd name="connsiteX2" fmla="*/ 1491343 w 3385457"/>
              <a:gd name="connsiteY2" fmla="*/ 6861873 h 6861873"/>
              <a:gd name="connsiteX3" fmla="*/ 0 w 3385457"/>
              <a:gd name="connsiteY3" fmla="*/ 6861873 h 6861873"/>
              <a:gd name="connsiteX4" fmla="*/ 0 w 3385457"/>
              <a:gd name="connsiteY4" fmla="*/ 0 h 6861873"/>
              <a:gd name="connsiteX0" fmla="*/ 0 w 3385457"/>
              <a:gd name="connsiteY0" fmla="*/ 0 h 6861873"/>
              <a:gd name="connsiteX1" fmla="*/ 3385457 w 3385457"/>
              <a:gd name="connsiteY1" fmla="*/ 0 h 6861873"/>
              <a:gd name="connsiteX2" fmla="*/ 1143000 w 3385457"/>
              <a:gd name="connsiteY2" fmla="*/ 6861873 h 6861873"/>
              <a:gd name="connsiteX3" fmla="*/ 0 w 3385457"/>
              <a:gd name="connsiteY3" fmla="*/ 6861873 h 6861873"/>
              <a:gd name="connsiteX4" fmla="*/ 0 w 3385457"/>
              <a:gd name="connsiteY4" fmla="*/ 0 h 6861873"/>
              <a:gd name="connsiteX0" fmla="*/ 0 w 3385457"/>
              <a:gd name="connsiteY0" fmla="*/ 0 h 6861873"/>
              <a:gd name="connsiteX1" fmla="*/ 3385457 w 3385457"/>
              <a:gd name="connsiteY1" fmla="*/ 0 h 6861873"/>
              <a:gd name="connsiteX2" fmla="*/ 979714 w 3385457"/>
              <a:gd name="connsiteY2" fmla="*/ 6861873 h 6861873"/>
              <a:gd name="connsiteX3" fmla="*/ 0 w 3385457"/>
              <a:gd name="connsiteY3" fmla="*/ 6861873 h 6861873"/>
              <a:gd name="connsiteX4" fmla="*/ 0 w 3385457"/>
              <a:gd name="connsiteY4" fmla="*/ 0 h 6861873"/>
              <a:gd name="connsiteX0" fmla="*/ 0 w 3385457"/>
              <a:gd name="connsiteY0" fmla="*/ 0 h 6883644"/>
              <a:gd name="connsiteX1" fmla="*/ 3385457 w 3385457"/>
              <a:gd name="connsiteY1" fmla="*/ 0 h 6883644"/>
              <a:gd name="connsiteX2" fmla="*/ 881743 w 3385457"/>
              <a:gd name="connsiteY2" fmla="*/ 6883644 h 6883644"/>
              <a:gd name="connsiteX3" fmla="*/ 0 w 3385457"/>
              <a:gd name="connsiteY3" fmla="*/ 6861873 h 6883644"/>
              <a:gd name="connsiteX4" fmla="*/ 0 w 3385457"/>
              <a:gd name="connsiteY4" fmla="*/ 0 h 6883644"/>
              <a:gd name="connsiteX0" fmla="*/ 0 w 3385457"/>
              <a:gd name="connsiteY0" fmla="*/ 0 h 6861873"/>
              <a:gd name="connsiteX1" fmla="*/ 3385457 w 3385457"/>
              <a:gd name="connsiteY1" fmla="*/ 0 h 6861873"/>
              <a:gd name="connsiteX2" fmla="*/ 816429 w 3385457"/>
              <a:gd name="connsiteY2" fmla="*/ 6850987 h 6861873"/>
              <a:gd name="connsiteX3" fmla="*/ 0 w 3385457"/>
              <a:gd name="connsiteY3" fmla="*/ 6861873 h 6861873"/>
              <a:gd name="connsiteX4" fmla="*/ 0 w 3385457"/>
              <a:gd name="connsiteY4" fmla="*/ 0 h 6861873"/>
              <a:gd name="connsiteX0" fmla="*/ 0 w 3385457"/>
              <a:gd name="connsiteY0" fmla="*/ 0 h 6861873"/>
              <a:gd name="connsiteX1" fmla="*/ 3385457 w 3385457"/>
              <a:gd name="connsiteY1" fmla="*/ 0 h 6861873"/>
              <a:gd name="connsiteX2" fmla="*/ 859972 w 3385457"/>
              <a:gd name="connsiteY2" fmla="*/ 6861872 h 6861873"/>
              <a:gd name="connsiteX3" fmla="*/ 0 w 3385457"/>
              <a:gd name="connsiteY3" fmla="*/ 6861873 h 6861873"/>
              <a:gd name="connsiteX4" fmla="*/ 0 w 3385457"/>
              <a:gd name="connsiteY4" fmla="*/ 0 h 686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5457" h="6861873">
                <a:moveTo>
                  <a:pt x="0" y="0"/>
                </a:moveTo>
                <a:lnTo>
                  <a:pt x="3385457" y="0"/>
                </a:lnTo>
                <a:lnTo>
                  <a:pt x="859972" y="6861872"/>
                </a:lnTo>
                <a:lnTo>
                  <a:pt x="0" y="68618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1081" r="-162163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816100" y="5773"/>
            <a:ext cx="2971799" cy="6858000"/>
          </a:xfrm>
          <a:custGeom>
            <a:avLst/>
            <a:gdLst>
              <a:gd name="connsiteX0" fmla="*/ 0 w 2457420"/>
              <a:gd name="connsiteY0" fmla="*/ 0 h 6419850"/>
              <a:gd name="connsiteX1" fmla="*/ 381000 w 2457420"/>
              <a:gd name="connsiteY1" fmla="*/ 0 h 6419850"/>
              <a:gd name="connsiteX2" fmla="*/ 2457420 w 2457420"/>
              <a:gd name="connsiteY2" fmla="*/ 6419850 h 6419850"/>
              <a:gd name="connsiteX3" fmla="*/ 2076420 w 2457420"/>
              <a:gd name="connsiteY3" fmla="*/ 6419850 h 6419850"/>
              <a:gd name="connsiteX4" fmla="*/ 0 w 2457420"/>
              <a:gd name="connsiteY4" fmla="*/ 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420" h="6419850">
                <a:moveTo>
                  <a:pt x="0" y="0"/>
                </a:moveTo>
                <a:lnTo>
                  <a:pt x="381000" y="0"/>
                </a:lnTo>
                <a:lnTo>
                  <a:pt x="2457420" y="6419850"/>
                </a:lnTo>
                <a:lnTo>
                  <a:pt x="2076420" y="6419850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 txBox="1">
            <a:spLocks noGrp="1"/>
          </p:cNvSpPr>
          <p:nvPr>
            <p:ph type="title" idx="4294967295"/>
          </p:nvPr>
        </p:nvSpPr>
        <p:spPr>
          <a:xfrm>
            <a:off x="4174866" y="775926"/>
            <a:ext cx="7555922" cy="145360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Cond" panose="020B0506030403020204"/>
                <a:ea typeface="+mn-ea"/>
                <a:cs typeface="+mn-cs"/>
              </a:rPr>
              <a:t>Step 1B: Access &amp; Initial Navigation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Cond" panose="020B0506030403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74865" y="2647650"/>
            <a:ext cx="6620953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/>
              <a:t>2. Open “Jurisdiction Review” and click “Open”</a:t>
            </a:r>
            <a:endParaRPr lang="en-US" sz="2400">
              <a:ea typeface="Calibri"/>
              <a:cs typeface="Calibri"/>
            </a:endParaRPr>
          </a:p>
        </p:txBody>
      </p:sp>
      <p:pic>
        <p:nvPicPr>
          <p:cNvPr id="2" name="Picture 1" descr="CalREDIE Jurisdiction Review tab">
            <a:extLst>
              <a:ext uri="{FF2B5EF4-FFF2-40B4-BE49-F238E27FC236}">
                <a16:creationId xmlns:a16="http://schemas.microsoft.com/office/drawing/2014/main" id="{036D55D5-35A5-94BA-78AE-CD2C8E757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710" y="3587601"/>
            <a:ext cx="9182078" cy="2653212"/>
          </a:xfrm>
          <a:prstGeom prst="rect">
            <a:avLst/>
          </a:prstGeom>
        </p:spPr>
      </p:pic>
      <p:sp>
        <p:nvSpPr>
          <p:cNvPr id="9" name="Freeform 21">
            <a:extLst>
              <a:ext uri="{FF2B5EF4-FFF2-40B4-BE49-F238E27FC236}">
                <a16:creationId xmlns:a16="http://schemas.microsoft.com/office/drawing/2014/main" id="{8A8AE9BF-790B-405B-5432-709B799BB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390" y="0"/>
            <a:ext cx="3927230" cy="3047760"/>
          </a:xfrm>
          <a:custGeom>
            <a:avLst/>
            <a:gdLst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3328163"/>
              <a:gd name="connsiteX1" fmla="*/ 4152900 w 4152900"/>
              <a:gd name="connsiteY1" fmla="*/ 0 h 3328163"/>
              <a:gd name="connsiteX2" fmla="*/ 4152900 w 4152900"/>
              <a:gd name="connsiteY2" fmla="*/ 1639121 h 3328163"/>
              <a:gd name="connsiteX3" fmla="*/ 0 w 4152900"/>
              <a:gd name="connsiteY3" fmla="*/ 3328163 h 3328163"/>
              <a:gd name="connsiteX4" fmla="*/ 0 w 4152900"/>
              <a:gd name="connsiteY4" fmla="*/ 0 h 3328163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1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2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2250226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4399943"/>
              <a:gd name="connsiteX1" fmla="*/ 4152900 w 4152900"/>
              <a:gd name="connsiteY1" fmla="*/ 0 h 4399943"/>
              <a:gd name="connsiteX2" fmla="*/ 4152900 w 4152900"/>
              <a:gd name="connsiteY2" fmla="*/ 2250226 h 4399943"/>
              <a:gd name="connsiteX3" fmla="*/ 0 w 4152900"/>
              <a:gd name="connsiteY3" fmla="*/ 4399943 h 4399943"/>
              <a:gd name="connsiteX4" fmla="*/ 0 w 4152900"/>
              <a:gd name="connsiteY4" fmla="*/ 0 h 4399943"/>
              <a:gd name="connsiteX0" fmla="*/ 0 w 4152900"/>
              <a:gd name="connsiteY0" fmla="*/ 0 h 3779439"/>
              <a:gd name="connsiteX1" fmla="*/ 4152900 w 4152900"/>
              <a:gd name="connsiteY1" fmla="*/ 0 h 3779439"/>
              <a:gd name="connsiteX2" fmla="*/ 4152900 w 4152900"/>
              <a:gd name="connsiteY2" fmla="*/ 2250226 h 3779439"/>
              <a:gd name="connsiteX3" fmla="*/ 0 w 4152900"/>
              <a:gd name="connsiteY3" fmla="*/ 3779439 h 3779439"/>
              <a:gd name="connsiteX4" fmla="*/ 0 w 4152900"/>
              <a:gd name="connsiteY4" fmla="*/ 0 h 3779439"/>
              <a:gd name="connsiteX0" fmla="*/ 0 w 4152900"/>
              <a:gd name="connsiteY0" fmla="*/ 0 h 3790408"/>
              <a:gd name="connsiteX1" fmla="*/ 4152900 w 4152900"/>
              <a:gd name="connsiteY1" fmla="*/ 0 h 3790408"/>
              <a:gd name="connsiteX2" fmla="*/ 4152900 w 4152900"/>
              <a:gd name="connsiteY2" fmla="*/ 2250226 h 3790408"/>
              <a:gd name="connsiteX3" fmla="*/ 0 w 4152900"/>
              <a:gd name="connsiteY3" fmla="*/ 3790408 h 3790408"/>
              <a:gd name="connsiteX4" fmla="*/ 0 w 4152900"/>
              <a:gd name="connsiteY4" fmla="*/ 0 h 379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790408">
                <a:moveTo>
                  <a:pt x="0" y="0"/>
                </a:moveTo>
                <a:lnTo>
                  <a:pt x="4152900" y="0"/>
                </a:lnTo>
                <a:lnTo>
                  <a:pt x="4152900" y="2250226"/>
                </a:lnTo>
                <a:lnTo>
                  <a:pt x="0" y="3790408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6C54476-13D7-9B18-92AC-95BCAEC0BC63}"/>
              </a:ext>
            </a:extLst>
          </p:cNvPr>
          <p:cNvSpPr>
            <a:spLocks noGrp="1"/>
          </p:cNvSpPr>
          <p:nvPr/>
        </p:nvSpPr>
        <p:spPr>
          <a:xfrm>
            <a:off x="10942779" y="6386511"/>
            <a:ext cx="987552" cy="47148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accent6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>
                <a:solidFill>
                  <a:srgbClr val="002D73"/>
                </a:solidFill>
              </a:rPr>
              <a:pPr/>
              <a:t>4</a:t>
            </a:fld>
            <a:endParaRPr lang="en-US">
              <a:solidFill>
                <a:srgbClr val="002D73"/>
              </a:solidFill>
            </a:endParaRPr>
          </a:p>
        </p:txBody>
      </p:sp>
      <p:pic>
        <p:nvPicPr>
          <p:cNvPr id="3" name="Picture 2" descr="San Bernardino County logo.">
            <a:extLst>
              <a:ext uri="{FF2B5EF4-FFF2-40B4-BE49-F238E27FC236}">
                <a16:creationId xmlns:a16="http://schemas.microsoft.com/office/drawing/2014/main" id="{5D70DCA2-E73B-D3F1-A7D2-AEF21FF75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4" y="446952"/>
            <a:ext cx="2387318" cy="1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18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8410575" y="-28575"/>
            <a:ext cx="3752850" cy="3810000"/>
          </a:xfrm>
          <a:custGeom>
            <a:avLst/>
            <a:gdLst>
              <a:gd name="connsiteX0" fmla="*/ 0 w 3752850"/>
              <a:gd name="connsiteY0" fmla="*/ 0 h 3810000"/>
              <a:gd name="connsiteX1" fmla="*/ 0 w 3752850"/>
              <a:gd name="connsiteY1" fmla="*/ 3810000 h 3810000"/>
              <a:gd name="connsiteX2" fmla="*/ 3752850 w 3752850"/>
              <a:gd name="connsiteY2" fmla="*/ 3810000 h 3810000"/>
              <a:gd name="connsiteX3" fmla="*/ 3433858 w 3752850"/>
              <a:gd name="connsiteY3" fmla="*/ 3486150 h 3810000"/>
              <a:gd name="connsiteX4" fmla="*/ 342900 w 3752850"/>
              <a:gd name="connsiteY4" fmla="*/ 3486150 h 3810000"/>
              <a:gd name="connsiteX5" fmla="*/ 342900 w 3752850"/>
              <a:gd name="connsiteY5" fmla="*/ 348122 h 3810000"/>
              <a:gd name="connsiteX6" fmla="*/ 0 w 3752850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2850" h="3810000">
                <a:moveTo>
                  <a:pt x="0" y="0"/>
                </a:moveTo>
                <a:lnTo>
                  <a:pt x="0" y="3810000"/>
                </a:lnTo>
                <a:lnTo>
                  <a:pt x="3752850" y="3810000"/>
                </a:lnTo>
                <a:lnTo>
                  <a:pt x="3433858" y="3486150"/>
                </a:lnTo>
                <a:lnTo>
                  <a:pt x="342900" y="3486150"/>
                </a:lnTo>
                <a:lnTo>
                  <a:pt x="342900" y="348122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/>
          <p:cNvSpPr txBox="1">
            <a:spLocks noGrp="1"/>
          </p:cNvSpPr>
          <p:nvPr>
            <p:ph type="title" idx="4294967295"/>
          </p:nvPr>
        </p:nvSpPr>
        <p:spPr>
          <a:xfrm>
            <a:off x="4343205" y="947459"/>
            <a:ext cx="8917038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 Cond" panose="020B0506030403020204"/>
                <a:ea typeface="+mn-ea"/>
                <a:cs typeface="+mn-cs"/>
              </a:rPr>
              <a:t>Step 2: Define Date Criteria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Myriad Pro Cond" panose="020B0506030403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60707" y="1816291"/>
            <a:ext cx="7610760" cy="33547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AutoNum type="arabicPeriod"/>
            </a:pPr>
            <a:r>
              <a:rPr lang="en-US" sz="2400"/>
              <a:t>Click on "Date Type"</a:t>
            </a:r>
          </a:p>
          <a:p>
            <a:pPr marL="342900" indent="-342900">
              <a:buAutoNum type="arabicPeriod"/>
            </a:pPr>
            <a:endParaRPr lang="en-US"/>
          </a:p>
          <a:p>
            <a:pPr marL="342900" indent="-342900">
              <a:buAutoNum type="arabicPeriod"/>
            </a:pPr>
            <a:endParaRPr lang="en-US"/>
          </a:p>
          <a:p>
            <a:pPr marL="342900" indent="-342900">
              <a:buAutoNum type="arabicPeriod"/>
            </a:pPr>
            <a:endParaRPr lang="en-US"/>
          </a:p>
          <a:p>
            <a:pPr marL="342900" indent="-342900">
              <a:buAutoNum type="arabicPeriod"/>
            </a:pPr>
            <a:endParaRPr lang="en-US"/>
          </a:p>
          <a:p>
            <a:endParaRPr lang="en-US" sz="1600"/>
          </a:p>
          <a:p>
            <a:endParaRPr lang="en-US" sz="1600"/>
          </a:p>
          <a:p>
            <a:endParaRPr lang="en-US" sz="2400"/>
          </a:p>
          <a:p>
            <a:r>
              <a:rPr lang="en-US" sz="2400"/>
              <a:t>2. Select "Date Created"</a:t>
            </a:r>
            <a:endParaRPr lang="en-US" sz="2400">
              <a:ea typeface="Calibri"/>
              <a:cs typeface="Calibri"/>
            </a:endParaRPr>
          </a:p>
          <a:p>
            <a:endParaRPr lang="en-US"/>
          </a:p>
          <a:p>
            <a:endParaRPr lang="en-US"/>
          </a:p>
        </p:txBody>
      </p:sp>
      <p:pic>
        <p:nvPicPr>
          <p:cNvPr id="5" name="Picture 4" descr="Jurisdiction Review tab &quot;Date Type&quot; data field.">
            <a:extLst>
              <a:ext uri="{FF2B5EF4-FFF2-40B4-BE49-F238E27FC236}">
                <a16:creationId xmlns:a16="http://schemas.microsoft.com/office/drawing/2014/main" id="{19CF4488-C60F-37BC-03FE-E69B674C1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452" y="2308042"/>
            <a:ext cx="6844749" cy="1714522"/>
          </a:xfrm>
          <a:prstGeom prst="rect">
            <a:avLst/>
          </a:prstGeom>
        </p:spPr>
      </p:pic>
      <p:pic>
        <p:nvPicPr>
          <p:cNvPr id="6" name="Picture 5" descr="Jurisdiction Review &quot;Date Created&quot; data field.">
            <a:extLst>
              <a:ext uri="{FF2B5EF4-FFF2-40B4-BE49-F238E27FC236}">
                <a16:creationId xmlns:a16="http://schemas.microsoft.com/office/drawing/2014/main" id="{1B97882B-1C7A-3EC1-AE71-418A3C9C8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451" y="4563611"/>
            <a:ext cx="6952781" cy="1818150"/>
          </a:xfrm>
          <a:prstGeom prst="rect">
            <a:avLst/>
          </a:prstGeom>
        </p:spPr>
      </p:pic>
      <p:sp>
        <p:nvSpPr>
          <p:cNvPr id="2" name="Arrow: Right 1" descr="Yellow arrow pointing to the &quot;Date Created' field on the Jurisdiction Review page.">
            <a:extLst>
              <a:ext uri="{FF2B5EF4-FFF2-40B4-BE49-F238E27FC236}">
                <a16:creationId xmlns:a16="http://schemas.microsoft.com/office/drawing/2014/main" id="{A3A4FE75-CDEF-7277-3E7C-0EDB3E7459B4}"/>
              </a:ext>
            </a:extLst>
          </p:cNvPr>
          <p:cNvSpPr/>
          <p:nvPr/>
        </p:nvSpPr>
        <p:spPr>
          <a:xfrm rot="2940000">
            <a:off x="6482321" y="4813706"/>
            <a:ext cx="807554" cy="289891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 descr="Yellow arrow pointing to the &quot;Date Type&quot; field located on the Jurisdiction Review page.">
            <a:extLst>
              <a:ext uri="{FF2B5EF4-FFF2-40B4-BE49-F238E27FC236}">
                <a16:creationId xmlns:a16="http://schemas.microsoft.com/office/drawing/2014/main" id="{D6DA8C31-0A7E-FA4A-8DBA-3A614F290068}"/>
              </a:ext>
            </a:extLst>
          </p:cNvPr>
          <p:cNvSpPr/>
          <p:nvPr/>
        </p:nvSpPr>
        <p:spPr>
          <a:xfrm>
            <a:off x="5146619" y="2878092"/>
            <a:ext cx="807554" cy="289891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8316D89D-C1D9-2DC6-BEE7-79AA3D29C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3619" y="2"/>
            <a:ext cx="4152900" cy="3254476"/>
          </a:xfrm>
          <a:custGeom>
            <a:avLst/>
            <a:gdLst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3328163"/>
              <a:gd name="connsiteX1" fmla="*/ 4152900 w 4152900"/>
              <a:gd name="connsiteY1" fmla="*/ 0 h 3328163"/>
              <a:gd name="connsiteX2" fmla="*/ 4152900 w 4152900"/>
              <a:gd name="connsiteY2" fmla="*/ 1639121 h 3328163"/>
              <a:gd name="connsiteX3" fmla="*/ 0 w 4152900"/>
              <a:gd name="connsiteY3" fmla="*/ 3328163 h 3328163"/>
              <a:gd name="connsiteX4" fmla="*/ 0 w 4152900"/>
              <a:gd name="connsiteY4" fmla="*/ 0 h 3328163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1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2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2250226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4399943"/>
              <a:gd name="connsiteX1" fmla="*/ 4152900 w 4152900"/>
              <a:gd name="connsiteY1" fmla="*/ 0 h 4399943"/>
              <a:gd name="connsiteX2" fmla="*/ 4152900 w 4152900"/>
              <a:gd name="connsiteY2" fmla="*/ 2250226 h 4399943"/>
              <a:gd name="connsiteX3" fmla="*/ 0 w 4152900"/>
              <a:gd name="connsiteY3" fmla="*/ 4399943 h 4399943"/>
              <a:gd name="connsiteX4" fmla="*/ 0 w 4152900"/>
              <a:gd name="connsiteY4" fmla="*/ 0 h 4399943"/>
              <a:gd name="connsiteX0" fmla="*/ 0 w 4152900"/>
              <a:gd name="connsiteY0" fmla="*/ 0 h 3779439"/>
              <a:gd name="connsiteX1" fmla="*/ 4152900 w 4152900"/>
              <a:gd name="connsiteY1" fmla="*/ 0 h 3779439"/>
              <a:gd name="connsiteX2" fmla="*/ 4152900 w 4152900"/>
              <a:gd name="connsiteY2" fmla="*/ 2250226 h 3779439"/>
              <a:gd name="connsiteX3" fmla="*/ 0 w 4152900"/>
              <a:gd name="connsiteY3" fmla="*/ 3779439 h 3779439"/>
              <a:gd name="connsiteX4" fmla="*/ 0 w 4152900"/>
              <a:gd name="connsiteY4" fmla="*/ 0 h 3779439"/>
              <a:gd name="connsiteX0" fmla="*/ 0 w 4152900"/>
              <a:gd name="connsiteY0" fmla="*/ 0 h 3790408"/>
              <a:gd name="connsiteX1" fmla="*/ 4152900 w 4152900"/>
              <a:gd name="connsiteY1" fmla="*/ 0 h 3790408"/>
              <a:gd name="connsiteX2" fmla="*/ 4152900 w 4152900"/>
              <a:gd name="connsiteY2" fmla="*/ 2250226 h 3790408"/>
              <a:gd name="connsiteX3" fmla="*/ 0 w 4152900"/>
              <a:gd name="connsiteY3" fmla="*/ 3790408 h 3790408"/>
              <a:gd name="connsiteX4" fmla="*/ 0 w 4152900"/>
              <a:gd name="connsiteY4" fmla="*/ 0 h 379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790408">
                <a:moveTo>
                  <a:pt x="0" y="0"/>
                </a:moveTo>
                <a:lnTo>
                  <a:pt x="4152900" y="0"/>
                </a:lnTo>
                <a:lnTo>
                  <a:pt x="4152900" y="2250226"/>
                </a:lnTo>
                <a:lnTo>
                  <a:pt x="0" y="3790408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08E3E2F-D222-6AB1-585F-D6A588F993B4}"/>
              </a:ext>
            </a:extLst>
          </p:cNvPr>
          <p:cNvSpPr>
            <a:spLocks noGrp="1"/>
          </p:cNvSpPr>
          <p:nvPr/>
        </p:nvSpPr>
        <p:spPr>
          <a:xfrm>
            <a:off x="10942779" y="6386511"/>
            <a:ext cx="987552" cy="47148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accent6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>
                <a:solidFill>
                  <a:srgbClr val="002D73"/>
                </a:solidFill>
              </a:rPr>
              <a:pPr/>
              <a:t>5</a:t>
            </a:fld>
            <a:endParaRPr lang="en-US">
              <a:solidFill>
                <a:srgbClr val="002D73"/>
              </a:solidFill>
            </a:endParaRPr>
          </a:p>
        </p:txBody>
      </p:sp>
      <p:pic>
        <p:nvPicPr>
          <p:cNvPr id="4" name="Picture 3" descr="San Bernardino County logo.">
            <a:extLst>
              <a:ext uri="{FF2B5EF4-FFF2-40B4-BE49-F238E27FC236}">
                <a16:creationId xmlns:a16="http://schemas.microsoft.com/office/drawing/2014/main" id="{E3EB91CA-5AB8-535F-332D-6ECD2BD43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4" y="446952"/>
            <a:ext cx="2387318" cy="1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4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28575" y="3076575"/>
            <a:ext cx="3752850" cy="3810000"/>
          </a:xfrm>
          <a:custGeom>
            <a:avLst/>
            <a:gdLst>
              <a:gd name="connsiteX0" fmla="*/ 0 w 3752850"/>
              <a:gd name="connsiteY0" fmla="*/ 0 h 3810000"/>
              <a:gd name="connsiteX1" fmla="*/ 0 w 3752850"/>
              <a:gd name="connsiteY1" fmla="*/ 3810000 h 3810000"/>
              <a:gd name="connsiteX2" fmla="*/ 3752850 w 3752850"/>
              <a:gd name="connsiteY2" fmla="*/ 3810000 h 3810000"/>
              <a:gd name="connsiteX3" fmla="*/ 3433858 w 3752850"/>
              <a:gd name="connsiteY3" fmla="*/ 3486150 h 3810000"/>
              <a:gd name="connsiteX4" fmla="*/ 342900 w 3752850"/>
              <a:gd name="connsiteY4" fmla="*/ 3486150 h 3810000"/>
              <a:gd name="connsiteX5" fmla="*/ 342900 w 3752850"/>
              <a:gd name="connsiteY5" fmla="*/ 348122 h 3810000"/>
              <a:gd name="connsiteX6" fmla="*/ 0 w 3752850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2850" h="3810000">
                <a:moveTo>
                  <a:pt x="0" y="0"/>
                </a:moveTo>
                <a:lnTo>
                  <a:pt x="0" y="3810000"/>
                </a:lnTo>
                <a:lnTo>
                  <a:pt x="3752850" y="3810000"/>
                </a:lnTo>
                <a:lnTo>
                  <a:pt x="3433858" y="3486150"/>
                </a:lnTo>
                <a:lnTo>
                  <a:pt x="342900" y="3486150"/>
                </a:lnTo>
                <a:lnTo>
                  <a:pt x="342900" y="348122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 txBox="1">
            <a:spLocks noGrp="1"/>
          </p:cNvSpPr>
          <p:nvPr>
            <p:ph type="title" idx="4294967295"/>
          </p:nvPr>
        </p:nvSpPr>
        <p:spPr>
          <a:xfrm>
            <a:off x="4584101" y="731824"/>
            <a:ext cx="7149462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 Cond" panose="020B0506030403020204"/>
                <a:ea typeface="+mn-ea"/>
                <a:cs typeface="+mn-cs"/>
              </a:rPr>
              <a:t>Step 3: Filter by Jurisdiction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Myriad Pro Cond" panose="020B0506030403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41152" y="1808555"/>
            <a:ext cx="5940952" cy="9814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/>
              <a:t>1. Click 'Jurisdiction’</a:t>
            </a:r>
            <a:endParaRPr lang="en-US" sz="2400">
              <a:ea typeface="Calibri"/>
              <a:cs typeface="Calibri"/>
            </a:endParaRPr>
          </a:p>
          <a:p>
            <a:pPr>
              <a:lnSpc>
                <a:spcPts val="3600"/>
              </a:lnSpc>
            </a:pPr>
            <a:r>
              <a:rPr lang="en-US" sz="2400"/>
              <a:t>2. Select your County</a:t>
            </a:r>
            <a:endParaRPr lang="en-US" sz="2400">
              <a:ea typeface="Calibri"/>
              <a:cs typeface="Calibri"/>
            </a:endParaRPr>
          </a:p>
        </p:txBody>
      </p:sp>
      <p:pic>
        <p:nvPicPr>
          <p:cNvPr id="9" name="Picture 8" descr="Jurisdiction Review Region data field.">
            <a:extLst>
              <a:ext uri="{FF2B5EF4-FFF2-40B4-BE49-F238E27FC236}">
                <a16:creationId xmlns:a16="http://schemas.microsoft.com/office/drawing/2014/main" id="{556105F4-87C6-2FAB-70B9-C1639603B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663" y="3148272"/>
            <a:ext cx="8721409" cy="2406820"/>
          </a:xfrm>
          <a:prstGeom prst="rect">
            <a:avLst/>
          </a:prstGeom>
        </p:spPr>
      </p:pic>
      <p:sp>
        <p:nvSpPr>
          <p:cNvPr id="5" name="Freeform 21">
            <a:extLst>
              <a:ext uri="{FF2B5EF4-FFF2-40B4-BE49-F238E27FC236}">
                <a16:creationId xmlns:a16="http://schemas.microsoft.com/office/drawing/2014/main" id="{09C42D42-B420-CDB4-9AB7-984A85E75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1"/>
            <a:ext cx="4152900" cy="3617109"/>
          </a:xfrm>
          <a:custGeom>
            <a:avLst/>
            <a:gdLst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3328163"/>
              <a:gd name="connsiteX1" fmla="*/ 4152900 w 4152900"/>
              <a:gd name="connsiteY1" fmla="*/ 0 h 3328163"/>
              <a:gd name="connsiteX2" fmla="*/ 4152900 w 4152900"/>
              <a:gd name="connsiteY2" fmla="*/ 1639121 h 3328163"/>
              <a:gd name="connsiteX3" fmla="*/ 0 w 4152900"/>
              <a:gd name="connsiteY3" fmla="*/ 3328163 h 3328163"/>
              <a:gd name="connsiteX4" fmla="*/ 0 w 4152900"/>
              <a:gd name="connsiteY4" fmla="*/ 0 h 3328163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1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2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2250226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4399943"/>
              <a:gd name="connsiteX1" fmla="*/ 4152900 w 4152900"/>
              <a:gd name="connsiteY1" fmla="*/ 0 h 4399943"/>
              <a:gd name="connsiteX2" fmla="*/ 4152900 w 4152900"/>
              <a:gd name="connsiteY2" fmla="*/ 2250226 h 4399943"/>
              <a:gd name="connsiteX3" fmla="*/ 0 w 4152900"/>
              <a:gd name="connsiteY3" fmla="*/ 4399943 h 4399943"/>
              <a:gd name="connsiteX4" fmla="*/ 0 w 4152900"/>
              <a:gd name="connsiteY4" fmla="*/ 0 h 4399943"/>
              <a:gd name="connsiteX0" fmla="*/ 0 w 4152900"/>
              <a:gd name="connsiteY0" fmla="*/ 0 h 3779439"/>
              <a:gd name="connsiteX1" fmla="*/ 4152900 w 4152900"/>
              <a:gd name="connsiteY1" fmla="*/ 0 h 3779439"/>
              <a:gd name="connsiteX2" fmla="*/ 4152900 w 4152900"/>
              <a:gd name="connsiteY2" fmla="*/ 2250226 h 3779439"/>
              <a:gd name="connsiteX3" fmla="*/ 0 w 4152900"/>
              <a:gd name="connsiteY3" fmla="*/ 3779439 h 3779439"/>
              <a:gd name="connsiteX4" fmla="*/ 0 w 4152900"/>
              <a:gd name="connsiteY4" fmla="*/ 0 h 3779439"/>
              <a:gd name="connsiteX0" fmla="*/ 0 w 4152900"/>
              <a:gd name="connsiteY0" fmla="*/ 0 h 3790408"/>
              <a:gd name="connsiteX1" fmla="*/ 4152900 w 4152900"/>
              <a:gd name="connsiteY1" fmla="*/ 0 h 3790408"/>
              <a:gd name="connsiteX2" fmla="*/ 4152900 w 4152900"/>
              <a:gd name="connsiteY2" fmla="*/ 2250226 h 3790408"/>
              <a:gd name="connsiteX3" fmla="*/ 0 w 4152900"/>
              <a:gd name="connsiteY3" fmla="*/ 3790408 h 3790408"/>
              <a:gd name="connsiteX4" fmla="*/ 0 w 4152900"/>
              <a:gd name="connsiteY4" fmla="*/ 0 h 379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790408">
                <a:moveTo>
                  <a:pt x="0" y="0"/>
                </a:moveTo>
                <a:lnTo>
                  <a:pt x="4152900" y="0"/>
                </a:lnTo>
                <a:lnTo>
                  <a:pt x="4152900" y="2250226"/>
                </a:lnTo>
                <a:lnTo>
                  <a:pt x="0" y="3790408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9AA1F65-8126-9AA4-EA0D-AD72622E53C0}"/>
              </a:ext>
            </a:extLst>
          </p:cNvPr>
          <p:cNvSpPr>
            <a:spLocks noGrp="1"/>
          </p:cNvSpPr>
          <p:nvPr/>
        </p:nvSpPr>
        <p:spPr>
          <a:xfrm>
            <a:off x="10942779" y="6386511"/>
            <a:ext cx="987552" cy="47148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accent6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>
                <a:solidFill>
                  <a:srgbClr val="002D73"/>
                </a:solidFill>
              </a:rPr>
              <a:pPr/>
              <a:t>6</a:t>
            </a:fld>
            <a:endParaRPr lang="en-US">
              <a:solidFill>
                <a:srgbClr val="002D73"/>
              </a:solidFill>
            </a:endParaRPr>
          </a:p>
        </p:txBody>
      </p:sp>
      <p:pic>
        <p:nvPicPr>
          <p:cNvPr id="2" name="Picture 1" descr="San Bernardino County logo.">
            <a:extLst>
              <a:ext uri="{FF2B5EF4-FFF2-40B4-BE49-F238E27FC236}">
                <a16:creationId xmlns:a16="http://schemas.microsoft.com/office/drawing/2014/main" id="{B4F845C0-CD95-7812-A560-A758164DA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4" y="446952"/>
            <a:ext cx="2387318" cy="1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72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54986" y="1808555"/>
            <a:ext cx="6292999" cy="9814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/>
              <a:t>1. Scroll to 'Disease' section</a:t>
            </a:r>
            <a:endParaRPr lang="en-US" sz="2400">
              <a:ea typeface="Calibri"/>
              <a:cs typeface="Calibri"/>
            </a:endParaRPr>
          </a:p>
          <a:p>
            <a:pPr>
              <a:lnSpc>
                <a:spcPts val="3600"/>
              </a:lnSpc>
            </a:pPr>
            <a:r>
              <a:rPr lang="en-US" sz="2400"/>
              <a:t>2. Select 'Tuberculosis Clinically Active TB3'</a:t>
            </a:r>
            <a:endParaRPr lang="en-US" sz="2400">
              <a:ea typeface="Calibri"/>
              <a:cs typeface="Calibri"/>
            </a:endParaRPr>
          </a:p>
        </p:txBody>
      </p:sp>
      <p:pic>
        <p:nvPicPr>
          <p:cNvPr id="8" name="Picture 7" descr="Jurisdiction Review Grouping data entry field.">
            <a:extLst>
              <a:ext uri="{FF2B5EF4-FFF2-40B4-BE49-F238E27FC236}">
                <a16:creationId xmlns:a16="http://schemas.microsoft.com/office/drawing/2014/main" id="{A101841E-5946-4A7D-57E0-4906FACAA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935" y="3617110"/>
            <a:ext cx="9572352" cy="1923913"/>
          </a:xfrm>
          <a:prstGeom prst="rect">
            <a:avLst/>
          </a:prstGeom>
        </p:spPr>
      </p:pic>
      <p:sp>
        <p:nvSpPr>
          <p:cNvPr id="4" name="Freeform 21">
            <a:extLst>
              <a:ext uri="{FF2B5EF4-FFF2-40B4-BE49-F238E27FC236}">
                <a16:creationId xmlns:a16="http://schemas.microsoft.com/office/drawing/2014/main" id="{BE3A5B60-8BD5-5CEB-1B9A-EA7D12443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1"/>
            <a:ext cx="4152900" cy="3617109"/>
          </a:xfrm>
          <a:custGeom>
            <a:avLst/>
            <a:gdLst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3328163"/>
              <a:gd name="connsiteX1" fmla="*/ 4152900 w 4152900"/>
              <a:gd name="connsiteY1" fmla="*/ 0 h 3328163"/>
              <a:gd name="connsiteX2" fmla="*/ 4152900 w 4152900"/>
              <a:gd name="connsiteY2" fmla="*/ 1639121 h 3328163"/>
              <a:gd name="connsiteX3" fmla="*/ 0 w 4152900"/>
              <a:gd name="connsiteY3" fmla="*/ 3328163 h 3328163"/>
              <a:gd name="connsiteX4" fmla="*/ 0 w 4152900"/>
              <a:gd name="connsiteY4" fmla="*/ 0 h 3328163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1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2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2250226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4399943"/>
              <a:gd name="connsiteX1" fmla="*/ 4152900 w 4152900"/>
              <a:gd name="connsiteY1" fmla="*/ 0 h 4399943"/>
              <a:gd name="connsiteX2" fmla="*/ 4152900 w 4152900"/>
              <a:gd name="connsiteY2" fmla="*/ 2250226 h 4399943"/>
              <a:gd name="connsiteX3" fmla="*/ 0 w 4152900"/>
              <a:gd name="connsiteY3" fmla="*/ 4399943 h 4399943"/>
              <a:gd name="connsiteX4" fmla="*/ 0 w 4152900"/>
              <a:gd name="connsiteY4" fmla="*/ 0 h 4399943"/>
              <a:gd name="connsiteX0" fmla="*/ 0 w 4152900"/>
              <a:gd name="connsiteY0" fmla="*/ 0 h 3779439"/>
              <a:gd name="connsiteX1" fmla="*/ 4152900 w 4152900"/>
              <a:gd name="connsiteY1" fmla="*/ 0 h 3779439"/>
              <a:gd name="connsiteX2" fmla="*/ 4152900 w 4152900"/>
              <a:gd name="connsiteY2" fmla="*/ 2250226 h 3779439"/>
              <a:gd name="connsiteX3" fmla="*/ 0 w 4152900"/>
              <a:gd name="connsiteY3" fmla="*/ 3779439 h 3779439"/>
              <a:gd name="connsiteX4" fmla="*/ 0 w 4152900"/>
              <a:gd name="connsiteY4" fmla="*/ 0 h 3779439"/>
              <a:gd name="connsiteX0" fmla="*/ 0 w 4152900"/>
              <a:gd name="connsiteY0" fmla="*/ 0 h 3790408"/>
              <a:gd name="connsiteX1" fmla="*/ 4152900 w 4152900"/>
              <a:gd name="connsiteY1" fmla="*/ 0 h 3790408"/>
              <a:gd name="connsiteX2" fmla="*/ 4152900 w 4152900"/>
              <a:gd name="connsiteY2" fmla="*/ 2250226 h 3790408"/>
              <a:gd name="connsiteX3" fmla="*/ 0 w 4152900"/>
              <a:gd name="connsiteY3" fmla="*/ 3790408 h 3790408"/>
              <a:gd name="connsiteX4" fmla="*/ 0 w 4152900"/>
              <a:gd name="connsiteY4" fmla="*/ 0 h 379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790408">
                <a:moveTo>
                  <a:pt x="0" y="0"/>
                </a:moveTo>
                <a:lnTo>
                  <a:pt x="4152900" y="0"/>
                </a:lnTo>
                <a:lnTo>
                  <a:pt x="4152900" y="2250226"/>
                </a:lnTo>
                <a:lnTo>
                  <a:pt x="0" y="3790408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7B5E2A-7A93-0A8A-7208-5659773EFBFA}"/>
              </a:ext>
            </a:extLst>
          </p:cNvPr>
          <p:cNvSpPr>
            <a:spLocks noGrp="1"/>
          </p:cNvSpPr>
          <p:nvPr/>
        </p:nvSpPr>
        <p:spPr>
          <a:xfrm>
            <a:off x="10942779" y="6386511"/>
            <a:ext cx="987552" cy="47148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accent6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>
                <a:solidFill>
                  <a:srgbClr val="002D73"/>
                </a:solidFill>
              </a:rPr>
              <a:pPr/>
              <a:t>7</a:t>
            </a:fld>
            <a:endParaRPr lang="en-US">
              <a:solidFill>
                <a:srgbClr val="002D73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B20A37E-7F37-40F1-D020-B58088B16F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15974" y="939011"/>
            <a:ext cx="6469626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 Cond" panose="020B0506030403020204"/>
                <a:ea typeface="+mn-ea"/>
                <a:cs typeface="+mn-cs"/>
              </a:rPr>
              <a:t>Step 4: Set Disease Criteria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San Bernardino County logo.">
            <a:extLst>
              <a:ext uri="{FF2B5EF4-FFF2-40B4-BE49-F238E27FC236}">
                <a16:creationId xmlns:a16="http://schemas.microsoft.com/office/drawing/2014/main" id="{A6E9E019-BBE4-54DC-8AF0-95495D776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4" y="446952"/>
            <a:ext cx="2387318" cy="1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38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A person looks over a computer with data information on it.">
            <a:extLst>
              <a:ext uri="{FF2B5EF4-FFF2-40B4-BE49-F238E27FC236}">
                <a16:creationId xmlns:a16="http://schemas.microsoft.com/office/drawing/2014/main" id="{9F64BA19-3AC4-A0E7-15C9-008C3703A8E6}"/>
              </a:ext>
            </a:extLst>
          </p:cNvPr>
          <p:cNvSpPr/>
          <p:nvPr/>
        </p:nvSpPr>
        <p:spPr>
          <a:xfrm>
            <a:off x="7128715" y="-38100"/>
            <a:ext cx="5073445" cy="6934200"/>
          </a:xfrm>
          <a:custGeom>
            <a:avLst/>
            <a:gdLst>
              <a:gd name="connsiteX0" fmla="*/ 0 w 7017064"/>
              <a:gd name="connsiteY0" fmla="*/ 0 h 6858000"/>
              <a:gd name="connsiteX1" fmla="*/ 7017064 w 7017064"/>
              <a:gd name="connsiteY1" fmla="*/ 0 h 6858000"/>
              <a:gd name="connsiteX2" fmla="*/ 7017064 w 7017064"/>
              <a:gd name="connsiteY2" fmla="*/ 6858000 h 6858000"/>
              <a:gd name="connsiteX3" fmla="*/ 0 w 7017064"/>
              <a:gd name="connsiteY3" fmla="*/ 6858000 h 6858000"/>
              <a:gd name="connsiteX4" fmla="*/ 0 w 7017064"/>
              <a:gd name="connsiteY4" fmla="*/ 0 h 6858000"/>
              <a:gd name="connsiteX0" fmla="*/ 0 w 7017064"/>
              <a:gd name="connsiteY0" fmla="*/ 0 h 6858000"/>
              <a:gd name="connsiteX1" fmla="*/ 7017064 w 7017064"/>
              <a:gd name="connsiteY1" fmla="*/ 0 h 6858000"/>
              <a:gd name="connsiteX2" fmla="*/ 7017064 w 7017064"/>
              <a:gd name="connsiteY2" fmla="*/ 6858000 h 6858000"/>
              <a:gd name="connsiteX3" fmla="*/ 2732314 w 7017064"/>
              <a:gd name="connsiteY3" fmla="*/ 6825343 h 6858000"/>
              <a:gd name="connsiteX4" fmla="*/ 0 w 7017064"/>
              <a:gd name="connsiteY4" fmla="*/ 0 h 6858000"/>
              <a:gd name="connsiteX0" fmla="*/ 0 w 7017064"/>
              <a:gd name="connsiteY0" fmla="*/ 0 h 6858000"/>
              <a:gd name="connsiteX1" fmla="*/ 7017064 w 7017064"/>
              <a:gd name="connsiteY1" fmla="*/ 0 h 6858000"/>
              <a:gd name="connsiteX2" fmla="*/ 7017064 w 7017064"/>
              <a:gd name="connsiteY2" fmla="*/ 6858000 h 6858000"/>
              <a:gd name="connsiteX3" fmla="*/ 2090057 w 7017064"/>
              <a:gd name="connsiteY3" fmla="*/ 6847114 h 6858000"/>
              <a:gd name="connsiteX4" fmla="*/ 0 w 701706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7064" h="6858000">
                <a:moveTo>
                  <a:pt x="0" y="0"/>
                </a:moveTo>
                <a:lnTo>
                  <a:pt x="7017064" y="0"/>
                </a:lnTo>
                <a:lnTo>
                  <a:pt x="7017064" y="6858000"/>
                </a:lnTo>
                <a:lnTo>
                  <a:pt x="2090057" y="684711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30" t="-178" r="-43152" b="178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8292" y="1524183"/>
            <a:ext cx="5169116" cy="190481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/>
              <a:t>1. Locate "Process Status"' section</a:t>
            </a:r>
          </a:p>
          <a:p>
            <a:pPr>
              <a:lnSpc>
                <a:spcPts val="3600"/>
              </a:lnSpc>
            </a:pPr>
            <a:r>
              <a:rPr lang="en-US" sz="2400"/>
              <a:t>2. Select:</a:t>
            </a:r>
          </a:p>
          <a:p>
            <a:pPr lvl="1">
              <a:lnSpc>
                <a:spcPts val="3600"/>
              </a:lnSpc>
            </a:pPr>
            <a:r>
              <a:rPr lang="en-US" sz="2400"/>
              <a:t>"Entered, Under Investigation"</a:t>
            </a:r>
            <a:endParaRPr lang="en-US" sz="2400">
              <a:ea typeface="Calibri"/>
              <a:cs typeface="Calibri"/>
            </a:endParaRPr>
          </a:p>
          <a:p>
            <a:pPr lvl="1">
              <a:lnSpc>
                <a:spcPts val="3600"/>
              </a:lnSpc>
            </a:pPr>
            <a:r>
              <a:rPr lang="en-US" sz="2400"/>
              <a:t>"In LHD Review"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idx="4294967295"/>
          </p:nvPr>
        </p:nvSpPr>
        <p:spPr>
          <a:xfrm>
            <a:off x="486234" y="685953"/>
            <a:ext cx="6759934" cy="71622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 Cond" panose="020B0506030403020204"/>
                <a:ea typeface="+mn-ea"/>
                <a:cs typeface="+mn-cs"/>
              </a:rPr>
              <a:t>Step 5: Specify Process Status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Myriad Pro Cond" panose="020B0506030403020204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id="{81774B7C-AE77-B052-179E-499FB552B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02141" y="2574588"/>
            <a:ext cx="5338917" cy="4321512"/>
          </a:xfrm>
          <a:prstGeom prst="trapezoi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E78C8668-ECDE-01E0-BC4B-F29FFF0B4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38445" y="0"/>
            <a:ext cx="2457420" cy="6929735"/>
          </a:xfrm>
          <a:custGeom>
            <a:avLst/>
            <a:gdLst>
              <a:gd name="connsiteX0" fmla="*/ 0 w 2457420"/>
              <a:gd name="connsiteY0" fmla="*/ 0 h 6419850"/>
              <a:gd name="connsiteX1" fmla="*/ 381000 w 2457420"/>
              <a:gd name="connsiteY1" fmla="*/ 0 h 6419850"/>
              <a:gd name="connsiteX2" fmla="*/ 2457420 w 2457420"/>
              <a:gd name="connsiteY2" fmla="*/ 6419850 h 6419850"/>
              <a:gd name="connsiteX3" fmla="*/ 2076420 w 2457420"/>
              <a:gd name="connsiteY3" fmla="*/ 6419850 h 6419850"/>
              <a:gd name="connsiteX4" fmla="*/ 0 w 2457420"/>
              <a:gd name="connsiteY4" fmla="*/ 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420" h="6419850">
                <a:moveTo>
                  <a:pt x="0" y="0"/>
                </a:moveTo>
                <a:lnTo>
                  <a:pt x="381000" y="0"/>
                </a:lnTo>
                <a:lnTo>
                  <a:pt x="2457420" y="6419850"/>
                </a:lnTo>
                <a:lnTo>
                  <a:pt x="2076420" y="6419850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D246FB22-D595-C952-926A-7934E0317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9307286" y="3995760"/>
            <a:ext cx="2072493" cy="3736256"/>
          </a:xfrm>
          <a:custGeom>
            <a:avLst/>
            <a:gdLst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3328163"/>
              <a:gd name="connsiteX1" fmla="*/ 4152900 w 4152900"/>
              <a:gd name="connsiteY1" fmla="*/ 0 h 3328163"/>
              <a:gd name="connsiteX2" fmla="*/ 4152900 w 4152900"/>
              <a:gd name="connsiteY2" fmla="*/ 1639121 h 3328163"/>
              <a:gd name="connsiteX3" fmla="*/ 0 w 4152900"/>
              <a:gd name="connsiteY3" fmla="*/ 3328163 h 3328163"/>
              <a:gd name="connsiteX4" fmla="*/ 0 w 4152900"/>
              <a:gd name="connsiteY4" fmla="*/ 0 h 3328163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1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2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2250226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4399943"/>
              <a:gd name="connsiteX1" fmla="*/ 4152900 w 4152900"/>
              <a:gd name="connsiteY1" fmla="*/ 0 h 4399943"/>
              <a:gd name="connsiteX2" fmla="*/ 4152900 w 4152900"/>
              <a:gd name="connsiteY2" fmla="*/ 2250226 h 4399943"/>
              <a:gd name="connsiteX3" fmla="*/ 0 w 4152900"/>
              <a:gd name="connsiteY3" fmla="*/ 4399943 h 4399943"/>
              <a:gd name="connsiteX4" fmla="*/ 0 w 4152900"/>
              <a:gd name="connsiteY4" fmla="*/ 0 h 4399943"/>
              <a:gd name="connsiteX0" fmla="*/ 0 w 4152900"/>
              <a:gd name="connsiteY0" fmla="*/ 0 h 3779439"/>
              <a:gd name="connsiteX1" fmla="*/ 4152900 w 4152900"/>
              <a:gd name="connsiteY1" fmla="*/ 0 h 3779439"/>
              <a:gd name="connsiteX2" fmla="*/ 4152900 w 4152900"/>
              <a:gd name="connsiteY2" fmla="*/ 2250226 h 3779439"/>
              <a:gd name="connsiteX3" fmla="*/ 0 w 4152900"/>
              <a:gd name="connsiteY3" fmla="*/ 3779439 h 3779439"/>
              <a:gd name="connsiteX4" fmla="*/ 0 w 4152900"/>
              <a:gd name="connsiteY4" fmla="*/ 0 h 3779439"/>
              <a:gd name="connsiteX0" fmla="*/ 0 w 4152900"/>
              <a:gd name="connsiteY0" fmla="*/ 0 h 3790408"/>
              <a:gd name="connsiteX1" fmla="*/ 4152900 w 4152900"/>
              <a:gd name="connsiteY1" fmla="*/ 0 h 3790408"/>
              <a:gd name="connsiteX2" fmla="*/ 4152900 w 4152900"/>
              <a:gd name="connsiteY2" fmla="*/ 2250226 h 3790408"/>
              <a:gd name="connsiteX3" fmla="*/ 0 w 4152900"/>
              <a:gd name="connsiteY3" fmla="*/ 3790408 h 3790408"/>
              <a:gd name="connsiteX4" fmla="*/ 0 w 4152900"/>
              <a:gd name="connsiteY4" fmla="*/ 0 h 379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790408">
                <a:moveTo>
                  <a:pt x="0" y="0"/>
                </a:moveTo>
                <a:lnTo>
                  <a:pt x="4152900" y="0"/>
                </a:lnTo>
                <a:lnTo>
                  <a:pt x="4152900" y="2250226"/>
                </a:lnTo>
                <a:lnTo>
                  <a:pt x="0" y="3790408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FFDFD4A8-06BF-C508-1F23-DCD2446C8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322557">
            <a:off x="8989854" y="4522785"/>
            <a:ext cx="2703852" cy="2838660"/>
          </a:xfrm>
          <a:prstGeom prst="parallelogram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Jurisdiction Review Process Status data field.">
            <a:extLst>
              <a:ext uri="{FF2B5EF4-FFF2-40B4-BE49-F238E27FC236}">
                <a16:creationId xmlns:a16="http://schemas.microsoft.com/office/drawing/2014/main" id="{93F9E486-DE3C-E1E0-E2C2-BA23FFE17F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619" r="7236" b="-191"/>
          <a:stretch>
            <a:fillRect/>
          </a:stretch>
        </p:blipFill>
        <p:spPr>
          <a:xfrm>
            <a:off x="576159" y="3478787"/>
            <a:ext cx="8140101" cy="2515074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4D1F18D-0742-9733-F22D-730C770C3C3B}"/>
              </a:ext>
            </a:extLst>
          </p:cNvPr>
          <p:cNvSpPr>
            <a:spLocks noGrp="1"/>
          </p:cNvSpPr>
          <p:nvPr/>
        </p:nvSpPr>
        <p:spPr>
          <a:xfrm>
            <a:off x="10942779" y="6386511"/>
            <a:ext cx="987552" cy="47148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accent6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 descr="San Bernardino County logo.">
            <a:extLst>
              <a:ext uri="{FF2B5EF4-FFF2-40B4-BE49-F238E27FC236}">
                <a16:creationId xmlns:a16="http://schemas.microsoft.com/office/drawing/2014/main" id="{58F18ED5-F27C-1CDA-292B-426D92185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448" y="5198480"/>
            <a:ext cx="2387318" cy="1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2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F21775-C5DD-78ED-2B5B-80114CBD8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1329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78291" y="1558862"/>
            <a:ext cx="3705225" cy="981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/>
              <a:t>1. Scroll to 'Investigator'</a:t>
            </a:r>
          </a:p>
          <a:p>
            <a:pPr>
              <a:lnSpc>
                <a:spcPts val="3600"/>
              </a:lnSpc>
            </a:pPr>
            <a:r>
              <a:rPr lang="en-US" sz="2400"/>
              <a:t>2. Select case managers</a:t>
            </a:r>
          </a:p>
        </p:txBody>
      </p:sp>
      <p:pic>
        <p:nvPicPr>
          <p:cNvPr id="2" name="Picture 1" descr="View of the Jurisdiction Review window from a desktop. ">
            <a:extLst>
              <a:ext uri="{FF2B5EF4-FFF2-40B4-BE49-F238E27FC236}">
                <a16:creationId xmlns:a16="http://schemas.microsoft.com/office/drawing/2014/main" id="{D8B6433E-C81A-D156-9AB7-A334D2217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180" y="3248198"/>
            <a:ext cx="9797640" cy="290195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5E1713E-E172-6441-1510-6DECA84F53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 flipH="1">
            <a:off x="4672837" y="597385"/>
            <a:ext cx="6680906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 Cond" panose="020B0506030403020204"/>
                <a:ea typeface="+mn-ea"/>
                <a:cs typeface="+mn-cs"/>
              </a:rPr>
              <a:t>Step 6: Filter by Investigator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 Cond" panose="020B0506030403020204"/>
              <a:ea typeface="Calibri"/>
              <a:cs typeface="Calibri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84EDE92-2543-12F8-F819-A83D7723DD5B}"/>
              </a:ext>
            </a:extLst>
          </p:cNvPr>
          <p:cNvSpPr>
            <a:spLocks noGrp="1"/>
          </p:cNvSpPr>
          <p:nvPr/>
        </p:nvSpPr>
        <p:spPr>
          <a:xfrm>
            <a:off x="10942779" y="6386511"/>
            <a:ext cx="987552" cy="47148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chemeClr val="accent6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>
                <a:solidFill>
                  <a:srgbClr val="002D73"/>
                </a:solidFill>
              </a:rPr>
              <a:pPr/>
              <a:t>9</a:t>
            </a:fld>
            <a:endParaRPr lang="en-US">
              <a:solidFill>
                <a:srgbClr val="002D73"/>
              </a:solidFill>
            </a:endParaRPr>
          </a:p>
        </p:txBody>
      </p:sp>
      <p:pic>
        <p:nvPicPr>
          <p:cNvPr id="4" name="Picture 3" descr="San Bernardino County logo.">
            <a:extLst>
              <a:ext uri="{FF2B5EF4-FFF2-40B4-BE49-F238E27FC236}">
                <a16:creationId xmlns:a16="http://schemas.microsoft.com/office/drawing/2014/main" id="{7A9FA9C2-8C86-5897-7475-A31E3F18F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4" y="446952"/>
            <a:ext cx="2387318" cy="1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97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19B7013F6BC14387C187CADE5749C2" ma:contentTypeVersion="15" ma:contentTypeDescription="Create a new document." ma:contentTypeScope="" ma:versionID="20d276d0629edc2d7a08720363391adf">
  <xsd:schema xmlns:xsd="http://www.w3.org/2001/XMLSchema" xmlns:xs="http://www.w3.org/2001/XMLSchema" xmlns:p="http://schemas.microsoft.com/office/2006/metadata/properties" xmlns:ns2="22fb6bc3-52f0-4143-8fdd-a9f5e2cee343" xmlns:ns3="97cc8a90-27f2-496a-8bbe-253033faada1" targetNamespace="http://schemas.microsoft.com/office/2006/metadata/properties" ma:root="true" ma:fieldsID="fd012ceb5923d9b473522df6640863b6" ns2:_="" ns3:_="">
    <xsd:import namespace="22fb6bc3-52f0-4143-8fdd-a9f5e2cee343"/>
    <xsd:import namespace="97cc8a90-27f2-496a-8bbe-253033faad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fb6bc3-52f0-4143-8fdd-a9f5e2cee3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9f8ff6f-311f-4da2-b228-32d8f8b49e4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c8a90-27f2-496a-8bbe-253033faada1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2fb6bc3-52f0-4143-8fdd-a9f5e2cee34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166D355-9E0A-4D45-A249-290681C5B769}">
  <ds:schemaRefs>
    <ds:schemaRef ds:uri="22fb6bc3-52f0-4143-8fdd-a9f5e2cee343"/>
    <ds:schemaRef ds:uri="97cc8a90-27f2-496a-8bbe-253033faada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B59A6A1-A7BE-45B6-A26B-15F202C977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C603C1-F546-4B56-9630-F6A7698A1D62}">
  <ds:schemaRefs>
    <ds:schemaRef ds:uri="22fb6bc3-52f0-4143-8fdd-a9f5e2cee343"/>
    <ds:schemaRef ds:uri="97cc8a90-27f2-496a-8bbe-253033faada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443</Words>
  <Application>Microsoft Office PowerPoint</Application>
  <PresentationFormat>Widescreen</PresentationFormat>
  <Paragraphs>86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Myriad Pro</vt:lpstr>
      <vt:lpstr>Myriad Pro Black Cond</vt:lpstr>
      <vt:lpstr>Myriad Pro Cond</vt:lpstr>
      <vt:lpstr>Office Theme</vt:lpstr>
      <vt:lpstr>Creating A CalREDIE Query For Nurse Assignments </vt:lpstr>
      <vt:lpstr>Objective</vt:lpstr>
      <vt:lpstr>Step 1A: Access &amp; Initial Navigation</vt:lpstr>
      <vt:lpstr>Step 1B: Access &amp; Initial Navigation</vt:lpstr>
      <vt:lpstr>Step 2: Define Date Criteria</vt:lpstr>
      <vt:lpstr>Step 3: Filter by Jurisdiction</vt:lpstr>
      <vt:lpstr>Step 4: Set Disease Criteria</vt:lpstr>
      <vt:lpstr>Step 5: Specify Process Status</vt:lpstr>
      <vt:lpstr>Step 6: Filter by Investigator</vt:lpstr>
      <vt:lpstr>Step 7: Set Date Range &amp; Run Query</vt:lpstr>
      <vt:lpstr>Step 8: Export the Query</vt:lpstr>
      <vt:lpstr>Step 8: Export the Query Contd.</vt:lpstr>
      <vt:lpstr>Step 9: Post-Export Data Management </vt:lpstr>
      <vt:lpstr>Conclusion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Hernandez, Jenny</dc:creator>
  <cp:lastModifiedBy>Hernandez, Jenny</cp:lastModifiedBy>
  <cp:revision>9</cp:revision>
  <dcterms:modified xsi:type="dcterms:W3CDTF">2025-10-27T20:14:18Z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0x0101001B19B7013F6BC14387C187CADE5749C2</vt:lpwstr>
  </property>
  <property fmtid="{D5CDD505-2E9C-101B-9397-08002B2CF9AE}" pid="3" name="MediaServiceImageTags">
    <vt:lpwstr/>
  </property>
</Properties>
</file>