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75" d="100"/>
          <a:sy n="75" d="100"/>
        </p:scale>
        <p:origin x="46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4CD03-D444-4914-A489-A47CB975D09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6F0874-6364-4BCE-AD41-DE7794AE23D1}">
      <dgm:prSet phldrT="[Text]"/>
      <dgm:spPr/>
      <dgm:t>
        <a:bodyPr/>
        <a:lstStyle/>
        <a:p>
          <a:r>
            <a:rPr lang="en-US" dirty="0" smtClean="0"/>
            <a:t>July-August 2023 </a:t>
          </a:r>
          <a:endParaRPr lang="en-US" dirty="0"/>
        </a:p>
      </dgm:t>
    </dgm:pt>
    <dgm:pt modelId="{0D89F133-6522-40E4-A674-6E201FE154E8}" type="parTrans" cxnId="{47FC5504-E405-41B8-BB5F-A9EA3476EEC8}">
      <dgm:prSet/>
      <dgm:spPr/>
      <dgm:t>
        <a:bodyPr/>
        <a:lstStyle/>
        <a:p>
          <a:endParaRPr lang="en-US"/>
        </a:p>
      </dgm:t>
    </dgm:pt>
    <dgm:pt modelId="{A31BFAD2-3300-49FC-AF58-5D07E414F27A}" type="sibTrans" cxnId="{47FC5504-E405-41B8-BB5F-A9EA3476EEC8}">
      <dgm:prSet/>
      <dgm:spPr/>
      <dgm:t>
        <a:bodyPr/>
        <a:lstStyle/>
        <a:p>
          <a:endParaRPr lang="en-US"/>
        </a:p>
      </dgm:t>
    </dgm:pt>
    <dgm:pt modelId="{FF60E9B0-B848-41EA-BFBE-ABC5FB1F1371}">
      <dgm:prSet phldrT="[Text]"/>
      <dgm:spPr/>
      <dgm:t>
        <a:bodyPr/>
        <a:lstStyle/>
        <a:p>
          <a:r>
            <a:rPr lang="en-US" dirty="0" smtClean="0"/>
            <a:t>DHCS asked through CHEAC for LHDs’ consolidated feedback regarding the draft MOU template</a:t>
          </a:r>
          <a:endParaRPr lang="en-US" dirty="0"/>
        </a:p>
      </dgm:t>
    </dgm:pt>
    <dgm:pt modelId="{84A48328-4CA6-4651-B5A9-44BA4EBE3456}" type="parTrans" cxnId="{118CD142-6092-4F8B-BC7B-0F2381A6DF89}">
      <dgm:prSet/>
      <dgm:spPr/>
      <dgm:t>
        <a:bodyPr/>
        <a:lstStyle/>
        <a:p>
          <a:endParaRPr lang="en-US"/>
        </a:p>
      </dgm:t>
    </dgm:pt>
    <dgm:pt modelId="{98CA5193-B125-4366-92E8-8ACDA99AE346}" type="sibTrans" cxnId="{118CD142-6092-4F8B-BC7B-0F2381A6DF89}">
      <dgm:prSet/>
      <dgm:spPr/>
      <dgm:t>
        <a:bodyPr/>
        <a:lstStyle/>
        <a:p>
          <a:endParaRPr lang="en-US"/>
        </a:p>
      </dgm:t>
    </dgm:pt>
    <dgm:pt modelId="{713E29FA-A2E0-4C40-9BEE-E7558068C75C}">
      <dgm:prSet phldrT="[Text]"/>
      <dgm:spPr/>
      <dgm:t>
        <a:bodyPr/>
        <a:lstStyle/>
        <a:p>
          <a:r>
            <a:rPr lang="en-US" dirty="0" smtClean="0"/>
            <a:t>Very soon (likely October 2023)</a:t>
          </a:r>
          <a:endParaRPr lang="en-US" dirty="0"/>
        </a:p>
      </dgm:t>
    </dgm:pt>
    <dgm:pt modelId="{CB5CDEBA-9E46-4EAB-80C4-5DE421FEE5BF}" type="parTrans" cxnId="{37EE27E6-1664-4622-82DB-9B2639CFFA19}">
      <dgm:prSet/>
      <dgm:spPr/>
      <dgm:t>
        <a:bodyPr/>
        <a:lstStyle/>
        <a:p>
          <a:endParaRPr lang="en-US"/>
        </a:p>
      </dgm:t>
    </dgm:pt>
    <dgm:pt modelId="{0FFAA16C-81FE-419F-BA5C-228F5F6632EA}" type="sibTrans" cxnId="{37EE27E6-1664-4622-82DB-9B2639CFFA19}">
      <dgm:prSet/>
      <dgm:spPr/>
      <dgm:t>
        <a:bodyPr/>
        <a:lstStyle/>
        <a:p>
          <a:endParaRPr lang="en-US"/>
        </a:p>
      </dgm:t>
    </dgm:pt>
    <dgm:pt modelId="{E4BCD13A-6D63-49B7-B7B4-CA0565710228}">
      <dgm:prSet phldrT="[Text]"/>
      <dgm:spPr/>
      <dgm:t>
        <a:bodyPr/>
        <a:lstStyle/>
        <a:p>
          <a:r>
            <a:rPr lang="en-US" dirty="0" smtClean="0"/>
            <a:t>Final MOU template for MCPs/LHDs will be released by DHCS</a:t>
          </a:r>
          <a:endParaRPr lang="en-US" dirty="0"/>
        </a:p>
      </dgm:t>
    </dgm:pt>
    <dgm:pt modelId="{0E1F50C5-E5E0-41E9-9CA9-C34F108A46C7}" type="parTrans" cxnId="{C5E3CA3B-0107-4CF5-8878-613A4C76A19B}">
      <dgm:prSet/>
      <dgm:spPr/>
      <dgm:t>
        <a:bodyPr/>
        <a:lstStyle/>
        <a:p>
          <a:endParaRPr lang="en-US"/>
        </a:p>
      </dgm:t>
    </dgm:pt>
    <dgm:pt modelId="{4D4884CE-8B6F-461A-977F-D5BCE97BBB05}" type="sibTrans" cxnId="{C5E3CA3B-0107-4CF5-8878-613A4C76A19B}">
      <dgm:prSet/>
      <dgm:spPr/>
      <dgm:t>
        <a:bodyPr/>
        <a:lstStyle/>
        <a:p>
          <a:endParaRPr lang="en-US"/>
        </a:p>
      </dgm:t>
    </dgm:pt>
    <dgm:pt modelId="{009F0311-316A-4EED-8829-8E57303A6115}">
      <dgm:prSet phldrT="[Text]"/>
      <dgm:spPr/>
      <dgm:t>
        <a:bodyPr/>
        <a:lstStyle/>
        <a:p>
          <a:r>
            <a:rPr lang="en-US" dirty="0" smtClean="0"/>
            <a:t>October-December 2023</a:t>
          </a:r>
          <a:endParaRPr lang="en-US" dirty="0"/>
        </a:p>
      </dgm:t>
    </dgm:pt>
    <dgm:pt modelId="{159C73C1-D0CF-4A3E-BCE0-E5FF890EB504}" type="parTrans" cxnId="{064E6D4F-69DF-482B-A989-33B7B8EC41C8}">
      <dgm:prSet/>
      <dgm:spPr/>
      <dgm:t>
        <a:bodyPr/>
        <a:lstStyle/>
        <a:p>
          <a:endParaRPr lang="en-US"/>
        </a:p>
      </dgm:t>
    </dgm:pt>
    <dgm:pt modelId="{C5B25D09-CD08-4539-B175-90644C01CABE}" type="sibTrans" cxnId="{064E6D4F-69DF-482B-A989-33B7B8EC41C8}">
      <dgm:prSet/>
      <dgm:spPr/>
      <dgm:t>
        <a:bodyPr/>
        <a:lstStyle/>
        <a:p>
          <a:endParaRPr lang="en-US"/>
        </a:p>
      </dgm:t>
    </dgm:pt>
    <dgm:pt modelId="{375D805D-D352-4434-B9FA-48EFFF751C60}">
      <dgm:prSet phldrT="[Text]"/>
      <dgm:spPr/>
      <dgm:t>
        <a:bodyPr/>
        <a:lstStyle/>
        <a:p>
          <a:endParaRPr lang="en-US" dirty="0"/>
        </a:p>
      </dgm:t>
    </dgm:pt>
    <dgm:pt modelId="{74F36693-7046-4F35-A7E4-78306D60F867}" type="parTrans" cxnId="{D208748F-3C03-4048-B16D-4B5699380BA4}">
      <dgm:prSet/>
      <dgm:spPr/>
      <dgm:t>
        <a:bodyPr/>
        <a:lstStyle/>
        <a:p>
          <a:endParaRPr lang="en-US"/>
        </a:p>
      </dgm:t>
    </dgm:pt>
    <dgm:pt modelId="{5D48AB2D-ED0A-4917-9756-43F7D43160C6}" type="sibTrans" cxnId="{D208748F-3C03-4048-B16D-4B5699380BA4}">
      <dgm:prSet/>
      <dgm:spPr/>
      <dgm:t>
        <a:bodyPr/>
        <a:lstStyle/>
        <a:p>
          <a:endParaRPr lang="en-US"/>
        </a:p>
      </dgm:t>
    </dgm:pt>
    <dgm:pt modelId="{ED05EE3A-46C3-4419-8349-B802BA2444A7}">
      <dgm:prSet/>
      <dgm:spPr/>
      <dgm:t>
        <a:bodyPr/>
        <a:lstStyle/>
        <a:p>
          <a:r>
            <a:rPr lang="en-US" dirty="0" smtClean="0"/>
            <a:t>December 2023-Early 2024</a:t>
          </a:r>
          <a:endParaRPr lang="en-US" dirty="0"/>
        </a:p>
      </dgm:t>
    </dgm:pt>
    <dgm:pt modelId="{7040FB8C-4910-46BE-90F4-775559A568FA}" type="parTrans" cxnId="{DABF262E-8B13-49BA-A23D-41BB2B7424FB}">
      <dgm:prSet/>
      <dgm:spPr/>
      <dgm:t>
        <a:bodyPr/>
        <a:lstStyle/>
        <a:p>
          <a:endParaRPr lang="en-US"/>
        </a:p>
      </dgm:t>
    </dgm:pt>
    <dgm:pt modelId="{4FA56426-1826-4E67-9BEF-5267CCAAE701}" type="sibTrans" cxnId="{DABF262E-8B13-49BA-A23D-41BB2B7424FB}">
      <dgm:prSet/>
      <dgm:spPr/>
      <dgm:t>
        <a:bodyPr/>
        <a:lstStyle/>
        <a:p>
          <a:endParaRPr lang="en-US"/>
        </a:p>
      </dgm:t>
    </dgm:pt>
    <dgm:pt modelId="{14DBF4BB-F3E4-4CA0-896A-4A0F352D3CD3}">
      <dgm:prSet/>
      <dgm:spPr/>
      <dgm:t>
        <a:bodyPr/>
        <a:lstStyle/>
        <a:p>
          <a:r>
            <a:rPr lang="en-US" dirty="0" smtClean="0"/>
            <a:t>Review final MOU, focusing on TB components</a:t>
          </a:r>
          <a:endParaRPr lang="en-US" dirty="0"/>
        </a:p>
      </dgm:t>
    </dgm:pt>
    <dgm:pt modelId="{464DF844-EF5A-4320-BE95-2325F1BCD962}" type="parTrans" cxnId="{00079E69-4F42-4422-89B2-5C1BD3DEC9B3}">
      <dgm:prSet/>
      <dgm:spPr/>
      <dgm:t>
        <a:bodyPr/>
        <a:lstStyle/>
        <a:p>
          <a:endParaRPr lang="en-US"/>
        </a:p>
      </dgm:t>
    </dgm:pt>
    <dgm:pt modelId="{0FE354C7-DAD6-40BE-9571-89BC3F95287C}" type="sibTrans" cxnId="{00079E69-4F42-4422-89B2-5C1BD3DEC9B3}">
      <dgm:prSet/>
      <dgm:spPr/>
      <dgm:t>
        <a:bodyPr/>
        <a:lstStyle/>
        <a:p>
          <a:endParaRPr lang="en-US"/>
        </a:p>
      </dgm:t>
    </dgm:pt>
    <dgm:pt modelId="{569089B2-162C-435E-847C-8CE9B55223EF}">
      <dgm:prSet/>
      <dgm:spPr/>
      <dgm:t>
        <a:bodyPr/>
        <a:lstStyle/>
        <a:p>
          <a:r>
            <a:rPr lang="en-US" dirty="0" smtClean="0"/>
            <a:t>Provide feedback to your LHD POC negotiating with the MCP(s)</a:t>
          </a:r>
          <a:endParaRPr lang="en-US" dirty="0"/>
        </a:p>
      </dgm:t>
    </dgm:pt>
    <dgm:pt modelId="{B7FF9B89-5D5E-4F0A-971B-9C3127FE5ADC}" type="parTrans" cxnId="{F92B27B0-B8C5-4F4F-AEA4-8058BEE00B14}">
      <dgm:prSet/>
      <dgm:spPr/>
      <dgm:t>
        <a:bodyPr/>
        <a:lstStyle/>
        <a:p>
          <a:endParaRPr lang="en-US"/>
        </a:p>
      </dgm:t>
    </dgm:pt>
    <dgm:pt modelId="{2E2F851C-A335-4E27-8B06-89378BA35402}" type="sibTrans" cxnId="{F92B27B0-B8C5-4F4F-AEA4-8058BEE00B14}">
      <dgm:prSet/>
      <dgm:spPr/>
      <dgm:t>
        <a:bodyPr/>
        <a:lstStyle/>
        <a:p>
          <a:endParaRPr lang="en-US"/>
        </a:p>
      </dgm:t>
    </dgm:pt>
    <dgm:pt modelId="{50EA0187-E936-434D-A86C-2E90D5F190B7}">
      <dgm:prSet/>
      <dgm:spPr/>
      <dgm:t>
        <a:bodyPr/>
        <a:lstStyle/>
        <a:p>
          <a:r>
            <a:rPr lang="en-US" dirty="0" smtClean="0"/>
            <a:t>MOU executed between LHD and MCP.  One MOU per MCP.</a:t>
          </a:r>
          <a:endParaRPr lang="en-US" dirty="0"/>
        </a:p>
      </dgm:t>
    </dgm:pt>
    <dgm:pt modelId="{C8C2810E-C9AB-4FA5-A61E-3ECE9B83063B}" type="parTrans" cxnId="{D08AEF6F-A480-465D-BACC-C8841784B3FD}">
      <dgm:prSet/>
      <dgm:spPr/>
      <dgm:t>
        <a:bodyPr/>
        <a:lstStyle/>
        <a:p>
          <a:endParaRPr lang="en-US"/>
        </a:p>
      </dgm:t>
    </dgm:pt>
    <dgm:pt modelId="{E1DA382B-23E2-41E5-B576-F5A4F3AD9605}" type="sibTrans" cxnId="{D08AEF6F-A480-465D-BACC-C8841784B3FD}">
      <dgm:prSet/>
      <dgm:spPr/>
      <dgm:t>
        <a:bodyPr/>
        <a:lstStyle/>
        <a:p>
          <a:endParaRPr lang="en-US"/>
        </a:p>
      </dgm:t>
    </dgm:pt>
    <dgm:pt modelId="{55CC29F5-E8EB-4F94-BB5E-626DD0B3B86F}" type="pres">
      <dgm:prSet presAssocID="{3B34CD03-D444-4914-A489-A47CB975D098}" presName="linearFlow" presStyleCnt="0">
        <dgm:presLayoutVars>
          <dgm:dir/>
          <dgm:animLvl val="lvl"/>
          <dgm:resizeHandles val="exact"/>
        </dgm:presLayoutVars>
      </dgm:prSet>
      <dgm:spPr/>
    </dgm:pt>
    <dgm:pt modelId="{194EE748-D8BC-4017-8A9E-B3A53CA6F17D}" type="pres">
      <dgm:prSet presAssocID="{986F0874-6364-4BCE-AD41-DE7794AE23D1}" presName="composite" presStyleCnt="0"/>
      <dgm:spPr/>
    </dgm:pt>
    <dgm:pt modelId="{78FC7DF1-3FAE-44B5-AE46-340AF3A03630}" type="pres">
      <dgm:prSet presAssocID="{986F0874-6364-4BCE-AD41-DE7794AE23D1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5DF940C-B051-4AFD-9AF8-F811134E4E37}" type="pres">
      <dgm:prSet presAssocID="{986F0874-6364-4BCE-AD41-DE7794AE23D1}" presName="parSh" presStyleLbl="node1" presStyleIdx="0" presStyleCnt="4"/>
      <dgm:spPr/>
    </dgm:pt>
    <dgm:pt modelId="{7CE46590-3366-4D8D-A1B9-AD1341FD530A}" type="pres">
      <dgm:prSet presAssocID="{986F0874-6364-4BCE-AD41-DE7794AE23D1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A5636-D6D1-4AEC-8007-6CF8422CBB29}" type="pres">
      <dgm:prSet presAssocID="{A31BFAD2-3300-49FC-AF58-5D07E414F27A}" presName="sibTrans" presStyleLbl="sibTrans2D1" presStyleIdx="0" presStyleCnt="3"/>
      <dgm:spPr/>
    </dgm:pt>
    <dgm:pt modelId="{10B6E8AF-FCB5-4D86-889F-906516A6622F}" type="pres">
      <dgm:prSet presAssocID="{A31BFAD2-3300-49FC-AF58-5D07E414F27A}" presName="connTx" presStyleLbl="sibTrans2D1" presStyleIdx="0" presStyleCnt="3"/>
      <dgm:spPr/>
    </dgm:pt>
    <dgm:pt modelId="{C278EB58-EED6-4373-BFAE-005EBA8D2AE3}" type="pres">
      <dgm:prSet presAssocID="{713E29FA-A2E0-4C40-9BEE-E7558068C75C}" presName="composite" presStyleCnt="0"/>
      <dgm:spPr/>
    </dgm:pt>
    <dgm:pt modelId="{C084E073-E315-411B-BC08-1C6056F61020}" type="pres">
      <dgm:prSet presAssocID="{713E29FA-A2E0-4C40-9BEE-E7558068C75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445E-537D-4E2A-9A69-EF1CC2E8C1B7}" type="pres">
      <dgm:prSet presAssocID="{713E29FA-A2E0-4C40-9BEE-E7558068C75C}" presName="parSh" presStyleLbl="node1" presStyleIdx="1" presStyleCnt="4"/>
      <dgm:spPr/>
      <dgm:t>
        <a:bodyPr/>
        <a:lstStyle/>
        <a:p>
          <a:endParaRPr lang="en-US"/>
        </a:p>
      </dgm:t>
    </dgm:pt>
    <dgm:pt modelId="{9D8FC1A3-E401-45CC-83C9-5142B8605EFF}" type="pres">
      <dgm:prSet presAssocID="{713E29FA-A2E0-4C40-9BEE-E7558068C75C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1C3AC-AC0A-4BB6-A5A0-74DBDDD895C0}" type="pres">
      <dgm:prSet presAssocID="{0FFAA16C-81FE-419F-BA5C-228F5F6632EA}" presName="sibTrans" presStyleLbl="sibTrans2D1" presStyleIdx="1" presStyleCnt="3"/>
      <dgm:spPr/>
    </dgm:pt>
    <dgm:pt modelId="{65DAC0DE-9782-4CC6-852D-EEA372147306}" type="pres">
      <dgm:prSet presAssocID="{0FFAA16C-81FE-419F-BA5C-228F5F6632EA}" presName="connTx" presStyleLbl="sibTrans2D1" presStyleIdx="1" presStyleCnt="3"/>
      <dgm:spPr/>
    </dgm:pt>
    <dgm:pt modelId="{C8294250-D748-4A36-B613-7E5DAE2D7653}" type="pres">
      <dgm:prSet presAssocID="{009F0311-316A-4EED-8829-8E57303A6115}" presName="composite" presStyleCnt="0"/>
      <dgm:spPr/>
    </dgm:pt>
    <dgm:pt modelId="{05703A13-672A-44F0-B7D9-9A8D80B0C0AD}" type="pres">
      <dgm:prSet presAssocID="{009F0311-316A-4EED-8829-8E57303A6115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13E8B-0429-404E-B95E-0A9476172834}" type="pres">
      <dgm:prSet presAssocID="{009F0311-316A-4EED-8829-8E57303A6115}" presName="parSh" presStyleLbl="node1" presStyleIdx="2" presStyleCnt="4"/>
      <dgm:spPr/>
      <dgm:t>
        <a:bodyPr/>
        <a:lstStyle/>
        <a:p>
          <a:endParaRPr lang="en-US"/>
        </a:p>
      </dgm:t>
    </dgm:pt>
    <dgm:pt modelId="{63D4FF5D-3D75-439E-A660-9A6DD6CD65E8}" type="pres">
      <dgm:prSet presAssocID="{009F0311-316A-4EED-8829-8E57303A6115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453D3-AFE1-41E4-8A55-D1E1D4A7DED1}" type="pres">
      <dgm:prSet presAssocID="{C5B25D09-CD08-4539-B175-90644C01CABE}" presName="sibTrans" presStyleLbl="sibTrans2D1" presStyleIdx="2" presStyleCnt="3"/>
      <dgm:spPr/>
    </dgm:pt>
    <dgm:pt modelId="{ED5DADF2-E93A-42E7-9B5D-0C2C218BEFA5}" type="pres">
      <dgm:prSet presAssocID="{C5B25D09-CD08-4539-B175-90644C01CABE}" presName="connTx" presStyleLbl="sibTrans2D1" presStyleIdx="2" presStyleCnt="3"/>
      <dgm:spPr/>
    </dgm:pt>
    <dgm:pt modelId="{011582C9-5740-4245-B584-38CA5E91F63A}" type="pres">
      <dgm:prSet presAssocID="{ED05EE3A-46C3-4419-8349-B802BA2444A7}" presName="composite" presStyleCnt="0"/>
      <dgm:spPr/>
    </dgm:pt>
    <dgm:pt modelId="{E8A97DA0-CB41-497E-9A64-A7D21D4481D8}" type="pres">
      <dgm:prSet presAssocID="{ED05EE3A-46C3-4419-8349-B802BA2444A7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5716E2A-51C4-4777-887B-D5544249FE33}" type="pres">
      <dgm:prSet presAssocID="{ED05EE3A-46C3-4419-8349-B802BA2444A7}" presName="parSh" presStyleLbl="node1" presStyleIdx="3" presStyleCnt="4"/>
      <dgm:spPr/>
    </dgm:pt>
    <dgm:pt modelId="{0C0AAD5B-88A5-4628-A4C3-8296BCAA66D8}" type="pres">
      <dgm:prSet presAssocID="{ED05EE3A-46C3-4419-8349-B802BA2444A7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56EC4D-1E7C-43D9-8B11-E09BA7FAAACD}" type="presOf" srcId="{713E29FA-A2E0-4C40-9BEE-E7558068C75C}" destId="{C084E073-E315-411B-BC08-1C6056F61020}" srcOrd="0" destOrd="0" presId="urn:microsoft.com/office/officeart/2005/8/layout/process3"/>
    <dgm:cxn modelId="{D208748F-3C03-4048-B16D-4B5699380BA4}" srcId="{009F0311-316A-4EED-8829-8E57303A6115}" destId="{375D805D-D352-4434-B9FA-48EFFF751C60}" srcOrd="0" destOrd="0" parTransId="{74F36693-7046-4F35-A7E4-78306D60F867}" sibTransId="{5D48AB2D-ED0A-4917-9756-43F7D43160C6}"/>
    <dgm:cxn modelId="{06DB90DC-BE90-43FF-8DBC-9A16F981D7AD}" type="presOf" srcId="{A31BFAD2-3300-49FC-AF58-5D07E414F27A}" destId="{10B6E8AF-FCB5-4D86-889F-906516A6622F}" srcOrd="1" destOrd="0" presId="urn:microsoft.com/office/officeart/2005/8/layout/process3"/>
    <dgm:cxn modelId="{37EE27E6-1664-4622-82DB-9B2639CFFA19}" srcId="{3B34CD03-D444-4914-A489-A47CB975D098}" destId="{713E29FA-A2E0-4C40-9BEE-E7558068C75C}" srcOrd="1" destOrd="0" parTransId="{CB5CDEBA-9E46-4EAB-80C4-5DE421FEE5BF}" sibTransId="{0FFAA16C-81FE-419F-BA5C-228F5F6632EA}"/>
    <dgm:cxn modelId="{46A9A08F-253B-472C-B578-9992020EA2E0}" type="presOf" srcId="{569089B2-162C-435E-847C-8CE9B55223EF}" destId="{63D4FF5D-3D75-439E-A660-9A6DD6CD65E8}" srcOrd="0" destOrd="2" presId="urn:microsoft.com/office/officeart/2005/8/layout/process3"/>
    <dgm:cxn modelId="{BFCB1607-400B-4ECD-A436-9DD7AB475F1D}" type="presOf" srcId="{ED05EE3A-46C3-4419-8349-B802BA2444A7}" destId="{E8A97DA0-CB41-497E-9A64-A7D21D4481D8}" srcOrd="0" destOrd="0" presId="urn:microsoft.com/office/officeart/2005/8/layout/process3"/>
    <dgm:cxn modelId="{15F98EEB-52FC-41A8-A090-89E5683B60F2}" type="presOf" srcId="{713E29FA-A2E0-4C40-9BEE-E7558068C75C}" destId="{009D445E-537D-4E2A-9A69-EF1CC2E8C1B7}" srcOrd="1" destOrd="0" presId="urn:microsoft.com/office/officeart/2005/8/layout/process3"/>
    <dgm:cxn modelId="{00079E69-4F42-4422-89B2-5C1BD3DEC9B3}" srcId="{009F0311-316A-4EED-8829-8E57303A6115}" destId="{14DBF4BB-F3E4-4CA0-896A-4A0F352D3CD3}" srcOrd="1" destOrd="0" parTransId="{464DF844-EF5A-4320-BE95-2325F1BCD962}" sibTransId="{0FE354C7-DAD6-40BE-9571-89BC3F95287C}"/>
    <dgm:cxn modelId="{ED81D357-87B7-42DE-A295-4D8EDC18C114}" type="presOf" srcId="{009F0311-316A-4EED-8829-8E57303A6115}" destId="{F9813E8B-0429-404E-B95E-0A9476172834}" srcOrd="1" destOrd="0" presId="urn:microsoft.com/office/officeart/2005/8/layout/process3"/>
    <dgm:cxn modelId="{7407B885-EF0F-49A7-A1DC-A39AA9686E78}" type="presOf" srcId="{0FFAA16C-81FE-419F-BA5C-228F5F6632EA}" destId="{C2F1C3AC-AC0A-4BB6-A5A0-74DBDDD895C0}" srcOrd="0" destOrd="0" presId="urn:microsoft.com/office/officeart/2005/8/layout/process3"/>
    <dgm:cxn modelId="{FF418BFA-0F27-4CC4-A040-6C12349CC861}" type="presOf" srcId="{C5B25D09-CD08-4539-B175-90644C01CABE}" destId="{ED5DADF2-E93A-42E7-9B5D-0C2C218BEFA5}" srcOrd="1" destOrd="0" presId="urn:microsoft.com/office/officeart/2005/8/layout/process3"/>
    <dgm:cxn modelId="{47FC5504-E405-41B8-BB5F-A9EA3476EEC8}" srcId="{3B34CD03-D444-4914-A489-A47CB975D098}" destId="{986F0874-6364-4BCE-AD41-DE7794AE23D1}" srcOrd="0" destOrd="0" parTransId="{0D89F133-6522-40E4-A674-6E201FE154E8}" sibTransId="{A31BFAD2-3300-49FC-AF58-5D07E414F27A}"/>
    <dgm:cxn modelId="{5C8E4162-D1A0-40AE-AF43-227162BDDF6E}" type="presOf" srcId="{3B34CD03-D444-4914-A489-A47CB975D098}" destId="{55CC29F5-E8EB-4F94-BB5E-626DD0B3B86F}" srcOrd="0" destOrd="0" presId="urn:microsoft.com/office/officeart/2005/8/layout/process3"/>
    <dgm:cxn modelId="{639C5B18-D96C-44AE-A8FF-0ADE68BB1BDD}" type="presOf" srcId="{50EA0187-E936-434D-A86C-2E90D5F190B7}" destId="{0C0AAD5B-88A5-4628-A4C3-8296BCAA66D8}" srcOrd="0" destOrd="0" presId="urn:microsoft.com/office/officeart/2005/8/layout/process3"/>
    <dgm:cxn modelId="{0FBA87DC-082C-4CBB-8805-A2A214F1A772}" type="presOf" srcId="{0FFAA16C-81FE-419F-BA5C-228F5F6632EA}" destId="{65DAC0DE-9782-4CC6-852D-EEA372147306}" srcOrd="1" destOrd="0" presId="urn:microsoft.com/office/officeart/2005/8/layout/process3"/>
    <dgm:cxn modelId="{064E6D4F-69DF-482B-A989-33B7B8EC41C8}" srcId="{3B34CD03-D444-4914-A489-A47CB975D098}" destId="{009F0311-316A-4EED-8829-8E57303A6115}" srcOrd="2" destOrd="0" parTransId="{159C73C1-D0CF-4A3E-BCE0-E5FF890EB504}" sibTransId="{C5B25D09-CD08-4539-B175-90644C01CABE}"/>
    <dgm:cxn modelId="{32EAAE69-662F-44EC-BD8B-A460CA29E5FC}" type="presOf" srcId="{FF60E9B0-B848-41EA-BFBE-ABC5FB1F1371}" destId="{7CE46590-3366-4D8D-A1B9-AD1341FD530A}" srcOrd="0" destOrd="0" presId="urn:microsoft.com/office/officeart/2005/8/layout/process3"/>
    <dgm:cxn modelId="{2D4530D8-E460-4EC2-97B4-251230405A34}" type="presOf" srcId="{375D805D-D352-4434-B9FA-48EFFF751C60}" destId="{63D4FF5D-3D75-439E-A660-9A6DD6CD65E8}" srcOrd="0" destOrd="0" presId="urn:microsoft.com/office/officeart/2005/8/layout/process3"/>
    <dgm:cxn modelId="{2258673B-BF6A-42B2-A307-6DC3EA200911}" type="presOf" srcId="{009F0311-316A-4EED-8829-8E57303A6115}" destId="{05703A13-672A-44F0-B7D9-9A8D80B0C0AD}" srcOrd="0" destOrd="0" presId="urn:microsoft.com/office/officeart/2005/8/layout/process3"/>
    <dgm:cxn modelId="{D08AEF6F-A480-465D-BACC-C8841784B3FD}" srcId="{ED05EE3A-46C3-4419-8349-B802BA2444A7}" destId="{50EA0187-E936-434D-A86C-2E90D5F190B7}" srcOrd="0" destOrd="0" parTransId="{C8C2810E-C9AB-4FA5-A61E-3ECE9B83063B}" sibTransId="{E1DA382B-23E2-41E5-B576-F5A4F3AD9605}"/>
    <dgm:cxn modelId="{F0F06F3F-A445-4673-8B5B-C86D1C013D55}" type="presOf" srcId="{ED05EE3A-46C3-4419-8349-B802BA2444A7}" destId="{B5716E2A-51C4-4777-887B-D5544249FE33}" srcOrd="1" destOrd="0" presId="urn:microsoft.com/office/officeart/2005/8/layout/process3"/>
    <dgm:cxn modelId="{C5E3CA3B-0107-4CF5-8878-613A4C76A19B}" srcId="{713E29FA-A2E0-4C40-9BEE-E7558068C75C}" destId="{E4BCD13A-6D63-49B7-B7B4-CA0565710228}" srcOrd="0" destOrd="0" parTransId="{0E1F50C5-E5E0-41E9-9CA9-C34F108A46C7}" sibTransId="{4D4884CE-8B6F-461A-977F-D5BCE97BBB05}"/>
    <dgm:cxn modelId="{C825094E-8BBA-4F9F-96DC-0948D7FC9130}" type="presOf" srcId="{E4BCD13A-6D63-49B7-B7B4-CA0565710228}" destId="{9D8FC1A3-E401-45CC-83C9-5142B8605EFF}" srcOrd="0" destOrd="0" presId="urn:microsoft.com/office/officeart/2005/8/layout/process3"/>
    <dgm:cxn modelId="{118CD142-6092-4F8B-BC7B-0F2381A6DF89}" srcId="{986F0874-6364-4BCE-AD41-DE7794AE23D1}" destId="{FF60E9B0-B848-41EA-BFBE-ABC5FB1F1371}" srcOrd="0" destOrd="0" parTransId="{84A48328-4CA6-4651-B5A9-44BA4EBE3456}" sibTransId="{98CA5193-B125-4366-92E8-8ACDA99AE346}"/>
    <dgm:cxn modelId="{DABF262E-8B13-49BA-A23D-41BB2B7424FB}" srcId="{3B34CD03-D444-4914-A489-A47CB975D098}" destId="{ED05EE3A-46C3-4419-8349-B802BA2444A7}" srcOrd="3" destOrd="0" parTransId="{7040FB8C-4910-46BE-90F4-775559A568FA}" sibTransId="{4FA56426-1826-4E67-9BEF-5267CCAAE701}"/>
    <dgm:cxn modelId="{19C5FAEB-EEF7-418F-9588-0894F6C2060F}" type="presOf" srcId="{14DBF4BB-F3E4-4CA0-896A-4A0F352D3CD3}" destId="{63D4FF5D-3D75-439E-A660-9A6DD6CD65E8}" srcOrd="0" destOrd="1" presId="urn:microsoft.com/office/officeart/2005/8/layout/process3"/>
    <dgm:cxn modelId="{4B65DDC9-09CD-48F4-976E-6E5F121017E9}" type="presOf" srcId="{C5B25D09-CD08-4539-B175-90644C01CABE}" destId="{B59453D3-AFE1-41E4-8A55-D1E1D4A7DED1}" srcOrd="0" destOrd="0" presId="urn:microsoft.com/office/officeart/2005/8/layout/process3"/>
    <dgm:cxn modelId="{A5A6C476-4318-417A-9B98-ACB7A5F9C359}" type="presOf" srcId="{A31BFAD2-3300-49FC-AF58-5D07E414F27A}" destId="{3F2A5636-D6D1-4AEC-8007-6CF8422CBB29}" srcOrd="0" destOrd="0" presId="urn:microsoft.com/office/officeart/2005/8/layout/process3"/>
    <dgm:cxn modelId="{3557A1F2-E093-4C6E-82BA-812F5665A56C}" type="presOf" srcId="{986F0874-6364-4BCE-AD41-DE7794AE23D1}" destId="{C5DF940C-B051-4AFD-9AF8-F811134E4E37}" srcOrd="1" destOrd="0" presId="urn:microsoft.com/office/officeart/2005/8/layout/process3"/>
    <dgm:cxn modelId="{6D6B6F32-1A53-4E32-AFA5-758DDAFF8072}" type="presOf" srcId="{986F0874-6364-4BCE-AD41-DE7794AE23D1}" destId="{78FC7DF1-3FAE-44B5-AE46-340AF3A03630}" srcOrd="0" destOrd="0" presId="urn:microsoft.com/office/officeart/2005/8/layout/process3"/>
    <dgm:cxn modelId="{F92B27B0-B8C5-4F4F-AEA4-8058BEE00B14}" srcId="{009F0311-316A-4EED-8829-8E57303A6115}" destId="{569089B2-162C-435E-847C-8CE9B55223EF}" srcOrd="2" destOrd="0" parTransId="{B7FF9B89-5D5E-4F0A-971B-9C3127FE5ADC}" sibTransId="{2E2F851C-A335-4E27-8B06-89378BA35402}"/>
    <dgm:cxn modelId="{6085CB19-9C47-4AA9-A63F-4E05666DCEEB}" type="presParOf" srcId="{55CC29F5-E8EB-4F94-BB5E-626DD0B3B86F}" destId="{194EE748-D8BC-4017-8A9E-B3A53CA6F17D}" srcOrd="0" destOrd="0" presId="urn:microsoft.com/office/officeart/2005/8/layout/process3"/>
    <dgm:cxn modelId="{26CB5A66-1026-4A63-85CD-F02BC6A38F13}" type="presParOf" srcId="{194EE748-D8BC-4017-8A9E-B3A53CA6F17D}" destId="{78FC7DF1-3FAE-44B5-AE46-340AF3A03630}" srcOrd="0" destOrd="0" presId="urn:microsoft.com/office/officeart/2005/8/layout/process3"/>
    <dgm:cxn modelId="{BAED41F0-1D6C-4B8B-BF41-74B12F0FEB85}" type="presParOf" srcId="{194EE748-D8BC-4017-8A9E-B3A53CA6F17D}" destId="{C5DF940C-B051-4AFD-9AF8-F811134E4E37}" srcOrd="1" destOrd="0" presId="urn:microsoft.com/office/officeart/2005/8/layout/process3"/>
    <dgm:cxn modelId="{C5C8DA28-D702-412A-9D23-AEA0AAE608F1}" type="presParOf" srcId="{194EE748-D8BC-4017-8A9E-B3A53CA6F17D}" destId="{7CE46590-3366-4D8D-A1B9-AD1341FD530A}" srcOrd="2" destOrd="0" presId="urn:microsoft.com/office/officeart/2005/8/layout/process3"/>
    <dgm:cxn modelId="{5303B158-3BA2-45C9-A5A5-3E2E1C501896}" type="presParOf" srcId="{55CC29F5-E8EB-4F94-BB5E-626DD0B3B86F}" destId="{3F2A5636-D6D1-4AEC-8007-6CF8422CBB29}" srcOrd="1" destOrd="0" presId="urn:microsoft.com/office/officeart/2005/8/layout/process3"/>
    <dgm:cxn modelId="{038A45E7-E03E-402B-ACB4-3CDFD38AAE70}" type="presParOf" srcId="{3F2A5636-D6D1-4AEC-8007-6CF8422CBB29}" destId="{10B6E8AF-FCB5-4D86-889F-906516A6622F}" srcOrd="0" destOrd="0" presId="urn:microsoft.com/office/officeart/2005/8/layout/process3"/>
    <dgm:cxn modelId="{CC61065D-6964-461C-BDFF-67A0FA054DA4}" type="presParOf" srcId="{55CC29F5-E8EB-4F94-BB5E-626DD0B3B86F}" destId="{C278EB58-EED6-4373-BFAE-005EBA8D2AE3}" srcOrd="2" destOrd="0" presId="urn:microsoft.com/office/officeart/2005/8/layout/process3"/>
    <dgm:cxn modelId="{4C76158C-579E-44A4-A092-2438ADA202B1}" type="presParOf" srcId="{C278EB58-EED6-4373-BFAE-005EBA8D2AE3}" destId="{C084E073-E315-411B-BC08-1C6056F61020}" srcOrd="0" destOrd="0" presId="urn:microsoft.com/office/officeart/2005/8/layout/process3"/>
    <dgm:cxn modelId="{28773416-67A6-4D5A-8E0F-8212614EB2BA}" type="presParOf" srcId="{C278EB58-EED6-4373-BFAE-005EBA8D2AE3}" destId="{009D445E-537D-4E2A-9A69-EF1CC2E8C1B7}" srcOrd="1" destOrd="0" presId="urn:microsoft.com/office/officeart/2005/8/layout/process3"/>
    <dgm:cxn modelId="{95A6CB7C-A2D8-43DB-B3BD-CBC2F17D04F8}" type="presParOf" srcId="{C278EB58-EED6-4373-BFAE-005EBA8D2AE3}" destId="{9D8FC1A3-E401-45CC-83C9-5142B8605EFF}" srcOrd="2" destOrd="0" presId="urn:microsoft.com/office/officeart/2005/8/layout/process3"/>
    <dgm:cxn modelId="{3F43C455-E3B5-4D52-B419-710E2CFA0D39}" type="presParOf" srcId="{55CC29F5-E8EB-4F94-BB5E-626DD0B3B86F}" destId="{C2F1C3AC-AC0A-4BB6-A5A0-74DBDDD895C0}" srcOrd="3" destOrd="0" presId="urn:microsoft.com/office/officeart/2005/8/layout/process3"/>
    <dgm:cxn modelId="{43EE3199-D956-4D93-86C4-31FB72938828}" type="presParOf" srcId="{C2F1C3AC-AC0A-4BB6-A5A0-74DBDDD895C0}" destId="{65DAC0DE-9782-4CC6-852D-EEA372147306}" srcOrd="0" destOrd="0" presId="urn:microsoft.com/office/officeart/2005/8/layout/process3"/>
    <dgm:cxn modelId="{30819381-E9FA-4570-9F3B-64C986CB5BBC}" type="presParOf" srcId="{55CC29F5-E8EB-4F94-BB5E-626DD0B3B86F}" destId="{C8294250-D748-4A36-B613-7E5DAE2D7653}" srcOrd="4" destOrd="0" presId="urn:microsoft.com/office/officeart/2005/8/layout/process3"/>
    <dgm:cxn modelId="{C98E1C6C-46CE-440D-B0FB-EB5723556960}" type="presParOf" srcId="{C8294250-D748-4A36-B613-7E5DAE2D7653}" destId="{05703A13-672A-44F0-B7D9-9A8D80B0C0AD}" srcOrd="0" destOrd="0" presId="urn:microsoft.com/office/officeart/2005/8/layout/process3"/>
    <dgm:cxn modelId="{3065F4FF-EEEE-4507-9CA1-504D743E1D3C}" type="presParOf" srcId="{C8294250-D748-4A36-B613-7E5DAE2D7653}" destId="{F9813E8B-0429-404E-B95E-0A9476172834}" srcOrd="1" destOrd="0" presId="urn:microsoft.com/office/officeart/2005/8/layout/process3"/>
    <dgm:cxn modelId="{B1840D6F-FD8F-40C2-AFD7-A9808BA3F6CF}" type="presParOf" srcId="{C8294250-D748-4A36-B613-7E5DAE2D7653}" destId="{63D4FF5D-3D75-439E-A660-9A6DD6CD65E8}" srcOrd="2" destOrd="0" presId="urn:microsoft.com/office/officeart/2005/8/layout/process3"/>
    <dgm:cxn modelId="{1726A31E-7F7C-4CB5-9A43-79D1EC814B0A}" type="presParOf" srcId="{55CC29F5-E8EB-4F94-BB5E-626DD0B3B86F}" destId="{B59453D3-AFE1-41E4-8A55-D1E1D4A7DED1}" srcOrd="5" destOrd="0" presId="urn:microsoft.com/office/officeart/2005/8/layout/process3"/>
    <dgm:cxn modelId="{CFC0FE82-EFBE-4784-AF78-E4F5A570C207}" type="presParOf" srcId="{B59453D3-AFE1-41E4-8A55-D1E1D4A7DED1}" destId="{ED5DADF2-E93A-42E7-9B5D-0C2C218BEFA5}" srcOrd="0" destOrd="0" presId="urn:microsoft.com/office/officeart/2005/8/layout/process3"/>
    <dgm:cxn modelId="{B46F4404-0FB2-4FE5-9ED5-1032B1AA8C46}" type="presParOf" srcId="{55CC29F5-E8EB-4F94-BB5E-626DD0B3B86F}" destId="{011582C9-5740-4245-B584-38CA5E91F63A}" srcOrd="6" destOrd="0" presId="urn:microsoft.com/office/officeart/2005/8/layout/process3"/>
    <dgm:cxn modelId="{F9CCA706-A45A-405F-A278-F4BD5EFC8BFB}" type="presParOf" srcId="{011582C9-5740-4245-B584-38CA5E91F63A}" destId="{E8A97DA0-CB41-497E-9A64-A7D21D4481D8}" srcOrd="0" destOrd="0" presId="urn:microsoft.com/office/officeart/2005/8/layout/process3"/>
    <dgm:cxn modelId="{D4152383-E3C7-43D0-AA90-C7FFE362560F}" type="presParOf" srcId="{011582C9-5740-4245-B584-38CA5E91F63A}" destId="{B5716E2A-51C4-4777-887B-D5544249FE33}" srcOrd="1" destOrd="0" presId="urn:microsoft.com/office/officeart/2005/8/layout/process3"/>
    <dgm:cxn modelId="{F5B826C6-C3FC-49EC-8D25-E3079BDF419C}" type="presParOf" srcId="{011582C9-5740-4245-B584-38CA5E91F63A}" destId="{0C0AAD5B-88A5-4628-A4C3-8296BCAA66D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F940C-B051-4AFD-9AF8-F811134E4E37}">
      <dsp:nvSpPr>
        <dsp:cNvPr id="0" name=""/>
        <dsp:cNvSpPr/>
      </dsp:nvSpPr>
      <dsp:spPr>
        <a:xfrm>
          <a:off x="1263" y="450515"/>
          <a:ext cx="1587877" cy="822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July-August 2023 </a:t>
          </a:r>
          <a:endParaRPr lang="en-US" sz="1400" kern="1200" dirty="0"/>
        </a:p>
      </dsp:txBody>
      <dsp:txXfrm>
        <a:off x="1263" y="450515"/>
        <a:ext cx="1587877" cy="548169"/>
      </dsp:txXfrm>
    </dsp:sp>
    <dsp:sp modelId="{7CE46590-3366-4D8D-A1B9-AD1341FD530A}">
      <dsp:nvSpPr>
        <dsp:cNvPr id="0" name=""/>
        <dsp:cNvSpPr/>
      </dsp:nvSpPr>
      <dsp:spPr>
        <a:xfrm>
          <a:off x="326491" y="998684"/>
          <a:ext cx="1587877" cy="2976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DHCS asked through CHEAC for LHDs’ consolidated feedback regarding the draft MOU template</a:t>
          </a:r>
          <a:endParaRPr lang="en-US" sz="1400" kern="1200" dirty="0"/>
        </a:p>
      </dsp:txBody>
      <dsp:txXfrm>
        <a:off x="372998" y="1045191"/>
        <a:ext cx="1494863" cy="2883736"/>
      </dsp:txXfrm>
    </dsp:sp>
    <dsp:sp modelId="{3F2A5636-D6D1-4AEC-8007-6CF8422CBB29}">
      <dsp:nvSpPr>
        <dsp:cNvPr id="0" name=""/>
        <dsp:cNvSpPr/>
      </dsp:nvSpPr>
      <dsp:spPr>
        <a:xfrm>
          <a:off x="1829857" y="526932"/>
          <a:ext cx="510318" cy="395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829857" y="605999"/>
        <a:ext cx="391718" cy="237201"/>
      </dsp:txXfrm>
    </dsp:sp>
    <dsp:sp modelId="{009D445E-537D-4E2A-9A69-EF1CC2E8C1B7}">
      <dsp:nvSpPr>
        <dsp:cNvPr id="0" name=""/>
        <dsp:cNvSpPr/>
      </dsp:nvSpPr>
      <dsp:spPr>
        <a:xfrm>
          <a:off x="2552007" y="450515"/>
          <a:ext cx="1587877" cy="822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Very soon (likely October 2023)</a:t>
          </a:r>
          <a:endParaRPr lang="en-US" sz="1400" kern="1200" dirty="0"/>
        </a:p>
      </dsp:txBody>
      <dsp:txXfrm>
        <a:off x="2552007" y="450515"/>
        <a:ext cx="1587877" cy="548169"/>
      </dsp:txXfrm>
    </dsp:sp>
    <dsp:sp modelId="{9D8FC1A3-E401-45CC-83C9-5142B8605EFF}">
      <dsp:nvSpPr>
        <dsp:cNvPr id="0" name=""/>
        <dsp:cNvSpPr/>
      </dsp:nvSpPr>
      <dsp:spPr>
        <a:xfrm>
          <a:off x="2877234" y="998684"/>
          <a:ext cx="1587877" cy="2976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Final MOU template for MCPs/LHDs will be released by DHCS</a:t>
          </a:r>
          <a:endParaRPr lang="en-US" sz="1400" kern="1200" dirty="0"/>
        </a:p>
      </dsp:txBody>
      <dsp:txXfrm>
        <a:off x="2923741" y="1045191"/>
        <a:ext cx="1494863" cy="2883736"/>
      </dsp:txXfrm>
    </dsp:sp>
    <dsp:sp modelId="{C2F1C3AC-AC0A-4BB6-A5A0-74DBDDD895C0}">
      <dsp:nvSpPr>
        <dsp:cNvPr id="0" name=""/>
        <dsp:cNvSpPr/>
      </dsp:nvSpPr>
      <dsp:spPr>
        <a:xfrm>
          <a:off x="4380601" y="526932"/>
          <a:ext cx="510318" cy="395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80601" y="605999"/>
        <a:ext cx="391718" cy="237201"/>
      </dsp:txXfrm>
    </dsp:sp>
    <dsp:sp modelId="{F9813E8B-0429-404E-B95E-0A9476172834}">
      <dsp:nvSpPr>
        <dsp:cNvPr id="0" name=""/>
        <dsp:cNvSpPr/>
      </dsp:nvSpPr>
      <dsp:spPr>
        <a:xfrm>
          <a:off x="5102750" y="450515"/>
          <a:ext cx="1587877" cy="822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October-December 2023</a:t>
          </a:r>
          <a:endParaRPr lang="en-US" sz="1400" kern="1200" dirty="0"/>
        </a:p>
      </dsp:txBody>
      <dsp:txXfrm>
        <a:off x="5102750" y="450515"/>
        <a:ext cx="1587877" cy="548169"/>
      </dsp:txXfrm>
    </dsp:sp>
    <dsp:sp modelId="{63D4FF5D-3D75-439E-A660-9A6DD6CD65E8}">
      <dsp:nvSpPr>
        <dsp:cNvPr id="0" name=""/>
        <dsp:cNvSpPr/>
      </dsp:nvSpPr>
      <dsp:spPr>
        <a:xfrm>
          <a:off x="5427978" y="998684"/>
          <a:ext cx="1587877" cy="2976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Review final MOU, focusing on TB components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Provide feedback to your LHD POC negotiating with the MCP(s)</a:t>
          </a:r>
          <a:endParaRPr lang="en-US" sz="1400" kern="1200" dirty="0"/>
        </a:p>
      </dsp:txBody>
      <dsp:txXfrm>
        <a:off x="5474485" y="1045191"/>
        <a:ext cx="1494863" cy="2883736"/>
      </dsp:txXfrm>
    </dsp:sp>
    <dsp:sp modelId="{B59453D3-AFE1-41E4-8A55-D1E1D4A7DED1}">
      <dsp:nvSpPr>
        <dsp:cNvPr id="0" name=""/>
        <dsp:cNvSpPr/>
      </dsp:nvSpPr>
      <dsp:spPr>
        <a:xfrm>
          <a:off x="6931344" y="526932"/>
          <a:ext cx="510318" cy="395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931344" y="605999"/>
        <a:ext cx="391718" cy="237201"/>
      </dsp:txXfrm>
    </dsp:sp>
    <dsp:sp modelId="{B5716E2A-51C4-4777-887B-D5544249FE33}">
      <dsp:nvSpPr>
        <dsp:cNvPr id="0" name=""/>
        <dsp:cNvSpPr/>
      </dsp:nvSpPr>
      <dsp:spPr>
        <a:xfrm>
          <a:off x="7653493" y="450515"/>
          <a:ext cx="1587877" cy="822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December 2023-Early 2024</a:t>
          </a:r>
          <a:endParaRPr lang="en-US" sz="1400" kern="1200" dirty="0"/>
        </a:p>
      </dsp:txBody>
      <dsp:txXfrm>
        <a:off x="7653493" y="450515"/>
        <a:ext cx="1587877" cy="548169"/>
      </dsp:txXfrm>
    </dsp:sp>
    <dsp:sp modelId="{0C0AAD5B-88A5-4628-A4C3-8296BCAA66D8}">
      <dsp:nvSpPr>
        <dsp:cNvPr id="0" name=""/>
        <dsp:cNvSpPr/>
      </dsp:nvSpPr>
      <dsp:spPr>
        <a:xfrm>
          <a:off x="7978721" y="998684"/>
          <a:ext cx="1587877" cy="2976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MOU executed between LHD and MCP.  One MOU per MCP.</a:t>
          </a:r>
          <a:endParaRPr lang="en-US" sz="1400" kern="1200" dirty="0"/>
        </a:p>
      </dsp:txBody>
      <dsp:txXfrm>
        <a:off x="8025228" y="1045191"/>
        <a:ext cx="1494863" cy="2883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MCP-Transition/Pages/Home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DHCS MOU Template between MCPs and LHDs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067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Phuong Luu, MD, MHS, FACP</a:t>
            </a:r>
          </a:p>
          <a:p>
            <a:r>
              <a:rPr lang="en-US" dirty="0" smtClean="0"/>
              <a:t>Bi-County Health Officer</a:t>
            </a:r>
          </a:p>
          <a:p>
            <a:r>
              <a:rPr lang="en-US" dirty="0" smtClean="0"/>
              <a:t>Yuba County and Sutter County</a:t>
            </a:r>
          </a:p>
          <a:p>
            <a:r>
              <a:rPr lang="en-US" dirty="0" smtClean="0"/>
              <a:t>CTCA Executive Committee Member </a:t>
            </a:r>
          </a:p>
          <a:p>
            <a:r>
              <a:rPr lang="en-US" dirty="0" smtClean="0"/>
              <a:t>October 2, 2023</a:t>
            </a:r>
          </a:p>
        </p:txBody>
      </p:sp>
    </p:spTree>
    <p:extLst>
      <p:ext uri="{BB962C8B-B14F-4D97-AF65-F5344CB8AC3E}">
        <p14:creationId xmlns:p14="http://schemas.microsoft.com/office/powerpoint/2010/main" val="172813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DHCS = Department of Health Care Services, the State agency that administers </a:t>
            </a:r>
            <a:r>
              <a:rPr lang="en-US" sz="2400" dirty="0" err="1" smtClean="0"/>
              <a:t>Medi</a:t>
            </a:r>
            <a:r>
              <a:rPr lang="en-US" sz="2400" dirty="0" smtClean="0"/>
              <a:t>-Cal </a:t>
            </a:r>
          </a:p>
          <a:p>
            <a:r>
              <a:rPr lang="en-US" sz="2400" dirty="0" smtClean="0"/>
              <a:t>MCPs = </a:t>
            </a:r>
            <a:r>
              <a:rPr lang="en-US" sz="2400" dirty="0" err="1" smtClean="0"/>
              <a:t>Medi</a:t>
            </a:r>
            <a:r>
              <a:rPr lang="en-US" sz="2400" dirty="0" smtClean="0"/>
              <a:t>-Cal Managed Care Plans. By January 1, 2024, it is projected that 99% of all </a:t>
            </a:r>
            <a:r>
              <a:rPr lang="en-US" sz="2400" dirty="0" err="1" smtClean="0"/>
              <a:t>Medi</a:t>
            </a:r>
            <a:r>
              <a:rPr lang="en-US" sz="2400" dirty="0" smtClean="0"/>
              <a:t>-Cal beneficiaries will be enrolled within </a:t>
            </a:r>
            <a:r>
              <a:rPr lang="en-US" sz="2400" dirty="0" err="1" smtClean="0"/>
              <a:t>Medi</a:t>
            </a:r>
            <a:r>
              <a:rPr lang="en-US" sz="2400" dirty="0" smtClean="0"/>
              <a:t>-Cal Managed Care. Only 1% will remain as Fee-for-Service.</a:t>
            </a:r>
          </a:p>
          <a:p>
            <a:r>
              <a:rPr lang="en-US" sz="2400" dirty="0" smtClean="0"/>
              <a:t>LHDs = Local Health Departments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</a:t>
            </a:r>
            <a:r>
              <a:rPr lang="en-US" dirty="0" smtClean="0"/>
              <a:t>-Cal  Managed Care Plan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053211"/>
            <a:ext cx="9484417" cy="39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8989" y="6217920"/>
            <a:ext cx="829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www.dhcs.ca.gov/MCP-Transition/Pages/Home.aspx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3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DHCS MOU between MCPs and LHDs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DHCS requires all MCPs to execute an MOU with each LHDs in all counties that they are providing </a:t>
            </a:r>
            <a:r>
              <a:rPr lang="en-US" sz="2400" dirty="0" err="1" smtClean="0"/>
              <a:t>Medi</a:t>
            </a:r>
            <a:r>
              <a:rPr lang="en-US" sz="2400" dirty="0" smtClean="0"/>
              <a:t>-Cal benefits</a:t>
            </a:r>
          </a:p>
          <a:p>
            <a:r>
              <a:rPr lang="en-US" sz="2400" dirty="0" smtClean="0"/>
              <a:t>This is one of 16 MOUs DHCS is requiring MCPs to execute with various local agencies including county public health, county behavioral health, county child welfare, and IHSS </a:t>
            </a:r>
          </a:p>
          <a:p>
            <a:r>
              <a:rPr lang="en-US" sz="2400" dirty="0" smtClean="0"/>
              <a:t>Is this a new thing? – No! LHDs have had executed MOUs with MCPs for many years now.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8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in MOU Related to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030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Technical Assistance and Provider </a:t>
            </a:r>
            <a:r>
              <a:rPr lang="en-US" sz="2400" dirty="0" smtClean="0"/>
              <a:t>Training</a:t>
            </a:r>
          </a:p>
          <a:p>
            <a:r>
              <a:rPr lang="en-US" sz="2400" dirty="0"/>
              <a:t>TB </a:t>
            </a:r>
            <a:r>
              <a:rPr lang="en-US" sz="2400" dirty="0" smtClean="0"/>
              <a:t>Screening</a:t>
            </a:r>
            <a:endParaRPr lang="en-US" sz="2400" dirty="0"/>
          </a:p>
          <a:p>
            <a:pPr lvl="0"/>
            <a:r>
              <a:rPr lang="en-US" sz="2400" dirty="0"/>
              <a:t>Reporting of Known or Suspected TB </a:t>
            </a:r>
            <a:r>
              <a:rPr lang="en-US" sz="2400" dirty="0" smtClean="0"/>
              <a:t>Cases</a:t>
            </a:r>
          </a:p>
          <a:p>
            <a:r>
              <a:rPr lang="en-US" sz="2400" dirty="0"/>
              <a:t>TB </a:t>
            </a:r>
            <a:r>
              <a:rPr lang="en-US" sz="2400" dirty="0" smtClean="0"/>
              <a:t>Treatment</a:t>
            </a:r>
            <a:endParaRPr lang="en-US" sz="2400" dirty="0"/>
          </a:p>
          <a:p>
            <a:pPr lvl="0"/>
            <a:r>
              <a:rPr lang="en-US" sz="2400" dirty="0"/>
              <a:t>Reimbursement.</a:t>
            </a:r>
          </a:p>
          <a:p>
            <a:pPr lvl="1"/>
            <a:r>
              <a:rPr lang="en-US" sz="2400" dirty="0"/>
              <a:t>MCP must reimburse LHD for diagnostic and treatment services, if applicable, as specified in Section [__] under its Network Provider Agreement with the LHD. </a:t>
            </a:r>
          </a:p>
          <a:p>
            <a:pPr lvl="1"/>
            <a:r>
              <a:rPr lang="en-US" sz="2400" dirty="0"/>
              <a:t>MCP does not cover DOT. LHD must submit claims for reimbursement of DOT services directly to the state </a:t>
            </a:r>
            <a:r>
              <a:rPr lang="en-US" sz="2400" dirty="0" err="1"/>
              <a:t>Medi</a:t>
            </a:r>
            <a:r>
              <a:rPr lang="en-US" sz="2400" dirty="0"/>
              <a:t>-Cal program.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484695"/>
              </p:ext>
            </p:extLst>
          </p:nvPr>
        </p:nvGraphicFramePr>
        <p:xfrm>
          <a:off x="1936750" y="1485900"/>
          <a:ext cx="9567863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06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929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321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DHCS MOU Template between MCPs and LHDs</vt:lpstr>
      <vt:lpstr>Terminologies</vt:lpstr>
      <vt:lpstr>Medi-Cal  Managed Care Plan Transition</vt:lpstr>
      <vt:lpstr>DHCS MOU between MCPs and LHDs</vt:lpstr>
      <vt:lpstr>Components in MOU Related to TB</vt:lpstr>
      <vt:lpstr>Timeline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Luu, Phuong</dc:creator>
  <cp:lastModifiedBy>Luu, Phuong</cp:lastModifiedBy>
  <cp:revision>77</cp:revision>
  <dcterms:created xsi:type="dcterms:W3CDTF">2023-10-02T02:48:18Z</dcterms:created>
  <dcterms:modified xsi:type="dcterms:W3CDTF">2023-10-02T03:41:55Z</dcterms:modified>
</cp:coreProperties>
</file>