
<file path=[Content_Types].xml><?xml version="1.0" encoding="utf-8"?>
<Types xmlns="http://schemas.openxmlformats.org/package/2006/content-types">
  <Default Extension="bin" ContentType="application/vnd.openxmlformats-officedocument.presentationml.printerSetting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58" r:id="rId4"/>
    <p:sldId id="279" r:id="rId5"/>
    <p:sldId id="280" r:id="rId6"/>
    <p:sldId id="278" r:id="rId7"/>
    <p:sldId id="277" r:id="rId8"/>
    <p:sldId id="270" r:id="rId9"/>
    <p:sldId id="259" r:id="rId10"/>
    <p:sldId id="271" r:id="rId11"/>
    <p:sldId id="261" r:id="rId12"/>
    <p:sldId id="265" r:id="rId13"/>
    <p:sldId id="272" r:id="rId14"/>
    <p:sldId id="273" r:id="rId15"/>
    <p:sldId id="266" r:id="rId16"/>
    <p:sldId id="260" r:id="rId17"/>
    <p:sldId id="268" r:id="rId18"/>
    <p:sldId id="269" r:id="rId19"/>
    <p:sldId id="263" r:id="rId20"/>
    <p:sldId id="274" r:id="rId21"/>
    <p:sldId id="257" r:id="rId22"/>
    <p:sldId id="28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951" autoAdjust="0"/>
    <p:restoredTop sz="94660"/>
  </p:normalViewPr>
  <p:slideViewPr>
    <p:cSldViewPr snapToGrid="0">
      <p:cViewPr>
        <p:scale>
          <a:sx n="103" d="100"/>
          <a:sy n="103" d="100"/>
        </p:scale>
        <p:origin x="-1416" y="-264"/>
      </p:cViewPr>
      <p:guideLst>
        <p:guide orient="horz" pos="2160"/>
        <p:guide pos="3840"/>
      </p:guideLst>
    </p:cSldViewPr>
  </p:slideViewPr>
  <p:notesTextViewPr>
    <p:cViewPr>
      <p:scale>
        <a:sx n="1" d="1"/>
        <a:sy n="1" d="1"/>
      </p:scale>
      <p:origin x="0" y="0"/>
    </p:cViewPr>
  </p:notesTextViewPr>
  <p:sorterViewPr>
    <p:cViewPr>
      <p:scale>
        <a:sx n="119" d="100"/>
        <a:sy n="119"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1" Type="http://schemas.openxmlformats.org/officeDocument/2006/relationships/slide" Target="slides/slide20.xml"/><Relationship Id="rId3" Type="http://schemas.openxmlformats.org/officeDocument/2006/relationships/slide" Target="slides/slide2.xml"/><Relationship Id="rId2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0" Type="http://schemas.openxmlformats.org/officeDocument/2006/relationships/slide" Target="slides/slide19.xml"/><Relationship Id="rId16" Type="http://schemas.openxmlformats.org/officeDocument/2006/relationships/slide" Target="slides/slide15.xml"/><Relationship Id="rId2" Type="http://schemas.openxmlformats.org/officeDocument/2006/relationships/slide" Target="slides/slide1.xml"/><Relationship Id="rId29" Type="http://schemas.openxmlformats.org/officeDocument/2006/relationships/customXml" Target="../customXml/item1.xml"/><Relationship Id="rId24" Type="http://schemas.openxmlformats.org/officeDocument/2006/relationships/printerSettings" Target="printerSettings/printerSettings1.bin"/><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tableStyles" Target="tableStyles.xml"/><Relationship Id="rId15" Type="http://schemas.openxmlformats.org/officeDocument/2006/relationships/slide" Target="slides/slide14.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9" Type="http://schemas.openxmlformats.org/officeDocument/2006/relationships/slide" Target="slides/slide8.xml"/><Relationship Id="rId22" Type="http://schemas.openxmlformats.org/officeDocument/2006/relationships/slide" Target="slides/slide21.xml"/><Relationship Id="rId27"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 Id="rId30"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48EEF4-8001-4E87-AA01-0965F510BD40}"/>
              </a:ext>
            </a:extLst>
          </p:cNvPr>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 xmlns:a16="http://schemas.microsoft.com/office/drawing/2014/main" id="{E46A0301-C84B-4364-85D3-99EC205838DE}"/>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E44FE60F-736F-4760-82D5-F32FD8054DFB}"/>
              </a:ext>
            </a:extLst>
          </p:cNvPr>
          <p:cNvSpPr>
            <a:spLocks noGrp="1"/>
          </p:cNvSpPr>
          <p:nvPr>
            <p:ph type="dt" sz="half" idx="10"/>
          </p:nvPr>
        </p:nvSpPr>
        <p:spPr/>
        <p:txBody>
          <a:bodyPr/>
          <a:lstStyle/>
          <a:p>
            <a:fld id="{77B29E06-5CDF-49F2-8E90-5E13B88C7E71}" type="datetimeFigureOut">
              <a:rPr lang="en-US" smtClean="0"/>
              <a:t>3/11/19</a:t>
            </a:fld>
            <a:endParaRPr lang="en-US"/>
          </a:p>
        </p:txBody>
      </p:sp>
      <p:sp>
        <p:nvSpPr>
          <p:cNvPr id="5" name="Footer Placeholder 4">
            <a:extLst>
              <a:ext uri="{FF2B5EF4-FFF2-40B4-BE49-F238E27FC236}">
                <a16:creationId xmlns="" xmlns:a16="http://schemas.microsoft.com/office/drawing/2014/main" id="{D4009C35-180A-49F0-BFFA-82DA7AECD4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59A339A-5184-41C2-88E3-23E91079EB84}"/>
              </a:ext>
            </a:extLst>
          </p:cNvPr>
          <p:cNvSpPr>
            <a:spLocks noGrp="1"/>
          </p:cNvSpPr>
          <p:nvPr>
            <p:ph type="sldNum" sz="quarter" idx="12"/>
          </p:nvPr>
        </p:nvSpPr>
        <p:spPr/>
        <p:txBody>
          <a:bodyPr/>
          <a:lstStyle/>
          <a:p>
            <a:fld id="{8B934E07-14F5-4B39-B326-BCF7C03FFD9E}" type="slidenum">
              <a:rPr lang="en-US" smtClean="0"/>
              <a:t>‹#›</a:t>
            </a:fld>
            <a:endParaRPr lang="en-US"/>
          </a:p>
        </p:txBody>
      </p:sp>
    </p:spTree>
    <p:extLst>
      <p:ext uri="{BB962C8B-B14F-4D97-AF65-F5344CB8AC3E}">
        <p14:creationId xmlns:p14="http://schemas.microsoft.com/office/powerpoint/2010/main" val="3625386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A4AE3C-6F6D-40B6-90B0-6689BC9937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DE0B837-B03A-4F0E-8195-21C2BEA96CA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D28B5E8-68ED-4129-BEC5-937AC912F13C}"/>
              </a:ext>
            </a:extLst>
          </p:cNvPr>
          <p:cNvSpPr>
            <a:spLocks noGrp="1"/>
          </p:cNvSpPr>
          <p:nvPr>
            <p:ph type="dt" sz="half" idx="10"/>
          </p:nvPr>
        </p:nvSpPr>
        <p:spPr/>
        <p:txBody>
          <a:bodyPr/>
          <a:lstStyle/>
          <a:p>
            <a:fld id="{77B29E06-5CDF-49F2-8E90-5E13B88C7E71}" type="datetimeFigureOut">
              <a:rPr lang="en-US" smtClean="0"/>
              <a:t>3/11/19</a:t>
            </a:fld>
            <a:endParaRPr lang="en-US"/>
          </a:p>
        </p:txBody>
      </p:sp>
      <p:sp>
        <p:nvSpPr>
          <p:cNvPr id="5" name="Footer Placeholder 4">
            <a:extLst>
              <a:ext uri="{FF2B5EF4-FFF2-40B4-BE49-F238E27FC236}">
                <a16:creationId xmlns="" xmlns:a16="http://schemas.microsoft.com/office/drawing/2014/main" id="{F38AF395-1628-4488-A7F1-69AEE291D7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A69AB2F-C9AA-44AA-9724-2B2B44C4A222}"/>
              </a:ext>
            </a:extLst>
          </p:cNvPr>
          <p:cNvSpPr>
            <a:spLocks noGrp="1"/>
          </p:cNvSpPr>
          <p:nvPr>
            <p:ph type="sldNum" sz="quarter" idx="12"/>
          </p:nvPr>
        </p:nvSpPr>
        <p:spPr/>
        <p:txBody>
          <a:bodyPr/>
          <a:lstStyle/>
          <a:p>
            <a:fld id="{8B934E07-14F5-4B39-B326-BCF7C03FFD9E}" type="slidenum">
              <a:rPr lang="en-US" smtClean="0"/>
              <a:t>‹#›</a:t>
            </a:fld>
            <a:endParaRPr lang="en-US"/>
          </a:p>
        </p:txBody>
      </p:sp>
    </p:spTree>
    <p:extLst>
      <p:ext uri="{BB962C8B-B14F-4D97-AF65-F5344CB8AC3E}">
        <p14:creationId xmlns:p14="http://schemas.microsoft.com/office/powerpoint/2010/main" val="1858315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230B09A-33C4-49BC-A9E9-0B2CAC62FF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E2656F1-94E4-4539-8B26-591ABD6F96E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C0C48D4-ED99-4199-8911-DA6FD9314FDB}"/>
              </a:ext>
            </a:extLst>
          </p:cNvPr>
          <p:cNvSpPr>
            <a:spLocks noGrp="1"/>
          </p:cNvSpPr>
          <p:nvPr>
            <p:ph type="dt" sz="half" idx="10"/>
          </p:nvPr>
        </p:nvSpPr>
        <p:spPr/>
        <p:txBody>
          <a:bodyPr/>
          <a:lstStyle/>
          <a:p>
            <a:fld id="{77B29E06-5CDF-49F2-8E90-5E13B88C7E71}" type="datetimeFigureOut">
              <a:rPr lang="en-US" smtClean="0"/>
              <a:t>3/11/19</a:t>
            </a:fld>
            <a:endParaRPr lang="en-US"/>
          </a:p>
        </p:txBody>
      </p:sp>
      <p:sp>
        <p:nvSpPr>
          <p:cNvPr id="5" name="Footer Placeholder 4">
            <a:extLst>
              <a:ext uri="{FF2B5EF4-FFF2-40B4-BE49-F238E27FC236}">
                <a16:creationId xmlns="" xmlns:a16="http://schemas.microsoft.com/office/drawing/2014/main" id="{A67D62EC-E556-4915-A692-DC14E6868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B47D791-67A4-4AD2-960A-184D1FE5A136}"/>
              </a:ext>
            </a:extLst>
          </p:cNvPr>
          <p:cNvSpPr>
            <a:spLocks noGrp="1"/>
          </p:cNvSpPr>
          <p:nvPr>
            <p:ph type="sldNum" sz="quarter" idx="12"/>
          </p:nvPr>
        </p:nvSpPr>
        <p:spPr/>
        <p:txBody>
          <a:bodyPr/>
          <a:lstStyle/>
          <a:p>
            <a:fld id="{8B934E07-14F5-4B39-B326-BCF7C03FFD9E}" type="slidenum">
              <a:rPr lang="en-US" smtClean="0"/>
              <a:t>‹#›</a:t>
            </a:fld>
            <a:endParaRPr lang="en-US"/>
          </a:p>
        </p:txBody>
      </p:sp>
    </p:spTree>
    <p:extLst>
      <p:ext uri="{BB962C8B-B14F-4D97-AF65-F5344CB8AC3E}">
        <p14:creationId xmlns:p14="http://schemas.microsoft.com/office/powerpoint/2010/main" val="332006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7BB806-3CC8-4724-8484-07B02FEFFC4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47EEAE64-6C7C-4131-9C3D-8F19A3B510B7}"/>
              </a:ext>
            </a:extLst>
          </p:cNvPr>
          <p:cNvSpPr>
            <a:spLocks noGrp="1"/>
          </p:cNvSpPr>
          <p:nvPr>
            <p:ph idx="1"/>
          </p:nvPr>
        </p:nvSpPr>
        <p:spPr/>
        <p:txBody>
          <a:bodyPr/>
          <a:lstStyle>
            <a:lvl1pPr>
              <a:defRPr b="1">
                <a:latin typeface="Arial" panose="020B0604020202020204" pitchFamily="34" charset="0"/>
                <a:cs typeface="Arial" panose="020B0604020202020204" pitchFamily="34" charset="0"/>
              </a:defRPr>
            </a:lvl1pPr>
            <a:lvl2pPr>
              <a:defRPr b="1">
                <a:latin typeface="Arial" panose="020B0604020202020204" pitchFamily="34" charset="0"/>
                <a:cs typeface="Arial" panose="020B0604020202020204" pitchFamily="34" charset="0"/>
              </a:defRPr>
            </a:lvl2pPr>
            <a:lvl3pPr>
              <a:defRPr b="1">
                <a:latin typeface="Arial" panose="020B0604020202020204" pitchFamily="34" charset="0"/>
                <a:cs typeface="Arial" panose="020B0604020202020204" pitchFamily="34" charset="0"/>
              </a:defRPr>
            </a:lvl3pPr>
            <a:lvl4pPr>
              <a:defRPr b="1">
                <a:latin typeface="Arial" panose="020B0604020202020204" pitchFamily="34" charset="0"/>
                <a:cs typeface="Arial" panose="020B0604020202020204" pitchFamily="34" charset="0"/>
              </a:defRPr>
            </a:lvl4pPr>
            <a:lvl5pPr>
              <a:defRPr b="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74F11305-74EB-477E-8090-AEE327A701C1}"/>
              </a:ext>
            </a:extLst>
          </p:cNvPr>
          <p:cNvSpPr>
            <a:spLocks noGrp="1"/>
          </p:cNvSpPr>
          <p:nvPr>
            <p:ph type="dt" sz="half" idx="10"/>
          </p:nvPr>
        </p:nvSpPr>
        <p:spPr/>
        <p:txBody>
          <a:bodyPr/>
          <a:lstStyle/>
          <a:p>
            <a:fld id="{77B29E06-5CDF-49F2-8E90-5E13B88C7E71}" type="datetimeFigureOut">
              <a:rPr lang="en-US" smtClean="0"/>
              <a:t>3/11/19</a:t>
            </a:fld>
            <a:endParaRPr lang="en-US"/>
          </a:p>
        </p:txBody>
      </p:sp>
      <p:sp>
        <p:nvSpPr>
          <p:cNvPr id="5" name="Footer Placeholder 4">
            <a:extLst>
              <a:ext uri="{FF2B5EF4-FFF2-40B4-BE49-F238E27FC236}">
                <a16:creationId xmlns="" xmlns:a16="http://schemas.microsoft.com/office/drawing/2014/main" id="{ECA5E557-1B50-4CB9-9776-2F082AFAE64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 xmlns:a16="http://schemas.microsoft.com/office/drawing/2014/main" id="{6BF5A4FC-4006-4783-873B-31306E0F745C}"/>
              </a:ext>
            </a:extLst>
          </p:cNvPr>
          <p:cNvSpPr>
            <a:spLocks noGrp="1"/>
          </p:cNvSpPr>
          <p:nvPr>
            <p:ph type="sldNum" sz="quarter" idx="12"/>
          </p:nvPr>
        </p:nvSpPr>
        <p:spPr/>
        <p:txBody>
          <a:bodyPr/>
          <a:lstStyle/>
          <a:p>
            <a:fld id="{8B934E07-14F5-4B39-B326-BCF7C03FFD9E}" type="slidenum">
              <a:rPr lang="en-US" smtClean="0"/>
              <a:t>‹#›</a:t>
            </a:fld>
            <a:endParaRPr lang="en-US"/>
          </a:p>
        </p:txBody>
      </p:sp>
    </p:spTree>
    <p:extLst>
      <p:ext uri="{BB962C8B-B14F-4D97-AF65-F5344CB8AC3E}">
        <p14:creationId xmlns:p14="http://schemas.microsoft.com/office/powerpoint/2010/main" val="3109097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D98FF4-A056-4790-9EC9-9395BF807E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04058A8F-4B26-459B-96EB-DA75D09EA0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1EDE44C9-03F0-4D3D-92F3-EFC77A674CAC}"/>
              </a:ext>
            </a:extLst>
          </p:cNvPr>
          <p:cNvSpPr>
            <a:spLocks noGrp="1"/>
          </p:cNvSpPr>
          <p:nvPr>
            <p:ph type="dt" sz="half" idx="10"/>
          </p:nvPr>
        </p:nvSpPr>
        <p:spPr/>
        <p:txBody>
          <a:bodyPr/>
          <a:lstStyle/>
          <a:p>
            <a:fld id="{77B29E06-5CDF-49F2-8E90-5E13B88C7E71}" type="datetimeFigureOut">
              <a:rPr lang="en-US" smtClean="0"/>
              <a:t>3/11/19</a:t>
            </a:fld>
            <a:endParaRPr lang="en-US"/>
          </a:p>
        </p:txBody>
      </p:sp>
      <p:sp>
        <p:nvSpPr>
          <p:cNvPr id="5" name="Footer Placeholder 4">
            <a:extLst>
              <a:ext uri="{FF2B5EF4-FFF2-40B4-BE49-F238E27FC236}">
                <a16:creationId xmlns="" xmlns:a16="http://schemas.microsoft.com/office/drawing/2014/main" id="{13C3BCA5-AAF4-4994-8D5E-A82D2C8844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0FBE6EB-9873-480F-8855-B3AA99F8514E}"/>
              </a:ext>
            </a:extLst>
          </p:cNvPr>
          <p:cNvSpPr>
            <a:spLocks noGrp="1"/>
          </p:cNvSpPr>
          <p:nvPr>
            <p:ph type="sldNum" sz="quarter" idx="12"/>
          </p:nvPr>
        </p:nvSpPr>
        <p:spPr/>
        <p:txBody>
          <a:bodyPr/>
          <a:lstStyle/>
          <a:p>
            <a:fld id="{8B934E07-14F5-4B39-B326-BCF7C03FFD9E}" type="slidenum">
              <a:rPr lang="en-US" smtClean="0"/>
              <a:t>‹#›</a:t>
            </a:fld>
            <a:endParaRPr lang="en-US"/>
          </a:p>
        </p:txBody>
      </p:sp>
    </p:spTree>
    <p:extLst>
      <p:ext uri="{BB962C8B-B14F-4D97-AF65-F5344CB8AC3E}">
        <p14:creationId xmlns:p14="http://schemas.microsoft.com/office/powerpoint/2010/main" val="3920317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A2C2FE-6FEF-4C3E-B0EB-96DC889971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E80971A-C183-4AEF-A9EE-73CA2052ABD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483BDF1A-5FDC-4A63-ABA7-3757AE51600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C2059DF7-B25C-4F48-A7C2-AE1B378FE4F2}"/>
              </a:ext>
            </a:extLst>
          </p:cNvPr>
          <p:cNvSpPr>
            <a:spLocks noGrp="1"/>
          </p:cNvSpPr>
          <p:nvPr>
            <p:ph type="dt" sz="half" idx="10"/>
          </p:nvPr>
        </p:nvSpPr>
        <p:spPr/>
        <p:txBody>
          <a:bodyPr/>
          <a:lstStyle/>
          <a:p>
            <a:fld id="{77B29E06-5CDF-49F2-8E90-5E13B88C7E71}" type="datetimeFigureOut">
              <a:rPr lang="en-US" smtClean="0"/>
              <a:t>3/11/19</a:t>
            </a:fld>
            <a:endParaRPr lang="en-US"/>
          </a:p>
        </p:txBody>
      </p:sp>
      <p:sp>
        <p:nvSpPr>
          <p:cNvPr id="6" name="Footer Placeholder 5">
            <a:extLst>
              <a:ext uri="{FF2B5EF4-FFF2-40B4-BE49-F238E27FC236}">
                <a16:creationId xmlns="" xmlns:a16="http://schemas.microsoft.com/office/drawing/2014/main" id="{3558D5BA-74A9-48AC-B743-5D2DD8E2F4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F30174E-E59A-4082-B5C0-96892DA6FBE3}"/>
              </a:ext>
            </a:extLst>
          </p:cNvPr>
          <p:cNvSpPr>
            <a:spLocks noGrp="1"/>
          </p:cNvSpPr>
          <p:nvPr>
            <p:ph type="sldNum" sz="quarter" idx="12"/>
          </p:nvPr>
        </p:nvSpPr>
        <p:spPr/>
        <p:txBody>
          <a:bodyPr/>
          <a:lstStyle/>
          <a:p>
            <a:fld id="{8B934E07-14F5-4B39-B326-BCF7C03FFD9E}" type="slidenum">
              <a:rPr lang="en-US" smtClean="0"/>
              <a:t>‹#›</a:t>
            </a:fld>
            <a:endParaRPr lang="en-US"/>
          </a:p>
        </p:txBody>
      </p:sp>
    </p:spTree>
    <p:extLst>
      <p:ext uri="{BB962C8B-B14F-4D97-AF65-F5344CB8AC3E}">
        <p14:creationId xmlns:p14="http://schemas.microsoft.com/office/powerpoint/2010/main" val="3941730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60B37F-4CA2-472F-8EBC-67B694A385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A38128B7-909B-4621-8633-3374FA5ECE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E6EBE4E3-1E4C-4F4E-9203-C64D0E4CD2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583717CB-751F-4190-8B9D-09B6D91212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36674B33-569F-4610-981B-74E8AEEB3E5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DDAB2CE-DBBC-4A8E-8670-83A1ED4AA040}"/>
              </a:ext>
            </a:extLst>
          </p:cNvPr>
          <p:cNvSpPr>
            <a:spLocks noGrp="1"/>
          </p:cNvSpPr>
          <p:nvPr>
            <p:ph type="dt" sz="half" idx="10"/>
          </p:nvPr>
        </p:nvSpPr>
        <p:spPr/>
        <p:txBody>
          <a:bodyPr/>
          <a:lstStyle/>
          <a:p>
            <a:fld id="{77B29E06-5CDF-49F2-8E90-5E13B88C7E71}" type="datetimeFigureOut">
              <a:rPr lang="en-US" smtClean="0"/>
              <a:t>3/11/19</a:t>
            </a:fld>
            <a:endParaRPr lang="en-US"/>
          </a:p>
        </p:txBody>
      </p:sp>
      <p:sp>
        <p:nvSpPr>
          <p:cNvPr id="8" name="Footer Placeholder 7">
            <a:extLst>
              <a:ext uri="{FF2B5EF4-FFF2-40B4-BE49-F238E27FC236}">
                <a16:creationId xmlns="" xmlns:a16="http://schemas.microsoft.com/office/drawing/2014/main" id="{32A9B83A-F577-4C60-8CC5-72596C3989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2B5D1015-41A9-479D-B934-910335A9BB4F}"/>
              </a:ext>
            </a:extLst>
          </p:cNvPr>
          <p:cNvSpPr>
            <a:spLocks noGrp="1"/>
          </p:cNvSpPr>
          <p:nvPr>
            <p:ph type="sldNum" sz="quarter" idx="12"/>
          </p:nvPr>
        </p:nvSpPr>
        <p:spPr/>
        <p:txBody>
          <a:bodyPr/>
          <a:lstStyle/>
          <a:p>
            <a:fld id="{8B934E07-14F5-4B39-B326-BCF7C03FFD9E}" type="slidenum">
              <a:rPr lang="en-US" smtClean="0"/>
              <a:t>‹#›</a:t>
            </a:fld>
            <a:endParaRPr lang="en-US"/>
          </a:p>
        </p:txBody>
      </p:sp>
    </p:spTree>
    <p:extLst>
      <p:ext uri="{BB962C8B-B14F-4D97-AF65-F5344CB8AC3E}">
        <p14:creationId xmlns:p14="http://schemas.microsoft.com/office/powerpoint/2010/main" val="532570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49E272-B447-41E3-A53A-B00877BF75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382CD60-191E-4FD5-BD97-4F3587BFA8F4}"/>
              </a:ext>
            </a:extLst>
          </p:cNvPr>
          <p:cNvSpPr>
            <a:spLocks noGrp="1"/>
          </p:cNvSpPr>
          <p:nvPr>
            <p:ph type="dt" sz="half" idx="10"/>
          </p:nvPr>
        </p:nvSpPr>
        <p:spPr/>
        <p:txBody>
          <a:bodyPr/>
          <a:lstStyle/>
          <a:p>
            <a:fld id="{77B29E06-5CDF-49F2-8E90-5E13B88C7E71}" type="datetimeFigureOut">
              <a:rPr lang="en-US" smtClean="0"/>
              <a:t>3/11/19</a:t>
            </a:fld>
            <a:endParaRPr lang="en-US"/>
          </a:p>
        </p:txBody>
      </p:sp>
      <p:sp>
        <p:nvSpPr>
          <p:cNvPr id="4" name="Footer Placeholder 3">
            <a:extLst>
              <a:ext uri="{FF2B5EF4-FFF2-40B4-BE49-F238E27FC236}">
                <a16:creationId xmlns="" xmlns:a16="http://schemas.microsoft.com/office/drawing/2014/main" id="{DC3F2536-CF2E-46E4-9EB0-F14E43EB65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B036BC8C-43E9-4263-902D-71F2B7DFE01B}"/>
              </a:ext>
            </a:extLst>
          </p:cNvPr>
          <p:cNvSpPr>
            <a:spLocks noGrp="1"/>
          </p:cNvSpPr>
          <p:nvPr>
            <p:ph type="sldNum" sz="quarter" idx="12"/>
          </p:nvPr>
        </p:nvSpPr>
        <p:spPr/>
        <p:txBody>
          <a:bodyPr/>
          <a:lstStyle/>
          <a:p>
            <a:fld id="{8B934E07-14F5-4B39-B326-BCF7C03FFD9E}" type="slidenum">
              <a:rPr lang="en-US" smtClean="0"/>
              <a:t>‹#›</a:t>
            </a:fld>
            <a:endParaRPr lang="en-US"/>
          </a:p>
        </p:txBody>
      </p:sp>
    </p:spTree>
    <p:extLst>
      <p:ext uri="{BB962C8B-B14F-4D97-AF65-F5344CB8AC3E}">
        <p14:creationId xmlns:p14="http://schemas.microsoft.com/office/powerpoint/2010/main" val="2538506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B62BFEC-A5DB-4440-B2EE-7D1B2DE9F218}"/>
              </a:ext>
            </a:extLst>
          </p:cNvPr>
          <p:cNvSpPr>
            <a:spLocks noGrp="1"/>
          </p:cNvSpPr>
          <p:nvPr>
            <p:ph type="dt" sz="half" idx="10"/>
          </p:nvPr>
        </p:nvSpPr>
        <p:spPr/>
        <p:txBody>
          <a:bodyPr/>
          <a:lstStyle/>
          <a:p>
            <a:fld id="{77B29E06-5CDF-49F2-8E90-5E13B88C7E71}" type="datetimeFigureOut">
              <a:rPr lang="en-US" smtClean="0"/>
              <a:t>3/11/19</a:t>
            </a:fld>
            <a:endParaRPr lang="en-US"/>
          </a:p>
        </p:txBody>
      </p:sp>
      <p:sp>
        <p:nvSpPr>
          <p:cNvPr id="3" name="Footer Placeholder 2">
            <a:extLst>
              <a:ext uri="{FF2B5EF4-FFF2-40B4-BE49-F238E27FC236}">
                <a16:creationId xmlns="" xmlns:a16="http://schemas.microsoft.com/office/drawing/2014/main" id="{48645F73-72B0-4669-9B0B-081035FC8F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DACF1D68-AF4C-4330-9905-6F7C281989C5}"/>
              </a:ext>
            </a:extLst>
          </p:cNvPr>
          <p:cNvSpPr>
            <a:spLocks noGrp="1"/>
          </p:cNvSpPr>
          <p:nvPr>
            <p:ph type="sldNum" sz="quarter" idx="12"/>
          </p:nvPr>
        </p:nvSpPr>
        <p:spPr/>
        <p:txBody>
          <a:bodyPr/>
          <a:lstStyle/>
          <a:p>
            <a:fld id="{8B934E07-14F5-4B39-B326-BCF7C03FFD9E}" type="slidenum">
              <a:rPr lang="en-US" smtClean="0"/>
              <a:t>‹#›</a:t>
            </a:fld>
            <a:endParaRPr lang="en-US"/>
          </a:p>
        </p:txBody>
      </p:sp>
    </p:spTree>
    <p:extLst>
      <p:ext uri="{BB962C8B-B14F-4D97-AF65-F5344CB8AC3E}">
        <p14:creationId xmlns:p14="http://schemas.microsoft.com/office/powerpoint/2010/main" val="615190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FFB16E-3484-4DF9-8C82-01B029E220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1F18A10-53DE-4B33-91C9-3B1B9DDAA1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A95B15B-858C-46FF-A764-5A16E8F0A7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1FA32F55-ACBC-4EE7-8138-CA8F61CF0015}"/>
              </a:ext>
            </a:extLst>
          </p:cNvPr>
          <p:cNvSpPr>
            <a:spLocks noGrp="1"/>
          </p:cNvSpPr>
          <p:nvPr>
            <p:ph type="dt" sz="half" idx="10"/>
          </p:nvPr>
        </p:nvSpPr>
        <p:spPr/>
        <p:txBody>
          <a:bodyPr/>
          <a:lstStyle/>
          <a:p>
            <a:fld id="{77B29E06-5CDF-49F2-8E90-5E13B88C7E71}" type="datetimeFigureOut">
              <a:rPr lang="en-US" smtClean="0"/>
              <a:t>3/11/19</a:t>
            </a:fld>
            <a:endParaRPr lang="en-US"/>
          </a:p>
        </p:txBody>
      </p:sp>
      <p:sp>
        <p:nvSpPr>
          <p:cNvPr id="6" name="Footer Placeholder 5">
            <a:extLst>
              <a:ext uri="{FF2B5EF4-FFF2-40B4-BE49-F238E27FC236}">
                <a16:creationId xmlns="" xmlns:a16="http://schemas.microsoft.com/office/drawing/2014/main" id="{08412066-E3E9-4897-A945-19689B4E79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32B02C2-DD0A-4C16-B914-A94A850F1BDB}"/>
              </a:ext>
            </a:extLst>
          </p:cNvPr>
          <p:cNvSpPr>
            <a:spLocks noGrp="1"/>
          </p:cNvSpPr>
          <p:nvPr>
            <p:ph type="sldNum" sz="quarter" idx="12"/>
          </p:nvPr>
        </p:nvSpPr>
        <p:spPr/>
        <p:txBody>
          <a:bodyPr/>
          <a:lstStyle/>
          <a:p>
            <a:fld id="{8B934E07-14F5-4B39-B326-BCF7C03FFD9E}" type="slidenum">
              <a:rPr lang="en-US" smtClean="0"/>
              <a:t>‹#›</a:t>
            </a:fld>
            <a:endParaRPr lang="en-US"/>
          </a:p>
        </p:txBody>
      </p:sp>
    </p:spTree>
    <p:extLst>
      <p:ext uri="{BB962C8B-B14F-4D97-AF65-F5344CB8AC3E}">
        <p14:creationId xmlns:p14="http://schemas.microsoft.com/office/powerpoint/2010/main" val="1666463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6F66E6-37C2-41DB-82CD-8CFCEE7739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75E9005-51F5-4663-AE03-CB632C4537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30E668C-42F4-4798-AEC1-7C0B6A0B44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3854094-CB9C-4AC3-9451-247FE6FF9B7F}"/>
              </a:ext>
            </a:extLst>
          </p:cNvPr>
          <p:cNvSpPr>
            <a:spLocks noGrp="1"/>
          </p:cNvSpPr>
          <p:nvPr>
            <p:ph type="dt" sz="half" idx="10"/>
          </p:nvPr>
        </p:nvSpPr>
        <p:spPr/>
        <p:txBody>
          <a:bodyPr/>
          <a:lstStyle/>
          <a:p>
            <a:fld id="{77B29E06-5CDF-49F2-8E90-5E13B88C7E71}" type="datetimeFigureOut">
              <a:rPr lang="en-US" smtClean="0"/>
              <a:t>3/11/19</a:t>
            </a:fld>
            <a:endParaRPr lang="en-US"/>
          </a:p>
        </p:txBody>
      </p:sp>
      <p:sp>
        <p:nvSpPr>
          <p:cNvPr id="6" name="Footer Placeholder 5">
            <a:extLst>
              <a:ext uri="{FF2B5EF4-FFF2-40B4-BE49-F238E27FC236}">
                <a16:creationId xmlns="" xmlns:a16="http://schemas.microsoft.com/office/drawing/2014/main" id="{20DC6512-6AEA-4B21-A59B-92B9E5F045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B4E0507-FEAB-4EDB-BC74-0BE4D6DB3358}"/>
              </a:ext>
            </a:extLst>
          </p:cNvPr>
          <p:cNvSpPr>
            <a:spLocks noGrp="1"/>
          </p:cNvSpPr>
          <p:nvPr>
            <p:ph type="sldNum" sz="quarter" idx="12"/>
          </p:nvPr>
        </p:nvSpPr>
        <p:spPr/>
        <p:txBody>
          <a:bodyPr/>
          <a:lstStyle/>
          <a:p>
            <a:fld id="{8B934E07-14F5-4B39-B326-BCF7C03FFD9E}" type="slidenum">
              <a:rPr lang="en-US" smtClean="0"/>
              <a:t>‹#›</a:t>
            </a:fld>
            <a:endParaRPr lang="en-US"/>
          </a:p>
        </p:txBody>
      </p:sp>
    </p:spTree>
    <p:extLst>
      <p:ext uri="{BB962C8B-B14F-4D97-AF65-F5344CB8AC3E}">
        <p14:creationId xmlns:p14="http://schemas.microsoft.com/office/powerpoint/2010/main" val="27271019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25FB97B-7F57-4D83-82F8-49B6A45F11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F34FBA06-943D-4724-800E-64B62BB42F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3FD7E57-8FCF-4115-B012-D1DA29A4E0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B29E06-5CDF-49F2-8E90-5E13B88C7E71}" type="datetimeFigureOut">
              <a:rPr lang="en-US" smtClean="0"/>
              <a:t>3/11/19</a:t>
            </a:fld>
            <a:endParaRPr lang="en-US"/>
          </a:p>
        </p:txBody>
      </p:sp>
      <p:sp>
        <p:nvSpPr>
          <p:cNvPr id="5" name="Footer Placeholder 4">
            <a:extLst>
              <a:ext uri="{FF2B5EF4-FFF2-40B4-BE49-F238E27FC236}">
                <a16:creationId xmlns="" xmlns:a16="http://schemas.microsoft.com/office/drawing/2014/main" id="{BAA09725-68EA-4B08-A5A4-7FFFB6CA06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97470A1-76C9-4E23-AAFC-C9D8DD18D8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34E07-14F5-4B39-B326-BCF7C03FFD9E}" type="slidenum">
              <a:rPr lang="en-US" smtClean="0"/>
              <a:t>‹#›</a:t>
            </a:fld>
            <a:endParaRPr lang="en-US"/>
          </a:p>
        </p:txBody>
      </p:sp>
    </p:spTree>
    <p:extLst>
      <p:ext uri="{BB962C8B-B14F-4D97-AF65-F5344CB8AC3E}">
        <p14:creationId xmlns:p14="http://schemas.microsoft.com/office/powerpoint/2010/main" val="2686098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C0EC42-390E-4C7F-A1B6-BFB3A5D726A5}"/>
              </a:ext>
            </a:extLst>
          </p:cNvPr>
          <p:cNvSpPr>
            <a:spLocks noGrp="1"/>
          </p:cNvSpPr>
          <p:nvPr>
            <p:ph type="ctrTitle"/>
          </p:nvPr>
        </p:nvSpPr>
        <p:spPr>
          <a:xfrm>
            <a:off x="321440" y="0"/>
            <a:ext cx="11614698" cy="1997296"/>
          </a:xfrm>
        </p:spPr>
        <p:txBody>
          <a:bodyPr>
            <a:normAutofit/>
          </a:bodyPr>
          <a:lstStyle/>
          <a:p>
            <a:r>
              <a:rPr lang="en-US" sz="4000" b="1" dirty="0"/>
              <a:t>Update on the </a:t>
            </a:r>
            <a:r>
              <a:rPr lang="en-US" sz="4000" b="1" dirty="0" smtClean="0"/>
              <a:t>Revision of U.S. </a:t>
            </a:r>
            <a:r>
              <a:rPr lang="en-US" sz="4000" b="1" dirty="0"/>
              <a:t/>
            </a:r>
            <a:br>
              <a:rPr lang="en-US" sz="4000" b="1" dirty="0"/>
            </a:br>
            <a:r>
              <a:rPr lang="en-US" sz="4000" b="1" dirty="0"/>
              <a:t>Guidelines for the Treatment of Latent TB </a:t>
            </a:r>
            <a:r>
              <a:rPr lang="en-US" sz="4000" b="1" dirty="0" smtClean="0"/>
              <a:t>Infection</a:t>
            </a:r>
            <a:endParaRPr lang="en-US" sz="4000" b="1" dirty="0"/>
          </a:p>
        </p:txBody>
      </p:sp>
      <p:sp>
        <p:nvSpPr>
          <p:cNvPr id="3" name="Subtitle 2">
            <a:extLst>
              <a:ext uri="{FF2B5EF4-FFF2-40B4-BE49-F238E27FC236}">
                <a16:creationId xmlns="" xmlns:a16="http://schemas.microsoft.com/office/drawing/2014/main" id="{60FFB69F-0757-4505-B449-A5CBCC59F674}"/>
              </a:ext>
            </a:extLst>
          </p:cNvPr>
          <p:cNvSpPr>
            <a:spLocks noGrp="1"/>
          </p:cNvSpPr>
          <p:nvPr>
            <p:ph type="subTitle" idx="1"/>
          </p:nvPr>
        </p:nvSpPr>
        <p:spPr>
          <a:xfrm>
            <a:off x="1679799" y="4638987"/>
            <a:ext cx="9483576" cy="1900487"/>
          </a:xfrm>
        </p:spPr>
        <p:txBody>
          <a:bodyPr>
            <a:normAutofit/>
          </a:bodyPr>
          <a:lstStyle/>
          <a:p>
            <a:r>
              <a:rPr lang="en-US" sz="3200" dirty="0" smtClean="0"/>
              <a:t>California Tuberculosis </a:t>
            </a:r>
            <a:r>
              <a:rPr lang="en-US" sz="3200" dirty="0"/>
              <a:t>Controllers Association</a:t>
            </a:r>
          </a:p>
          <a:p>
            <a:r>
              <a:rPr lang="en-US" sz="3200" dirty="0" smtClean="0"/>
              <a:t>2019 Educational Conference </a:t>
            </a:r>
            <a:endParaRPr lang="en-US" sz="3200" dirty="0"/>
          </a:p>
          <a:p>
            <a:r>
              <a:rPr lang="en-US" dirty="0" smtClean="0"/>
              <a:t>Rohnert Park, CA, March 12, 201</a:t>
            </a:r>
            <a:endParaRPr lang="en-US" dirty="0"/>
          </a:p>
        </p:txBody>
      </p:sp>
      <p:sp>
        <p:nvSpPr>
          <p:cNvPr id="4" name="TextBox 3"/>
          <p:cNvSpPr txBox="1"/>
          <p:nvPr/>
        </p:nvSpPr>
        <p:spPr>
          <a:xfrm>
            <a:off x="3120808" y="2147246"/>
            <a:ext cx="7080785" cy="2062103"/>
          </a:xfrm>
          <a:prstGeom prst="rect">
            <a:avLst/>
          </a:prstGeom>
          <a:noFill/>
        </p:spPr>
        <p:txBody>
          <a:bodyPr wrap="none" rtlCol="0">
            <a:spAutoFit/>
          </a:bodyPr>
          <a:lstStyle/>
          <a:p>
            <a:pPr algn="ctr"/>
            <a:r>
              <a:rPr lang="en-US" sz="3200" dirty="0" smtClean="0"/>
              <a:t>Randall Reves</a:t>
            </a:r>
          </a:p>
          <a:p>
            <a:pPr algn="ctr"/>
            <a:r>
              <a:rPr lang="en-US" sz="3200" dirty="0" smtClean="0"/>
              <a:t>University of Colorado Denver</a:t>
            </a:r>
          </a:p>
          <a:p>
            <a:pPr algn="ctr"/>
            <a:r>
              <a:rPr lang="en-US" sz="3200" dirty="0" smtClean="0"/>
              <a:t>Denver Public Health Volunteer Physician</a:t>
            </a:r>
          </a:p>
          <a:p>
            <a:pPr algn="ctr"/>
            <a:r>
              <a:rPr lang="en-US" sz="3200" u="sng" dirty="0" smtClean="0"/>
              <a:t>Conflicts of Interest: none</a:t>
            </a:r>
            <a:r>
              <a:rPr lang="en-US" u="sng" dirty="0" smtClean="0"/>
              <a:t> </a:t>
            </a:r>
            <a:endParaRPr lang="en-US" u="sng" dirty="0"/>
          </a:p>
        </p:txBody>
      </p:sp>
    </p:spTree>
    <p:extLst>
      <p:ext uri="{BB962C8B-B14F-4D97-AF65-F5344CB8AC3E}">
        <p14:creationId xmlns:p14="http://schemas.microsoft.com/office/powerpoint/2010/main" val="7507442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F7D0F2-9604-46F6-83AD-6CAAF22D972A}"/>
              </a:ext>
            </a:extLst>
          </p:cNvPr>
          <p:cNvSpPr>
            <a:spLocks noGrp="1"/>
          </p:cNvSpPr>
          <p:nvPr>
            <p:ph type="title"/>
          </p:nvPr>
        </p:nvSpPr>
        <p:spPr>
          <a:xfrm>
            <a:off x="-5443" y="5896"/>
            <a:ext cx="12192000" cy="1325563"/>
          </a:xfrm>
        </p:spPr>
        <p:txBody>
          <a:bodyPr>
            <a:normAutofit/>
          </a:bodyPr>
          <a:lstStyle/>
          <a:p>
            <a:r>
              <a:rPr lang="en-US" dirty="0"/>
              <a:t>Evidence evaluation and </a:t>
            </a:r>
            <a:r>
              <a:rPr lang="en-US" dirty="0" smtClean="0"/>
              <a:t>recommendations*</a:t>
            </a:r>
            <a:endParaRPr lang="en-US" dirty="0"/>
          </a:p>
        </p:txBody>
      </p:sp>
      <p:sp>
        <p:nvSpPr>
          <p:cNvPr id="3" name="Content Placeholder 2">
            <a:extLst>
              <a:ext uri="{FF2B5EF4-FFF2-40B4-BE49-F238E27FC236}">
                <a16:creationId xmlns="" xmlns:a16="http://schemas.microsoft.com/office/drawing/2014/main" id="{057E7E2C-1457-4ECC-A026-70CD60F18B1B}"/>
              </a:ext>
            </a:extLst>
          </p:cNvPr>
          <p:cNvSpPr>
            <a:spLocks noGrp="1"/>
          </p:cNvSpPr>
          <p:nvPr>
            <p:ph idx="1"/>
          </p:nvPr>
        </p:nvSpPr>
        <p:spPr>
          <a:xfrm>
            <a:off x="212270" y="1175656"/>
            <a:ext cx="11834843" cy="5124457"/>
          </a:xfrm>
        </p:spPr>
        <p:txBody>
          <a:bodyPr>
            <a:normAutofit/>
          </a:bodyPr>
          <a:lstStyle/>
          <a:p>
            <a:r>
              <a:rPr lang="en-US" dirty="0" err="1"/>
              <a:t>GRADEpro</a:t>
            </a:r>
            <a:r>
              <a:rPr lang="en-US" dirty="0"/>
              <a:t> was used to develop evidence profiles summarizing the </a:t>
            </a:r>
            <a:r>
              <a:rPr lang="en-US" u="sng" dirty="0"/>
              <a:t>quality</a:t>
            </a:r>
            <a:r>
              <a:rPr lang="en-US" dirty="0"/>
              <a:t> of the evidence: </a:t>
            </a:r>
          </a:p>
          <a:p>
            <a:pPr lvl="1"/>
            <a:r>
              <a:rPr lang="en-US" dirty="0"/>
              <a:t>High, Moderate, Low, Very low</a:t>
            </a:r>
          </a:p>
          <a:p>
            <a:endParaRPr lang="en-US" dirty="0"/>
          </a:p>
          <a:p>
            <a:r>
              <a:rPr lang="en-US" dirty="0"/>
              <a:t>Recommendations: </a:t>
            </a:r>
          </a:p>
          <a:p>
            <a:pPr lvl="1"/>
            <a:r>
              <a:rPr lang="en-US" dirty="0"/>
              <a:t>Strong</a:t>
            </a:r>
          </a:p>
          <a:p>
            <a:pPr lvl="2"/>
            <a:r>
              <a:rPr lang="en-US" dirty="0"/>
              <a:t>Vast majority of patients would choose</a:t>
            </a:r>
          </a:p>
          <a:p>
            <a:pPr lvl="2"/>
            <a:r>
              <a:rPr lang="en-US" dirty="0"/>
              <a:t>Requires at least moderate quality evidence</a:t>
            </a:r>
          </a:p>
          <a:p>
            <a:pPr lvl="2"/>
            <a:r>
              <a:rPr lang="en-US" dirty="0"/>
              <a:t>Further studies unlikely to change recommendations</a:t>
            </a:r>
          </a:p>
          <a:p>
            <a:pPr lvl="1"/>
            <a:r>
              <a:rPr lang="en-US" dirty="0"/>
              <a:t>Conditional </a:t>
            </a:r>
          </a:p>
          <a:p>
            <a:pPr lvl="2"/>
            <a:r>
              <a:rPr lang="en-US" dirty="0"/>
              <a:t>Uncertain if desirable consequences outweigh undesirable consequences</a:t>
            </a:r>
          </a:p>
          <a:p>
            <a:pPr lvl="3"/>
            <a:r>
              <a:rPr lang="en-US" dirty="0"/>
              <a:t>ex: low quality evidence for critical outcome</a:t>
            </a:r>
          </a:p>
          <a:p>
            <a:pPr lvl="2"/>
            <a:r>
              <a:rPr lang="en-US" dirty="0"/>
              <a:t>Further studies may change key findings, and hence change </a:t>
            </a:r>
            <a:r>
              <a:rPr lang="en-US" dirty="0" smtClean="0"/>
              <a:t>recommendations</a:t>
            </a:r>
            <a:endParaRPr lang="en-US" dirty="0"/>
          </a:p>
        </p:txBody>
      </p:sp>
      <p:sp>
        <p:nvSpPr>
          <p:cNvPr id="4" name="TextBox 3"/>
          <p:cNvSpPr txBox="1"/>
          <p:nvPr/>
        </p:nvSpPr>
        <p:spPr>
          <a:xfrm>
            <a:off x="591876" y="6180892"/>
            <a:ext cx="6192228" cy="677108"/>
          </a:xfrm>
          <a:prstGeom prst="rect">
            <a:avLst/>
          </a:prstGeom>
          <a:noFill/>
        </p:spPr>
        <p:txBody>
          <a:bodyPr wrap="square" rtlCol="0">
            <a:spAutoFit/>
          </a:bodyPr>
          <a:lstStyle/>
          <a:p>
            <a:r>
              <a:rPr lang="en-US" sz="2000" dirty="0"/>
              <a:t>*As presented at ACET in December 2018 by Tim Sterling.</a:t>
            </a:r>
          </a:p>
          <a:p>
            <a:endParaRPr lang="en-US" dirty="0"/>
          </a:p>
        </p:txBody>
      </p:sp>
    </p:spTree>
    <p:extLst>
      <p:ext uri="{BB962C8B-B14F-4D97-AF65-F5344CB8AC3E}">
        <p14:creationId xmlns:p14="http://schemas.microsoft.com/office/powerpoint/2010/main" val="14526645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5C086D-AF30-4F3C-9035-E52044011870}"/>
              </a:ext>
            </a:extLst>
          </p:cNvPr>
          <p:cNvSpPr>
            <a:spLocks noGrp="1"/>
          </p:cNvSpPr>
          <p:nvPr>
            <p:ph type="title"/>
          </p:nvPr>
        </p:nvSpPr>
        <p:spPr/>
        <p:txBody>
          <a:bodyPr/>
          <a:lstStyle/>
          <a:p>
            <a:r>
              <a:rPr lang="en-US" dirty="0"/>
              <a:t>GRADE evidence </a:t>
            </a:r>
            <a:r>
              <a:rPr lang="en-US" dirty="0" smtClean="0"/>
              <a:t>tables*</a:t>
            </a:r>
            <a:endParaRPr lang="en-US" dirty="0"/>
          </a:p>
        </p:txBody>
      </p:sp>
      <p:sp>
        <p:nvSpPr>
          <p:cNvPr id="3" name="Content Placeholder 2">
            <a:extLst>
              <a:ext uri="{FF2B5EF4-FFF2-40B4-BE49-F238E27FC236}">
                <a16:creationId xmlns="" xmlns:a16="http://schemas.microsoft.com/office/drawing/2014/main" id="{A87DF58F-C5D1-4907-9F32-079D4F6173C8}"/>
              </a:ext>
            </a:extLst>
          </p:cNvPr>
          <p:cNvSpPr>
            <a:spLocks noGrp="1"/>
          </p:cNvSpPr>
          <p:nvPr>
            <p:ph idx="1"/>
          </p:nvPr>
        </p:nvSpPr>
        <p:spPr>
          <a:xfrm>
            <a:off x="310242" y="1825625"/>
            <a:ext cx="11675217" cy="4437501"/>
          </a:xfrm>
        </p:spPr>
        <p:txBody>
          <a:bodyPr>
            <a:normAutofit lnSpcReduction="10000"/>
          </a:bodyPr>
          <a:lstStyle/>
          <a:p>
            <a:r>
              <a:rPr lang="en-US" dirty="0"/>
              <a:t>Head-to-head comparisons of regimens evaluated in clinical trials, according to the populations studied:</a:t>
            </a:r>
          </a:p>
          <a:p>
            <a:pPr lvl="1"/>
            <a:r>
              <a:rPr lang="en-US" dirty="0"/>
              <a:t>Adults/children; HIV-positive/negative</a:t>
            </a:r>
          </a:p>
          <a:p>
            <a:endParaRPr lang="en-US" dirty="0"/>
          </a:p>
          <a:p>
            <a:r>
              <a:rPr lang="en-US" dirty="0"/>
              <a:t>The committee prioritized the GRADE evidence tables according to the  regimens, comparisons, and study populations that were deemed most clinically relevant to the U.S., Canada, and other low TB incidence populations</a:t>
            </a:r>
          </a:p>
          <a:p>
            <a:endParaRPr lang="en-US" dirty="0"/>
          </a:p>
          <a:p>
            <a:r>
              <a:rPr lang="en-US" dirty="0"/>
              <a:t>The committee prioritized the GRADE head-to-head comparisons over the network meta-analysis results, but reviewed both</a:t>
            </a:r>
          </a:p>
        </p:txBody>
      </p:sp>
      <p:sp>
        <p:nvSpPr>
          <p:cNvPr id="4" name="TextBox 3"/>
          <p:cNvSpPr txBox="1"/>
          <p:nvPr/>
        </p:nvSpPr>
        <p:spPr>
          <a:xfrm>
            <a:off x="863150" y="6275455"/>
            <a:ext cx="6173422" cy="677108"/>
          </a:xfrm>
          <a:prstGeom prst="rect">
            <a:avLst/>
          </a:prstGeom>
          <a:noFill/>
        </p:spPr>
        <p:txBody>
          <a:bodyPr wrap="none" rtlCol="0">
            <a:spAutoFit/>
          </a:bodyPr>
          <a:lstStyle/>
          <a:p>
            <a:r>
              <a:rPr lang="en-US" sz="2000" dirty="0"/>
              <a:t>*As presented at ACET in December 2018 by Tim Sterling</a:t>
            </a:r>
            <a:r>
              <a:rPr lang="en-US" dirty="0"/>
              <a:t>.</a:t>
            </a:r>
          </a:p>
          <a:p>
            <a:endParaRPr lang="en-US" dirty="0"/>
          </a:p>
        </p:txBody>
      </p:sp>
    </p:spTree>
    <p:extLst>
      <p:ext uri="{BB962C8B-B14F-4D97-AF65-F5344CB8AC3E}">
        <p14:creationId xmlns:p14="http://schemas.microsoft.com/office/powerpoint/2010/main" val="14014578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56E4B2-94AD-469A-9C2F-733D28788039}"/>
              </a:ext>
            </a:extLst>
          </p:cNvPr>
          <p:cNvSpPr>
            <a:spLocks noGrp="1"/>
          </p:cNvSpPr>
          <p:nvPr>
            <p:ph type="title"/>
          </p:nvPr>
        </p:nvSpPr>
        <p:spPr>
          <a:xfrm>
            <a:off x="838200" y="239697"/>
            <a:ext cx="10515600" cy="1074197"/>
          </a:xfrm>
        </p:spPr>
        <p:txBody>
          <a:bodyPr>
            <a:normAutofit fontScale="90000"/>
          </a:bodyPr>
          <a:lstStyle/>
          <a:p>
            <a:r>
              <a:rPr lang="en-US" sz="4900" dirty="0"/>
              <a:t>GRADE Evidence </a:t>
            </a:r>
            <a:r>
              <a:rPr lang="en-US" sz="4900" dirty="0" smtClean="0"/>
              <a:t>Tables*</a:t>
            </a:r>
            <a:r>
              <a:rPr lang="en-US" dirty="0"/>
              <a:t/>
            </a:r>
            <a:br>
              <a:rPr lang="en-US" dirty="0"/>
            </a:br>
            <a:r>
              <a:rPr lang="en-US" sz="4000" b="0" dirty="0"/>
              <a:t>Higher priority for the committee</a:t>
            </a:r>
          </a:p>
        </p:txBody>
      </p:sp>
      <p:graphicFrame>
        <p:nvGraphicFramePr>
          <p:cNvPr id="4" name="Content Placeholder 3">
            <a:extLst>
              <a:ext uri="{FF2B5EF4-FFF2-40B4-BE49-F238E27FC236}">
                <a16:creationId xmlns="" xmlns:a16="http://schemas.microsoft.com/office/drawing/2014/main" id="{A6C251E2-F80D-433D-8739-8DDE926EBD73}"/>
              </a:ext>
            </a:extLst>
          </p:cNvPr>
          <p:cNvGraphicFramePr>
            <a:graphicFrameLocks noGrp="1"/>
          </p:cNvGraphicFramePr>
          <p:nvPr>
            <p:ph idx="1"/>
            <p:extLst>
              <p:ext uri="{D42A27DB-BD31-4B8C-83A1-F6EECF244321}">
                <p14:modId xmlns:p14="http://schemas.microsoft.com/office/powerpoint/2010/main" val="2496527329"/>
              </p:ext>
            </p:extLst>
          </p:nvPr>
        </p:nvGraphicFramePr>
        <p:xfrm>
          <a:off x="626533" y="1625600"/>
          <a:ext cx="11091334" cy="4566622"/>
        </p:xfrm>
        <a:graphic>
          <a:graphicData uri="http://schemas.openxmlformats.org/drawingml/2006/table">
            <a:tbl>
              <a:tblPr firstRow="1" bandRow="1">
                <a:tableStyleId>{073A0DAA-6AF3-43AB-8588-CEC1D06C72B9}</a:tableStyleId>
              </a:tblPr>
              <a:tblGrid>
                <a:gridCol w="1998134">
                  <a:extLst>
                    <a:ext uri="{9D8B030D-6E8A-4147-A177-3AD203B41FA5}">
                      <a16:colId xmlns="" xmlns:a16="http://schemas.microsoft.com/office/drawing/2014/main" val="2038970467"/>
                    </a:ext>
                  </a:extLst>
                </a:gridCol>
                <a:gridCol w="2167466">
                  <a:extLst>
                    <a:ext uri="{9D8B030D-6E8A-4147-A177-3AD203B41FA5}">
                      <a16:colId xmlns="" xmlns:a16="http://schemas.microsoft.com/office/drawing/2014/main" val="2115165864"/>
                    </a:ext>
                  </a:extLst>
                </a:gridCol>
                <a:gridCol w="2778383">
                  <a:extLst>
                    <a:ext uri="{9D8B030D-6E8A-4147-A177-3AD203B41FA5}">
                      <a16:colId xmlns="" xmlns:a16="http://schemas.microsoft.com/office/drawing/2014/main" val="3281019066"/>
                    </a:ext>
                  </a:extLst>
                </a:gridCol>
                <a:gridCol w="2106839">
                  <a:extLst>
                    <a:ext uri="{9D8B030D-6E8A-4147-A177-3AD203B41FA5}">
                      <a16:colId xmlns="" xmlns:a16="http://schemas.microsoft.com/office/drawing/2014/main" val="490272964"/>
                    </a:ext>
                  </a:extLst>
                </a:gridCol>
                <a:gridCol w="2040512">
                  <a:extLst>
                    <a:ext uri="{9D8B030D-6E8A-4147-A177-3AD203B41FA5}">
                      <a16:colId xmlns="" xmlns:a16="http://schemas.microsoft.com/office/drawing/2014/main" val="2722432433"/>
                    </a:ext>
                  </a:extLst>
                </a:gridCol>
              </a:tblGrid>
              <a:tr h="1195892">
                <a:tc>
                  <a:txBody>
                    <a:bodyPr/>
                    <a:lstStyle/>
                    <a:p>
                      <a:r>
                        <a:rPr lang="en-US" sz="2400" dirty="0"/>
                        <a:t>Experimental Regimen</a:t>
                      </a:r>
                    </a:p>
                  </a:txBody>
                  <a:tcPr/>
                </a:tc>
                <a:tc>
                  <a:txBody>
                    <a:bodyPr/>
                    <a:lstStyle/>
                    <a:p>
                      <a:r>
                        <a:rPr lang="en-US" sz="2400" dirty="0"/>
                        <a:t>Comparator Regimen</a:t>
                      </a:r>
                    </a:p>
                  </a:txBody>
                  <a:tcPr/>
                </a:tc>
                <a:tc>
                  <a:txBody>
                    <a:bodyPr/>
                    <a:lstStyle/>
                    <a:p>
                      <a:r>
                        <a:rPr lang="en-US" sz="2400" dirty="0"/>
                        <a:t>Population</a:t>
                      </a:r>
                    </a:p>
                  </a:txBody>
                  <a:tcPr/>
                </a:tc>
                <a:tc>
                  <a:txBody>
                    <a:bodyPr/>
                    <a:lstStyle/>
                    <a:p>
                      <a:r>
                        <a:rPr lang="en-US" sz="2400" dirty="0"/>
                        <a:t>No. of trials</a:t>
                      </a:r>
                    </a:p>
                    <a:p>
                      <a:r>
                        <a:rPr lang="en-US" sz="2400" dirty="0"/>
                        <a:t>Effectiveness</a:t>
                      </a:r>
                    </a:p>
                  </a:txBody>
                  <a:tcPr/>
                </a:tc>
                <a:tc>
                  <a:txBody>
                    <a:bodyPr/>
                    <a:lstStyle/>
                    <a:p>
                      <a:r>
                        <a:rPr lang="en-US" sz="2400" dirty="0"/>
                        <a:t>No. of trials</a:t>
                      </a:r>
                    </a:p>
                    <a:p>
                      <a:r>
                        <a:rPr lang="en-US" sz="2400" dirty="0"/>
                        <a:t>Toxicity</a:t>
                      </a:r>
                    </a:p>
                  </a:txBody>
                  <a:tcPr/>
                </a:tc>
                <a:extLst>
                  <a:ext uri="{0D108BD9-81ED-4DB2-BD59-A6C34878D82A}">
                    <a16:rowId xmlns="" xmlns:a16="http://schemas.microsoft.com/office/drawing/2014/main" val="2977940379"/>
                  </a:ext>
                </a:extLst>
              </a:tr>
              <a:tr h="675939">
                <a:tc>
                  <a:txBody>
                    <a:bodyPr/>
                    <a:lstStyle/>
                    <a:p>
                      <a:r>
                        <a:rPr lang="en-US" sz="2400" dirty="0"/>
                        <a:t>3HP</a:t>
                      </a:r>
                    </a:p>
                  </a:txBody>
                  <a:tcPr/>
                </a:tc>
                <a:tc>
                  <a:txBody>
                    <a:bodyPr/>
                    <a:lstStyle/>
                    <a:p>
                      <a:r>
                        <a:rPr lang="en-US" sz="2400" dirty="0"/>
                        <a:t>9 months INH</a:t>
                      </a:r>
                    </a:p>
                  </a:txBody>
                  <a:tcPr/>
                </a:tc>
                <a:tc>
                  <a:txBody>
                    <a:bodyPr/>
                    <a:lstStyle/>
                    <a:p>
                      <a:r>
                        <a:rPr lang="en-US" sz="2400" dirty="0"/>
                        <a:t>HIV-positive adults</a:t>
                      </a:r>
                    </a:p>
                  </a:txBody>
                  <a:tcPr/>
                </a:tc>
                <a:tc>
                  <a:txBody>
                    <a:bodyPr/>
                    <a:lstStyle/>
                    <a:p>
                      <a:r>
                        <a:rPr lang="en-US" sz="2400" dirty="0"/>
                        <a:t>1</a:t>
                      </a:r>
                    </a:p>
                  </a:txBody>
                  <a:tcPr/>
                </a:tc>
                <a:tc>
                  <a:txBody>
                    <a:bodyPr/>
                    <a:lstStyle/>
                    <a:p>
                      <a:r>
                        <a:rPr lang="en-US" sz="2400" dirty="0"/>
                        <a:t>1</a:t>
                      </a:r>
                    </a:p>
                  </a:txBody>
                  <a:tcPr/>
                </a:tc>
                <a:extLst>
                  <a:ext uri="{0D108BD9-81ED-4DB2-BD59-A6C34878D82A}">
                    <a16:rowId xmlns="" xmlns:a16="http://schemas.microsoft.com/office/drawing/2014/main" val="420055766"/>
                  </a:ext>
                </a:extLst>
              </a:tr>
              <a:tr h="1195892">
                <a:tc>
                  <a:txBody>
                    <a:bodyPr/>
                    <a:lstStyle/>
                    <a:p>
                      <a:r>
                        <a:rPr lang="en-US" sz="2400" dirty="0"/>
                        <a:t>3HP</a:t>
                      </a:r>
                    </a:p>
                  </a:txBody>
                  <a:tcPr/>
                </a:tc>
                <a:tc>
                  <a:txBody>
                    <a:bodyPr/>
                    <a:lstStyle/>
                    <a:p>
                      <a:r>
                        <a:rPr lang="en-US" sz="2400" dirty="0"/>
                        <a:t>9 months INH</a:t>
                      </a:r>
                    </a:p>
                  </a:txBody>
                  <a:tcPr/>
                </a:tc>
                <a:tc>
                  <a:txBody>
                    <a:bodyPr/>
                    <a:lstStyle/>
                    <a:p>
                      <a:r>
                        <a:rPr lang="en-US" sz="2400" dirty="0"/>
                        <a:t>HIV negative adults and children</a:t>
                      </a:r>
                    </a:p>
                  </a:txBody>
                  <a:tcPr/>
                </a:tc>
                <a:tc>
                  <a:txBody>
                    <a:bodyPr/>
                    <a:lstStyle/>
                    <a:p>
                      <a:r>
                        <a:rPr lang="en-US" sz="2400" dirty="0"/>
                        <a:t>1</a:t>
                      </a:r>
                    </a:p>
                  </a:txBody>
                  <a:tcPr/>
                </a:tc>
                <a:tc>
                  <a:txBody>
                    <a:bodyPr/>
                    <a:lstStyle/>
                    <a:p>
                      <a:r>
                        <a:rPr lang="en-US" sz="2400" dirty="0"/>
                        <a:t>1</a:t>
                      </a:r>
                    </a:p>
                  </a:txBody>
                  <a:tcPr/>
                </a:tc>
                <a:extLst>
                  <a:ext uri="{0D108BD9-81ED-4DB2-BD59-A6C34878D82A}">
                    <a16:rowId xmlns="" xmlns:a16="http://schemas.microsoft.com/office/drawing/2014/main" val="252845290"/>
                  </a:ext>
                </a:extLst>
              </a:tr>
              <a:tr h="675939">
                <a:tc>
                  <a:txBody>
                    <a:bodyPr/>
                    <a:lstStyle/>
                    <a:p>
                      <a:r>
                        <a:rPr lang="en-US" sz="2400" dirty="0"/>
                        <a:t>3HP</a:t>
                      </a:r>
                    </a:p>
                  </a:txBody>
                  <a:tcPr/>
                </a:tc>
                <a:tc>
                  <a:txBody>
                    <a:bodyPr/>
                    <a:lstStyle/>
                    <a:p>
                      <a:r>
                        <a:rPr lang="en-US" sz="2400" dirty="0"/>
                        <a:t>9 months INH</a:t>
                      </a:r>
                    </a:p>
                  </a:txBody>
                  <a:tcPr/>
                </a:tc>
                <a:tc>
                  <a:txBody>
                    <a:bodyPr/>
                    <a:lstStyle/>
                    <a:p>
                      <a:r>
                        <a:rPr lang="en-US" sz="2400" dirty="0"/>
                        <a:t>HIV negative children</a:t>
                      </a:r>
                    </a:p>
                  </a:txBody>
                  <a:tcPr/>
                </a:tc>
                <a:tc>
                  <a:txBody>
                    <a:bodyPr/>
                    <a:lstStyle/>
                    <a:p>
                      <a:r>
                        <a:rPr lang="en-US" sz="2400" dirty="0"/>
                        <a:t>1</a:t>
                      </a:r>
                    </a:p>
                  </a:txBody>
                  <a:tcPr/>
                </a:tc>
                <a:tc>
                  <a:txBody>
                    <a:bodyPr/>
                    <a:lstStyle/>
                    <a:p>
                      <a:r>
                        <a:rPr lang="en-US" sz="2400" dirty="0"/>
                        <a:t>1</a:t>
                      </a:r>
                    </a:p>
                  </a:txBody>
                  <a:tcPr/>
                </a:tc>
                <a:extLst>
                  <a:ext uri="{0D108BD9-81ED-4DB2-BD59-A6C34878D82A}">
                    <a16:rowId xmlns="" xmlns:a16="http://schemas.microsoft.com/office/drawing/2014/main" val="3787206946"/>
                  </a:ext>
                </a:extLst>
              </a:tr>
              <a:tr h="675939">
                <a:tc>
                  <a:txBody>
                    <a:bodyPr/>
                    <a:lstStyle/>
                    <a:p>
                      <a:r>
                        <a:rPr lang="en-US" sz="2400" dirty="0"/>
                        <a:t>3HP</a:t>
                      </a:r>
                    </a:p>
                  </a:txBody>
                  <a:tcPr/>
                </a:tc>
                <a:tc>
                  <a:txBody>
                    <a:bodyPr/>
                    <a:lstStyle/>
                    <a:p>
                      <a:r>
                        <a:rPr lang="en-US" sz="2400" dirty="0"/>
                        <a:t>6 months INH</a:t>
                      </a:r>
                    </a:p>
                  </a:txBody>
                  <a:tcPr/>
                </a:tc>
                <a:tc>
                  <a:txBody>
                    <a:bodyPr/>
                    <a:lstStyle/>
                    <a:p>
                      <a:r>
                        <a:rPr lang="en-US" sz="2400" dirty="0"/>
                        <a:t>HIV-positive adults</a:t>
                      </a:r>
                    </a:p>
                  </a:txBody>
                  <a:tcPr/>
                </a:tc>
                <a:tc>
                  <a:txBody>
                    <a:bodyPr/>
                    <a:lstStyle/>
                    <a:p>
                      <a:r>
                        <a:rPr lang="en-US" sz="2400" dirty="0"/>
                        <a:t>1</a:t>
                      </a:r>
                    </a:p>
                  </a:txBody>
                  <a:tcPr/>
                </a:tc>
                <a:tc>
                  <a:txBody>
                    <a:bodyPr/>
                    <a:lstStyle/>
                    <a:p>
                      <a:r>
                        <a:rPr lang="en-US" sz="2400" dirty="0"/>
                        <a:t>1</a:t>
                      </a:r>
                    </a:p>
                  </a:txBody>
                  <a:tcPr/>
                </a:tc>
                <a:extLst>
                  <a:ext uri="{0D108BD9-81ED-4DB2-BD59-A6C34878D82A}">
                    <a16:rowId xmlns="" xmlns:a16="http://schemas.microsoft.com/office/drawing/2014/main" val="223290135"/>
                  </a:ext>
                </a:extLst>
              </a:tr>
            </a:tbl>
          </a:graphicData>
        </a:graphic>
      </p:graphicFrame>
      <p:sp>
        <p:nvSpPr>
          <p:cNvPr id="3" name="TextBox 2"/>
          <p:cNvSpPr txBox="1"/>
          <p:nvPr/>
        </p:nvSpPr>
        <p:spPr>
          <a:xfrm>
            <a:off x="1319387" y="6411074"/>
            <a:ext cx="6179897" cy="677108"/>
          </a:xfrm>
          <a:prstGeom prst="rect">
            <a:avLst/>
          </a:prstGeom>
          <a:noFill/>
        </p:spPr>
        <p:txBody>
          <a:bodyPr wrap="none" rtlCol="0">
            <a:spAutoFit/>
          </a:bodyPr>
          <a:lstStyle/>
          <a:p>
            <a:r>
              <a:rPr lang="en-US" sz="2000" dirty="0"/>
              <a:t>*As presented at ACET in December 2018 by Tim Sterling.</a:t>
            </a:r>
          </a:p>
          <a:p>
            <a:endParaRPr lang="en-US" dirty="0"/>
          </a:p>
        </p:txBody>
      </p:sp>
    </p:spTree>
    <p:extLst>
      <p:ext uri="{BB962C8B-B14F-4D97-AF65-F5344CB8AC3E}">
        <p14:creationId xmlns:p14="http://schemas.microsoft.com/office/powerpoint/2010/main" val="22163893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56E4B2-94AD-469A-9C2F-733D28788039}"/>
              </a:ext>
            </a:extLst>
          </p:cNvPr>
          <p:cNvSpPr>
            <a:spLocks noGrp="1"/>
          </p:cNvSpPr>
          <p:nvPr>
            <p:ph type="title"/>
          </p:nvPr>
        </p:nvSpPr>
        <p:spPr>
          <a:xfrm>
            <a:off x="767179" y="200257"/>
            <a:ext cx="10515600" cy="1278384"/>
          </a:xfrm>
        </p:spPr>
        <p:txBody>
          <a:bodyPr>
            <a:normAutofit/>
          </a:bodyPr>
          <a:lstStyle/>
          <a:p>
            <a:r>
              <a:rPr lang="en-US" sz="4900" dirty="0"/>
              <a:t>GRADE Evidence </a:t>
            </a:r>
            <a:r>
              <a:rPr lang="en-US" sz="4900" dirty="0" smtClean="0"/>
              <a:t>Tables*</a:t>
            </a:r>
            <a:r>
              <a:rPr lang="en-US" dirty="0"/>
              <a:t/>
            </a:r>
            <a:br>
              <a:rPr lang="en-US" dirty="0"/>
            </a:br>
            <a:r>
              <a:rPr lang="en-US" sz="3600" b="0" dirty="0"/>
              <a:t>Higher priority for the committee</a:t>
            </a:r>
          </a:p>
        </p:txBody>
      </p:sp>
      <p:graphicFrame>
        <p:nvGraphicFramePr>
          <p:cNvPr id="4" name="Content Placeholder 3">
            <a:extLst>
              <a:ext uri="{FF2B5EF4-FFF2-40B4-BE49-F238E27FC236}">
                <a16:creationId xmlns="" xmlns:a16="http://schemas.microsoft.com/office/drawing/2014/main" id="{A6C251E2-F80D-433D-8739-8DDE926EBD73}"/>
              </a:ext>
            </a:extLst>
          </p:cNvPr>
          <p:cNvGraphicFramePr>
            <a:graphicFrameLocks noGrp="1"/>
          </p:cNvGraphicFramePr>
          <p:nvPr>
            <p:ph idx="1"/>
            <p:extLst>
              <p:ext uri="{D42A27DB-BD31-4B8C-83A1-F6EECF244321}">
                <p14:modId xmlns:p14="http://schemas.microsoft.com/office/powerpoint/2010/main" val="2449847258"/>
              </p:ext>
            </p:extLst>
          </p:nvPr>
        </p:nvGraphicFramePr>
        <p:xfrm>
          <a:off x="354123" y="1680677"/>
          <a:ext cx="11633201" cy="4397604"/>
        </p:xfrm>
        <a:graphic>
          <a:graphicData uri="http://schemas.openxmlformats.org/drawingml/2006/table">
            <a:tbl>
              <a:tblPr firstRow="1" bandRow="1">
                <a:tableStyleId>{073A0DAA-6AF3-43AB-8588-CEC1D06C72B9}</a:tableStyleId>
              </a:tblPr>
              <a:tblGrid>
                <a:gridCol w="1998133">
                  <a:extLst>
                    <a:ext uri="{9D8B030D-6E8A-4147-A177-3AD203B41FA5}">
                      <a16:colId xmlns="" xmlns:a16="http://schemas.microsoft.com/office/drawing/2014/main" val="2038970467"/>
                    </a:ext>
                  </a:extLst>
                </a:gridCol>
                <a:gridCol w="2112854">
                  <a:extLst>
                    <a:ext uri="{9D8B030D-6E8A-4147-A177-3AD203B41FA5}">
                      <a16:colId xmlns="" xmlns:a16="http://schemas.microsoft.com/office/drawing/2014/main" val="2115165864"/>
                    </a:ext>
                  </a:extLst>
                </a:gridCol>
                <a:gridCol w="2995463">
                  <a:extLst>
                    <a:ext uri="{9D8B030D-6E8A-4147-A177-3AD203B41FA5}">
                      <a16:colId xmlns="" xmlns:a16="http://schemas.microsoft.com/office/drawing/2014/main" val="3281019066"/>
                    </a:ext>
                  </a:extLst>
                </a:gridCol>
                <a:gridCol w="2190126">
                  <a:extLst>
                    <a:ext uri="{9D8B030D-6E8A-4147-A177-3AD203B41FA5}">
                      <a16:colId xmlns="" xmlns:a16="http://schemas.microsoft.com/office/drawing/2014/main" val="326502614"/>
                    </a:ext>
                  </a:extLst>
                </a:gridCol>
                <a:gridCol w="2336625">
                  <a:extLst>
                    <a:ext uri="{9D8B030D-6E8A-4147-A177-3AD203B41FA5}">
                      <a16:colId xmlns="" xmlns:a16="http://schemas.microsoft.com/office/drawing/2014/main" val="2212084381"/>
                    </a:ext>
                  </a:extLst>
                </a:gridCol>
              </a:tblGrid>
              <a:tr h="857160">
                <a:tc>
                  <a:txBody>
                    <a:bodyPr/>
                    <a:lstStyle/>
                    <a:p>
                      <a:r>
                        <a:rPr lang="en-US" sz="2400" dirty="0"/>
                        <a:t>Experimental Regimen</a:t>
                      </a:r>
                    </a:p>
                  </a:txBody>
                  <a:tcPr/>
                </a:tc>
                <a:tc>
                  <a:txBody>
                    <a:bodyPr/>
                    <a:lstStyle/>
                    <a:p>
                      <a:r>
                        <a:rPr lang="en-US" sz="2400" dirty="0"/>
                        <a:t>Comparator Regimen</a:t>
                      </a:r>
                    </a:p>
                  </a:txBody>
                  <a:tcPr/>
                </a:tc>
                <a:tc>
                  <a:txBody>
                    <a:bodyPr/>
                    <a:lstStyle/>
                    <a:p>
                      <a:r>
                        <a:rPr lang="en-US" sz="2400" dirty="0"/>
                        <a:t>Population</a:t>
                      </a:r>
                    </a:p>
                  </a:txBody>
                  <a:tcPr/>
                </a:tc>
                <a:tc>
                  <a:txBody>
                    <a:bodyPr/>
                    <a:lstStyle/>
                    <a:p>
                      <a:r>
                        <a:rPr lang="en-US" sz="2400" dirty="0"/>
                        <a:t>No. of trials</a:t>
                      </a:r>
                    </a:p>
                    <a:p>
                      <a:r>
                        <a:rPr lang="en-US" sz="2400" dirty="0"/>
                        <a:t>Effectiveness</a:t>
                      </a:r>
                    </a:p>
                  </a:txBody>
                  <a:tcPr/>
                </a:tc>
                <a:tc>
                  <a:txBody>
                    <a:bodyPr/>
                    <a:lstStyle/>
                    <a:p>
                      <a:r>
                        <a:rPr lang="en-US" sz="2400" dirty="0"/>
                        <a:t>No. of trials</a:t>
                      </a:r>
                    </a:p>
                    <a:p>
                      <a:r>
                        <a:rPr lang="en-US" sz="2400" dirty="0"/>
                        <a:t>Toxicity</a:t>
                      </a:r>
                    </a:p>
                  </a:txBody>
                  <a:tcPr/>
                </a:tc>
                <a:extLst>
                  <a:ext uri="{0D108BD9-81ED-4DB2-BD59-A6C34878D82A}">
                    <a16:rowId xmlns="" xmlns:a16="http://schemas.microsoft.com/office/drawing/2014/main" val="2977940379"/>
                  </a:ext>
                </a:extLst>
              </a:tr>
              <a:tr h="484482">
                <a:tc>
                  <a:txBody>
                    <a:bodyPr/>
                    <a:lstStyle/>
                    <a:p>
                      <a:r>
                        <a:rPr lang="en-US" sz="2400" dirty="0"/>
                        <a:t>3HR</a:t>
                      </a:r>
                    </a:p>
                  </a:txBody>
                  <a:tcPr/>
                </a:tc>
                <a:tc>
                  <a:txBody>
                    <a:bodyPr/>
                    <a:lstStyle/>
                    <a:p>
                      <a:r>
                        <a:rPr lang="en-US" sz="2400" dirty="0"/>
                        <a:t>9 months INH</a:t>
                      </a:r>
                    </a:p>
                  </a:txBody>
                  <a:tcPr/>
                </a:tc>
                <a:tc>
                  <a:txBody>
                    <a:bodyPr/>
                    <a:lstStyle/>
                    <a:p>
                      <a:r>
                        <a:rPr lang="en-US" sz="2400" dirty="0"/>
                        <a:t>HIV-negative adults</a:t>
                      </a:r>
                    </a:p>
                  </a:txBody>
                  <a:tcPr/>
                </a:tc>
                <a:tc>
                  <a:txBody>
                    <a:bodyPr/>
                    <a:lstStyle/>
                    <a:p>
                      <a:r>
                        <a:rPr lang="en-US" sz="2400" dirty="0"/>
                        <a:t>1</a:t>
                      </a:r>
                    </a:p>
                  </a:txBody>
                  <a:tcPr/>
                </a:tc>
                <a:tc>
                  <a:txBody>
                    <a:bodyPr/>
                    <a:lstStyle/>
                    <a:p>
                      <a:r>
                        <a:rPr lang="en-US" sz="2400" dirty="0"/>
                        <a:t>1</a:t>
                      </a:r>
                    </a:p>
                  </a:txBody>
                  <a:tcPr/>
                </a:tc>
                <a:extLst>
                  <a:ext uri="{0D108BD9-81ED-4DB2-BD59-A6C34878D82A}">
                    <a16:rowId xmlns="" xmlns:a16="http://schemas.microsoft.com/office/drawing/2014/main" val="931588946"/>
                  </a:ext>
                </a:extLst>
              </a:tr>
              <a:tr h="857160">
                <a:tc>
                  <a:txBody>
                    <a:bodyPr/>
                    <a:lstStyle/>
                    <a:p>
                      <a:r>
                        <a:rPr lang="en-US" sz="2400" dirty="0"/>
                        <a:t>3HR</a:t>
                      </a:r>
                    </a:p>
                  </a:txBody>
                  <a:tcPr/>
                </a:tc>
                <a:tc>
                  <a:txBody>
                    <a:bodyPr/>
                    <a:lstStyle/>
                    <a:p>
                      <a:r>
                        <a:rPr lang="en-US" sz="2400" dirty="0"/>
                        <a:t>6 months INH</a:t>
                      </a:r>
                    </a:p>
                  </a:txBody>
                  <a:tcPr/>
                </a:tc>
                <a:tc>
                  <a:txBody>
                    <a:bodyPr/>
                    <a:lstStyle/>
                    <a:p>
                      <a:r>
                        <a:rPr lang="en-US" sz="2400" dirty="0"/>
                        <a:t>HIV negative adults and children</a:t>
                      </a:r>
                    </a:p>
                  </a:txBody>
                  <a:tcPr/>
                </a:tc>
                <a:tc>
                  <a:txBody>
                    <a:bodyPr/>
                    <a:lstStyle/>
                    <a:p>
                      <a:r>
                        <a:rPr lang="en-US" sz="2400" dirty="0"/>
                        <a:t>3</a:t>
                      </a:r>
                    </a:p>
                  </a:txBody>
                  <a:tcPr/>
                </a:tc>
                <a:tc>
                  <a:txBody>
                    <a:bodyPr/>
                    <a:lstStyle/>
                    <a:p>
                      <a:r>
                        <a:rPr lang="en-US" sz="2400" dirty="0"/>
                        <a:t>2</a:t>
                      </a:r>
                    </a:p>
                  </a:txBody>
                  <a:tcPr/>
                </a:tc>
                <a:extLst>
                  <a:ext uri="{0D108BD9-81ED-4DB2-BD59-A6C34878D82A}">
                    <a16:rowId xmlns="" xmlns:a16="http://schemas.microsoft.com/office/drawing/2014/main" val="3425519472"/>
                  </a:ext>
                </a:extLst>
              </a:tr>
              <a:tr h="484482">
                <a:tc>
                  <a:txBody>
                    <a:bodyPr/>
                    <a:lstStyle/>
                    <a:p>
                      <a:r>
                        <a:rPr lang="en-US" sz="2400" dirty="0"/>
                        <a:t>3HR</a:t>
                      </a:r>
                    </a:p>
                  </a:txBody>
                  <a:tcPr/>
                </a:tc>
                <a:tc>
                  <a:txBody>
                    <a:bodyPr/>
                    <a:lstStyle/>
                    <a:p>
                      <a:r>
                        <a:rPr lang="en-US" sz="2400" dirty="0"/>
                        <a:t>6 months INH</a:t>
                      </a:r>
                    </a:p>
                  </a:txBody>
                  <a:tcPr/>
                </a:tc>
                <a:tc>
                  <a:txBody>
                    <a:bodyPr/>
                    <a:lstStyle/>
                    <a:p>
                      <a:r>
                        <a:rPr lang="en-US" sz="2400" dirty="0"/>
                        <a:t>HIV-positive adults</a:t>
                      </a:r>
                    </a:p>
                  </a:txBody>
                  <a:tcPr/>
                </a:tc>
                <a:tc>
                  <a:txBody>
                    <a:bodyPr/>
                    <a:lstStyle/>
                    <a:p>
                      <a:r>
                        <a:rPr lang="en-US" sz="2400" dirty="0"/>
                        <a:t>4</a:t>
                      </a:r>
                    </a:p>
                  </a:txBody>
                  <a:tcPr/>
                </a:tc>
                <a:tc>
                  <a:txBody>
                    <a:bodyPr/>
                    <a:lstStyle/>
                    <a:p>
                      <a:r>
                        <a:rPr lang="en-US" sz="2400" dirty="0"/>
                        <a:t>4</a:t>
                      </a:r>
                    </a:p>
                  </a:txBody>
                  <a:tcPr/>
                </a:tc>
                <a:extLst>
                  <a:ext uri="{0D108BD9-81ED-4DB2-BD59-A6C34878D82A}">
                    <a16:rowId xmlns="" xmlns:a16="http://schemas.microsoft.com/office/drawing/2014/main" val="1050099731"/>
                  </a:ext>
                </a:extLst>
              </a:tr>
              <a:tr h="857160">
                <a:tc>
                  <a:txBody>
                    <a:bodyPr/>
                    <a:lstStyle/>
                    <a:p>
                      <a:r>
                        <a:rPr lang="en-US" sz="2400" dirty="0"/>
                        <a:t>3HR</a:t>
                      </a:r>
                    </a:p>
                  </a:txBody>
                  <a:tcPr/>
                </a:tc>
                <a:tc>
                  <a:txBody>
                    <a:bodyPr/>
                    <a:lstStyle/>
                    <a:p>
                      <a:r>
                        <a:rPr lang="en-US" sz="2400" dirty="0"/>
                        <a:t>Placebo or no treatment</a:t>
                      </a:r>
                    </a:p>
                  </a:txBody>
                  <a:tcPr/>
                </a:tc>
                <a:tc>
                  <a:txBody>
                    <a:bodyPr/>
                    <a:lstStyle/>
                    <a:p>
                      <a:r>
                        <a:rPr lang="en-US" sz="2400" dirty="0"/>
                        <a:t>HIV-positive adults</a:t>
                      </a:r>
                    </a:p>
                  </a:txBody>
                  <a:tcPr/>
                </a:tc>
                <a:tc>
                  <a:txBody>
                    <a:bodyPr/>
                    <a:lstStyle/>
                    <a:p>
                      <a:r>
                        <a:rPr lang="en-US" sz="2400" dirty="0"/>
                        <a:t>2</a:t>
                      </a:r>
                    </a:p>
                  </a:txBody>
                  <a:tcPr/>
                </a:tc>
                <a:tc>
                  <a:txBody>
                    <a:bodyPr/>
                    <a:lstStyle/>
                    <a:p>
                      <a:r>
                        <a:rPr lang="en-US" sz="2400" dirty="0"/>
                        <a:t>1</a:t>
                      </a:r>
                    </a:p>
                  </a:txBody>
                  <a:tcPr/>
                </a:tc>
                <a:extLst>
                  <a:ext uri="{0D108BD9-81ED-4DB2-BD59-A6C34878D82A}">
                    <a16:rowId xmlns="" xmlns:a16="http://schemas.microsoft.com/office/drawing/2014/main" val="49793219"/>
                  </a:ext>
                </a:extLst>
              </a:tr>
              <a:tr h="857160">
                <a:tc>
                  <a:txBody>
                    <a:bodyPr/>
                    <a:lstStyle/>
                    <a:p>
                      <a:r>
                        <a:rPr lang="en-US" sz="2400" dirty="0"/>
                        <a:t>3HR</a:t>
                      </a:r>
                    </a:p>
                  </a:txBody>
                  <a:tcPr/>
                </a:tc>
                <a:tc>
                  <a:txBody>
                    <a:bodyPr/>
                    <a:lstStyle/>
                    <a:p>
                      <a:r>
                        <a:rPr lang="en-US" sz="2400" dirty="0"/>
                        <a:t>Placebo or no treatment</a:t>
                      </a:r>
                    </a:p>
                  </a:txBody>
                  <a:tcPr/>
                </a:tc>
                <a:tc>
                  <a:txBody>
                    <a:bodyPr/>
                    <a:lstStyle/>
                    <a:p>
                      <a:r>
                        <a:rPr lang="en-US" sz="2400" dirty="0"/>
                        <a:t>HIV negative adults and children</a:t>
                      </a:r>
                    </a:p>
                  </a:txBody>
                  <a:tcPr/>
                </a:tc>
                <a:tc>
                  <a:txBody>
                    <a:bodyPr/>
                    <a:lstStyle/>
                    <a:p>
                      <a:r>
                        <a:rPr lang="en-US" sz="2400" dirty="0"/>
                        <a:t>2</a:t>
                      </a:r>
                    </a:p>
                  </a:txBody>
                  <a:tcPr/>
                </a:tc>
                <a:tc>
                  <a:txBody>
                    <a:bodyPr/>
                    <a:lstStyle/>
                    <a:p>
                      <a:r>
                        <a:rPr lang="en-US" sz="2400" dirty="0"/>
                        <a:t>0</a:t>
                      </a:r>
                    </a:p>
                  </a:txBody>
                  <a:tcPr/>
                </a:tc>
                <a:extLst>
                  <a:ext uri="{0D108BD9-81ED-4DB2-BD59-A6C34878D82A}">
                    <a16:rowId xmlns="" xmlns:a16="http://schemas.microsoft.com/office/drawing/2014/main" val="3134810945"/>
                  </a:ext>
                </a:extLst>
              </a:tr>
            </a:tbl>
          </a:graphicData>
        </a:graphic>
      </p:graphicFrame>
      <p:sp>
        <p:nvSpPr>
          <p:cNvPr id="3" name="TextBox 2"/>
          <p:cNvSpPr txBox="1"/>
          <p:nvPr/>
        </p:nvSpPr>
        <p:spPr>
          <a:xfrm>
            <a:off x="887812" y="6287784"/>
            <a:ext cx="6179897" cy="677108"/>
          </a:xfrm>
          <a:prstGeom prst="rect">
            <a:avLst/>
          </a:prstGeom>
          <a:noFill/>
        </p:spPr>
        <p:txBody>
          <a:bodyPr wrap="none" rtlCol="0">
            <a:spAutoFit/>
          </a:bodyPr>
          <a:lstStyle/>
          <a:p>
            <a:r>
              <a:rPr lang="en-US" sz="2000" dirty="0"/>
              <a:t>*As presented at ACET in December 2018 by Tim Sterling.</a:t>
            </a:r>
          </a:p>
          <a:p>
            <a:endParaRPr lang="en-US" dirty="0"/>
          </a:p>
        </p:txBody>
      </p:sp>
    </p:spTree>
    <p:extLst>
      <p:ext uri="{BB962C8B-B14F-4D97-AF65-F5344CB8AC3E}">
        <p14:creationId xmlns:p14="http://schemas.microsoft.com/office/powerpoint/2010/main" val="26143596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56E4B2-94AD-469A-9C2F-733D28788039}"/>
              </a:ext>
            </a:extLst>
          </p:cNvPr>
          <p:cNvSpPr>
            <a:spLocks noGrp="1"/>
          </p:cNvSpPr>
          <p:nvPr>
            <p:ph type="title"/>
          </p:nvPr>
        </p:nvSpPr>
        <p:spPr>
          <a:xfrm>
            <a:off x="838200" y="99152"/>
            <a:ext cx="10515600" cy="1251750"/>
          </a:xfrm>
        </p:spPr>
        <p:txBody>
          <a:bodyPr>
            <a:normAutofit/>
          </a:bodyPr>
          <a:lstStyle/>
          <a:p>
            <a:r>
              <a:rPr lang="en-US" dirty="0"/>
              <a:t>GRADE Evidence </a:t>
            </a:r>
            <a:r>
              <a:rPr lang="en-US" dirty="0" smtClean="0"/>
              <a:t>Tables*</a:t>
            </a:r>
            <a:r>
              <a:rPr lang="en-US" dirty="0"/>
              <a:t/>
            </a:r>
            <a:br>
              <a:rPr lang="en-US" dirty="0"/>
            </a:br>
            <a:r>
              <a:rPr lang="en-US" sz="3600" b="0" dirty="0"/>
              <a:t>Higher priority for the committee</a:t>
            </a:r>
          </a:p>
        </p:txBody>
      </p:sp>
      <p:graphicFrame>
        <p:nvGraphicFramePr>
          <p:cNvPr id="4" name="Content Placeholder 3">
            <a:extLst>
              <a:ext uri="{FF2B5EF4-FFF2-40B4-BE49-F238E27FC236}">
                <a16:creationId xmlns="" xmlns:a16="http://schemas.microsoft.com/office/drawing/2014/main" id="{A6C251E2-F80D-433D-8739-8DDE926EBD73}"/>
              </a:ext>
            </a:extLst>
          </p:cNvPr>
          <p:cNvGraphicFramePr>
            <a:graphicFrameLocks noGrp="1"/>
          </p:cNvGraphicFramePr>
          <p:nvPr>
            <p:ph idx="1"/>
            <p:extLst>
              <p:ext uri="{D42A27DB-BD31-4B8C-83A1-F6EECF244321}">
                <p14:modId xmlns:p14="http://schemas.microsoft.com/office/powerpoint/2010/main" val="865881123"/>
              </p:ext>
            </p:extLst>
          </p:nvPr>
        </p:nvGraphicFramePr>
        <p:xfrm>
          <a:off x="334064" y="1536177"/>
          <a:ext cx="11480801" cy="4914447"/>
        </p:xfrm>
        <a:graphic>
          <a:graphicData uri="http://schemas.openxmlformats.org/drawingml/2006/table">
            <a:tbl>
              <a:tblPr firstRow="1" bandRow="1">
                <a:tableStyleId>{073A0DAA-6AF3-43AB-8588-CEC1D06C72B9}</a:tableStyleId>
              </a:tblPr>
              <a:tblGrid>
                <a:gridCol w="2015067">
                  <a:extLst>
                    <a:ext uri="{9D8B030D-6E8A-4147-A177-3AD203B41FA5}">
                      <a16:colId xmlns="" xmlns:a16="http://schemas.microsoft.com/office/drawing/2014/main" val="2038970467"/>
                    </a:ext>
                  </a:extLst>
                </a:gridCol>
                <a:gridCol w="2071141">
                  <a:extLst>
                    <a:ext uri="{9D8B030D-6E8A-4147-A177-3AD203B41FA5}">
                      <a16:colId xmlns="" xmlns:a16="http://schemas.microsoft.com/office/drawing/2014/main" val="2115165864"/>
                    </a:ext>
                  </a:extLst>
                </a:gridCol>
                <a:gridCol w="3381392">
                  <a:extLst>
                    <a:ext uri="{9D8B030D-6E8A-4147-A177-3AD203B41FA5}">
                      <a16:colId xmlns="" xmlns:a16="http://schemas.microsoft.com/office/drawing/2014/main" val="3281019066"/>
                    </a:ext>
                  </a:extLst>
                </a:gridCol>
                <a:gridCol w="1910728">
                  <a:extLst>
                    <a:ext uri="{9D8B030D-6E8A-4147-A177-3AD203B41FA5}">
                      <a16:colId xmlns="" xmlns:a16="http://schemas.microsoft.com/office/drawing/2014/main" val="1865887032"/>
                    </a:ext>
                  </a:extLst>
                </a:gridCol>
                <a:gridCol w="2102473">
                  <a:extLst>
                    <a:ext uri="{9D8B030D-6E8A-4147-A177-3AD203B41FA5}">
                      <a16:colId xmlns="" xmlns:a16="http://schemas.microsoft.com/office/drawing/2014/main" val="1383065084"/>
                    </a:ext>
                  </a:extLst>
                </a:gridCol>
              </a:tblGrid>
              <a:tr h="862842">
                <a:tc>
                  <a:txBody>
                    <a:bodyPr/>
                    <a:lstStyle/>
                    <a:p>
                      <a:r>
                        <a:rPr lang="en-US" sz="2400" dirty="0"/>
                        <a:t>Experimental Regimen</a:t>
                      </a:r>
                    </a:p>
                  </a:txBody>
                  <a:tcPr/>
                </a:tc>
                <a:tc>
                  <a:txBody>
                    <a:bodyPr/>
                    <a:lstStyle/>
                    <a:p>
                      <a:r>
                        <a:rPr lang="en-US" sz="2400" dirty="0"/>
                        <a:t>Comparator Regimen</a:t>
                      </a:r>
                    </a:p>
                  </a:txBody>
                  <a:tcPr/>
                </a:tc>
                <a:tc>
                  <a:txBody>
                    <a:bodyPr/>
                    <a:lstStyle/>
                    <a:p>
                      <a:r>
                        <a:rPr lang="en-US" sz="2400" dirty="0"/>
                        <a:t>Population</a:t>
                      </a:r>
                    </a:p>
                  </a:txBody>
                  <a:tcPr/>
                </a:tc>
                <a:tc>
                  <a:txBody>
                    <a:bodyPr/>
                    <a:lstStyle/>
                    <a:p>
                      <a:r>
                        <a:rPr lang="en-US" sz="2400" dirty="0"/>
                        <a:t>No. of trials</a:t>
                      </a:r>
                    </a:p>
                    <a:p>
                      <a:r>
                        <a:rPr lang="en-US" sz="2400" dirty="0"/>
                        <a:t>Effectiveness</a:t>
                      </a:r>
                    </a:p>
                  </a:txBody>
                  <a:tcPr/>
                </a:tc>
                <a:tc>
                  <a:txBody>
                    <a:bodyPr/>
                    <a:lstStyle/>
                    <a:p>
                      <a:r>
                        <a:rPr lang="en-US" sz="2400" dirty="0"/>
                        <a:t>No. of trials</a:t>
                      </a:r>
                    </a:p>
                    <a:p>
                      <a:r>
                        <a:rPr lang="en-US" sz="2400" dirty="0"/>
                        <a:t>Toxicity</a:t>
                      </a:r>
                    </a:p>
                  </a:txBody>
                  <a:tcPr/>
                </a:tc>
                <a:extLst>
                  <a:ext uri="{0D108BD9-81ED-4DB2-BD59-A6C34878D82A}">
                    <a16:rowId xmlns="" xmlns:a16="http://schemas.microsoft.com/office/drawing/2014/main" val="2977940379"/>
                  </a:ext>
                </a:extLst>
              </a:tr>
              <a:tr h="487693">
                <a:tc>
                  <a:txBody>
                    <a:bodyPr/>
                    <a:lstStyle/>
                    <a:p>
                      <a:r>
                        <a:rPr lang="en-US" sz="2400" dirty="0"/>
                        <a:t>4R</a:t>
                      </a:r>
                    </a:p>
                  </a:txBody>
                  <a:tcPr/>
                </a:tc>
                <a:tc>
                  <a:txBody>
                    <a:bodyPr/>
                    <a:lstStyle/>
                    <a:p>
                      <a:r>
                        <a:rPr lang="en-US" sz="2400" dirty="0"/>
                        <a:t>9 months INH</a:t>
                      </a:r>
                    </a:p>
                  </a:txBody>
                  <a:tcPr/>
                </a:tc>
                <a:tc>
                  <a:txBody>
                    <a:bodyPr/>
                    <a:lstStyle/>
                    <a:p>
                      <a:r>
                        <a:rPr lang="en-US" sz="2400" dirty="0"/>
                        <a:t>HIV-negative adults</a:t>
                      </a:r>
                    </a:p>
                  </a:txBody>
                  <a:tcPr/>
                </a:tc>
                <a:tc>
                  <a:txBody>
                    <a:bodyPr/>
                    <a:lstStyle/>
                    <a:p>
                      <a:r>
                        <a:rPr lang="en-US" sz="2400" dirty="0"/>
                        <a:t>1</a:t>
                      </a:r>
                    </a:p>
                  </a:txBody>
                  <a:tcPr/>
                </a:tc>
                <a:tc>
                  <a:txBody>
                    <a:bodyPr/>
                    <a:lstStyle/>
                    <a:p>
                      <a:r>
                        <a:rPr lang="en-US" sz="2400" dirty="0">
                          <a:solidFill>
                            <a:schemeClr val="tx1"/>
                          </a:solidFill>
                        </a:rPr>
                        <a:t>2</a:t>
                      </a:r>
                    </a:p>
                  </a:txBody>
                  <a:tcPr/>
                </a:tc>
                <a:extLst>
                  <a:ext uri="{0D108BD9-81ED-4DB2-BD59-A6C34878D82A}">
                    <a16:rowId xmlns="" xmlns:a16="http://schemas.microsoft.com/office/drawing/2014/main" val="776067782"/>
                  </a:ext>
                </a:extLst>
              </a:tr>
              <a:tr h="487693">
                <a:tc>
                  <a:txBody>
                    <a:bodyPr/>
                    <a:lstStyle/>
                    <a:p>
                      <a:r>
                        <a:rPr lang="en-US" sz="2400" dirty="0"/>
                        <a:t>4R</a:t>
                      </a:r>
                    </a:p>
                  </a:txBody>
                  <a:tcPr/>
                </a:tc>
                <a:tc>
                  <a:txBody>
                    <a:bodyPr/>
                    <a:lstStyle/>
                    <a:p>
                      <a:r>
                        <a:rPr lang="en-US" sz="2400" dirty="0"/>
                        <a:t>9 months INH</a:t>
                      </a:r>
                    </a:p>
                  </a:txBody>
                  <a:tcPr/>
                </a:tc>
                <a:tc>
                  <a:txBody>
                    <a:bodyPr/>
                    <a:lstStyle/>
                    <a:p>
                      <a:r>
                        <a:rPr lang="en-US" sz="2400" dirty="0"/>
                        <a:t>HIV-negative children</a:t>
                      </a:r>
                    </a:p>
                  </a:txBody>
                  <a:tcPr/>
                </a:tc>
                <a:tc>
                  <a:txBody>
                    <a:bodyPr/>
                    <a:lstStyle/>
                    <a:p>
                      <a:r>
                        <a:rPr lang="en-US" sz="2400" dirty="0"/>
                        <a:t>1</a:t>
                      </a:r>
                    </a:p>
                  </a:txBody>
                  <a:tcPr/>
                </a:tc>
                <a:tc>
                  <a:txBody>
                    <a:bodyPr/>
                    <a:lstStyle/>
                    <a:p>
                      <a:r>
                        <a:rPr lang="en-US" sz="2400" dirty="0"/>
                        <a:t>1</a:t>
                      </a:r>
                    </a:p>
                  </a:txBody>
                  <a:tcPr/>
                </a:tc>
                <a:extLst>
                  <a:ext uri="{0D108BD9-81ED-4DB2-BD59-A6C34878D82A}">
                    <a16:rowId xmlns="" xmlns:a16="http://schemas.microsoft.com/office/drawing/2014/main" val="839056722"/>
                  </a:ext>
                </a:extLst>
              </a:tr>
              <a:tr h="487693">
                <a:tc>
                  <a:txBody>
                    <a:bodyPr/>
                    <a:lstStyle/>
                    <a:p>
                      <a:r>
                        <a:rPr lang="en-US" sz="2400" dirty="0"/>
                        <a:t>4R</a:t>
                      </a:r>
                    </a:p>
                  </a:txBody>
                  <a:tcPr/>
                </a:tc>
                <a:tc>
                  <a:txBody>
                    <a:bodyPr/>
                    <a:lstStyle/>
                    <a:p>
                      <a:r>
                        <a:rPr lang="en-US" sz="2400" dirty="0"/>
                        <a:t>6 months INH</a:t>
                      </a:r>
                    </a:p>
                  </a:txBody>
                  <a:tcPr/>
                </a:tc>
                <a:tc>
                  <a:txBody>
                    <a:bodyPr/>
                    <a:lstStyle/>
                    <a:p>
                      <a:r>
                        <a:rPr lang="en-US" sz="2400" dirty="0"/>
                        <a:t>HIV-negative children</a:t>
                      </a:r>
                    </a:p>
                  </a:txBody>
                  <a:tcPr/>
                </a:tc>
                <a:tc>
                  <a:txBody>
                    <a:bodyPr/>
                    <a:lstStyle/>
                    <a:p>
                      <a:r>
                        <a:rPr lang="en-US" sz="2400" dirty="0"/>
                        <a:t>1</a:t>
                      </a:r>
                    </a:p>
                  </a:txBody>
                  <a:tcPr/>
                </a:tc>
                <a:tc>
                  <a:txBody>
                    <a:bodyPr/>
                    <a:lstStyle/>
                    <a:p>
                      <a:r>
                        <a:rPr lang="en-US" sz="2400" dirty="0"/>
                        <a:t>0</a:t>
                      </a:r>
                    </a:p>
                  </a:txBody>
                  <a:tcPr/>
                </a:tc>
                <a:extLst>
                  <a:ext uri="{0D108BD9-81ED-4DB2-BD59-A6C34878D82A}">
                    <a16:rowId xmlns="" xmlns:a16="http://schemas.microsoft.com/office/drawing/2014/main" val="3557516727"/>
                  </a:ext>
                </a:extLst>
              </a:tr>
              <a:tr h="862842">
                <a:tc>
                  <a:txBody>
                    <a:bodyPr/>
                    <a:lstStyle/>
                    <a:p>
                      <a:r>
                        <a:rPr lang="en-US" sz="2400" dirty="0"/>
                        <a:t>6H</a:t>
                      </a:r>
                    </a:p>
                  </a:txBody>
                  <a:tcPr/>
                </a:tc>
                <a:tc>
                  <a:txBody>
                    <a:bodyPr/>
                    <a:lstStyle/>
                    <a:p>
                      <a:r>
                        <a:rPr lang="en-US" sz="2400" dirty="0"/>
                        <a:t>Placebo</a:t>
                      </a:r>
                    </a:p>
                  </a:txBody>
                  <a:tcPr/>
                </a:tc>
                <a:tc>
                  <a:txBody>
                    <a:bodyPr/>
                    <a:lstStyle/>
                    <a:p>
                      <a:r>
                        <a:rPr lang="en-US" sz="2400" dirty="0"/>
                        <a:t>HIV-negative adults and children</a:t>
                      </a:r>
                    </a:p>
                  </a:txBody>
                  <a:tcPr/>
                </a:tc>
                <a:tc>
                  <a:txBody>
                    <a:bodyPr/>
                    <a:lstStyle/>
                    <a:p>
                      <a:r>
                        <a:rPr lang="en-US" sz="2400" dirty="0"/>
                        <a:t>4</a:t>
                      </a:r>
                    </a:p>
                  </a:txBody>
                  <a:tcPr/>
                </a:tc>
                <a:tc>
                  <a:txBody>
                    <a:bodyPr/>
                    <a:lstStyle/>
                    <a:p>
                      <a:r>
                        <a:rPr lang="en-US" sz="2400" dirty="0"/>
                        <a:t>2</a:t>
                      </a:r>
                    </a:p>
                  </a:txBody>
                  <a:tcPr/>
                </a:tc>
                <a:extLst>
                  <a:ext uri="{0D108BD9-81ED-4DB2-BD59-A6C34878D82A}">
                    <a16:rowId xmlns="" xmlns:a16="http://schemas.microsoft.com/office/drawing/2014/main" val="680257313"/>
                  </a:ext>
                </a:extLst>
              </a:tr>
              <a:tr h="862842">
                <a:tc>
                  <a:txBody>
                    <a:bodyPr/>
                    <a:lstStyle/>
                    <a:p>
                      <a:r>
                        <a:rPr lang="en-US" sz="2400" dirty="0"/>
                        <a:t>6H</a:t>
                      </a:r>
                    </a:p>
                  </a:txBody>
                  <a:tcPr/>
                </a:tc>
                <a:tc>
                  <a:txBody>
                    <a:bodyPr/>
                    <a:lstStyle/>
                    <a:p>
                      <a:r>
                        <a:rPr lang="en-US" sz="2400" dirty="0"/>
                        <a:t>Placebo or no treatment</a:t>
                      </a:r>
                    </a:p>
                  </a:txBody>
                  <a:tcPr/>
                </a:tc>
                <a:tc>
                  <a:txBody>
                    <a:bodyPr/>
                    <a:lstStyle/>
                    <a:p>
                      <a:r>
                        <a:rPr lang="en-US" sz="2400" dirty="0"/>
                        <a:t>HIV-positive adults</a:t>
                      </a:r>
                    </a:p>
                  </a:txBody>
                  <a:tcPr/>
                </a:tc>
                <a:tc>
                  <a:txBody>
                    <a:bodyPr/>
                    <a:lstStyle/>
                    <a:p>
                      <a:r>
                        <a:rPr lang="en-US" sz="2400" dirty="0"/>
                        <a:t>5</a:t>
                      </a:r>
                    </a:p>
                  </a:txBody>
                  <a:tcPr/>
                </a:tc>
                <a:tc>
                  <a:txBody>
                    <a:bodyPr/>
                    <a:lstStyle/>
                    <a:p>
                      <a:r>
                        <a:rPr lang="en-US" sz="2400" dirty="0"/>
                        <a:t>3</a:t>
                      </a:r>
                    </a:p>
                  </a:txBody>
                  <a:tcPr/>
                </a:tc>
                <a:extLst>
                  <a:ext uri="{0D108BD9-81ED-4DB2-BD59-A6C34878D82A}">
                    <a16:rowId xmlns="" xmlns:a16="http://schemas.microsoft.com/office/drawing/2014/main" val="3703387489"/>
                  </a:ext>
                </a:extLst>
              </a:tr>
              <a:tr h="862842">
                <a:tc>
                  <a:txBody>
                    <a:bodyPr/>
                    <a:lstStyle/>
                    <a:p>
                      <a:r>
                        <a:rPr lang="en-US" sz="2400" dirty="0"/>
                        <a:t>9H</a:t>
                      </a:r>
                    </a:p>
                  </a:txBody>
                  <a:tcPr/>
                </a:tc>
                <a:tc>
                  <a:txBody>
                    <a:bodyPr/>
                    <a:lstStyle/>
                    <a:p>
                      <a:r>
                        <a:rPr lang="en-US" sz="2400" dirty="0"/>
                        <a:t>No treatment</a:t>
                      </a:r>
                    </a:p>
                  </a:txBody>
                  <a:tcPr/>
                </a:tc>
                <a:tc>
                  <a:txBody>
                    <a:bodyPr/>
                    <a:lstStyle/>
                    <a:p>
                      <a:r>
                        <a:rPr lang="en-US" sz="2400" dirty="0"/>
                        <a:t>HIV-negative adults and children</a:t>
                      </a:r>
                    </a:p>
                  </a:txBody>
                  <a:tcPr/>
                </a:tc>
                <a:tc>
                  <a:txBody>
                    <a:bodyPr/>
                    <a:lstStyle/>
                    <a:p>
                      <a:r>
                        <a:rPr lang="en-US" sz="2400" dirty="0"/>
                        <a:t>2</a:t>
                      </a:r>
                    </a:p>
                  </a:txBody>
                  <a:tcPr/>
                </a:tc>
                <a:tc>
                  <a:txBody>
                    <a:bodyPr/>
                    <a:lstStyle/>
                    <a:p>
                      <a:r>
                        <a:rPr lang="en-US" sz="2400" dirty="0"/>
                        <a:t>0</a:t>
                      </a:r>
                    </a:p>
                  </a:txBody>
                  <a:tcPr/>
                </a:tc>
                <a:extLst>
                  <a:ext uri="{0D108BD9-81ED-4DB2-BD59-A6C34878D82A}">
                    <a16:rowId xmlns="" xmlns:a16="http://schemas.microsoft.com/office/drawing/2014/main" val="1398580148"/>
                  </a:ext>
                </a:extLst>
              </a:tr>
            </a:tbl>
          </a:graphicData>
        </a:graphic>
      </p:graphicFrame>
      <p:sp>
        <p:nvSpPr>
          <p:cNvPr id="3" name="TextBox 2"/>
          <p:cNvSpPr txBox="1"/>
          <p:nvPr/>
        </p:nvSpPr>
        <p:spPr>
          <a:xfrm>
            <a:off x="690521" y="6448061"/>
            <a:ext cx="6179897" cy="677108"/>
          </a:xfrm>
          <a:prstGeom prst="rect">
            <a:avLst/>
          </a:prstGeom>
          <a:noFill/>
        </p:spPr>
        <p:txBody>
          <a:bodyPr wrap="none" rtlCol="0">
            <a:spAutoFit/>
          </a:bodyPr>
          <a:lstStyle/>
          <a:p>
            <a:r>
              <a:rPr lang="en-US" sz="2000" dirty="0"/>
              <a:t>*As presented at ACET in December 2018 by Tim Sterling.</a:t>
            </a:r>
          </a:p>
          <a:p>
            <a:endParaRPr lang="en-US" dirty="0"/>
          </a:p>
        </p:txBody>
      </p:sp>
    </p:spTree>
    <p:extLst>
      <p:ext uri="{BB962C8B-B14F-4D97-AF65-F5344CB8AC3E}">
        <p14:creationId xmlns:p14="http://schemas.microsoft.com/office/powerpoint/2010/main" val="306667917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15873A-D13D-4358-ABB4-BE3D3964974C}"/>
              </a:ext>
            </a:extLst>
          </p:cNvPr>
          <p:cNvSpPr>
            <a:spLocks noGrp="1"/>
          </p:cNvSpPr>
          <p:nvPr>
            <p:ph type="title"/>
          </p:nvPr>
        </p:nvSpPr>
        <p:spPr>
          <a:xfrm>
            <a:off x="850530" y="0"/>
            <a:ext cx="10515600" cy="1325563"/>
          </a:xfrm>
        </p:spPr>
        <p:txBody>
          <a:bodyPr/>
          <a:lstStyle/>
          <a:p>
            <a:r>
              <a:rPr lang="en-US" dirty="0"/>
              <a:t>GRADE Evidence </a:t>
            </a:r>
            <a:r>
              <a:rPr lang="en-US" dirty="0" smtClean="0"/>
              <a:t>Tables*</a:t>
            </a:r>
            <a:r>
              <a:rPr lang="en-US" dirty="0"/>
              <a:t/>
            </a:r>
            <a:br>
              <a:rPr lang="en-US" dirty="0"/>
            </a:br>
            <a:r>
              <a:rPr lang="en-US" sz="3600" b="0" dirty="0"/>
              <a:t>Lower priority for the committee</a:t>
            </a:r>
          </a:p>
        </p:txBody>
      </p:sp>
      <p:graphicFrame>
        <p:nvGraphicFramePr>
          <p:cNvPr id="4" name="Content Placeholder 3">
            <a:extLst>
              <a:ext uri="{FF2B5EF4-FFF2-40B4-BE49-F238E27FC236}">
                <a16:creationId xmlns="" xmlns:a16="http://schemas.microsoft.com/office/drawing/2014/main" id="{E69CA6F8-8A6D-4D76-92B7-6485CD863750}"/>
              </a:ext>
            </a:extLst>
          </p:cNvPr>
          <p:cNvGraphicFramePr>
            <a:graphicFrameLocks noGrp="1"/>
          </p:cNvGraphicFramePr>
          <p:nvPr>
            <p:ph idx="1"/>
            <p:extLst>
              <p:ext uri="{D42A27DB-BD31-4B8C-83A1-F6EECF244321}">
                <p14:modId xmlns:p14="http://schemas.microsoft.com/office/powerpoint/2010/main" val="3667913433"/>
              </p:ext>
            </p:extLst>
          </p:nvPr>
        </p:nvGraphicFramePr>
        <p:xfrm>
          <a:off x="295595" y="1257557"/>
          <a:ext cx="11667067" cy="5029200"/>
        </p:xfrm>
        <a:graphic>
          <a:graphicData uri="http://schemas.openxmlformats.org/drawingml/2006/table">
            <a:tbl>
              <a:tblPr firstRow="1" bandRow="1">
                <a:tableStyleId>{073A0DAA-6AF3-43AB-8588-CEC1D06C72B9}</a:tableStyleId>
              </a:tblPr>
              <a:tblGrid>
                <a:gridCol w="2177670">
                  <a:extLst>
                    <a:ext uri="{9D8B030D-6E8A-4147-A177-3AD203B41FA5}">
                      <a16:colId xmlns="" xmlns:a16="http://schemas.microsoft.com/office/drawing/2014/main" val="318197382"/>
                    </a:ext>
                  </a:extLst>
                </a:gridCol>
                <a:gridCol w="2596794">
                  <a:extLst>
                    <a:ext uri="{9D8B030D-6E8A-4147-A177-3AD203B41FA5}">
                      <a16:colId xmlns="" xmlns:a16="http://schemas.microsoft.com/office/drawing/2014/main" val="2719156644"/>
                    </a:ext>
                  </a:extLst>
                </a:gridCol>
                <a:gridCol w="2538872">
                  <a:extLst>
                    <a:ext uri="{9D8B030D-6E8A-4147-A177-3AD203B41FA5}">
                      <a16:colId xmlns="" xmlns:a16="http://schemas.microsoft.com/office/drawing/2014/main" val="4156139937"/>
                    </a:ext>
                  </a:extLst>
                </a:gridCol>
                <a:gridCol w="2229960">
                  <a:extLst>
                    <a:ext uri="{9D8B030D-6E8A-4147-A177-3AD203B41FA5}">
                      <a16:colId xmlns="" xmlns:a16="http://schemas.microsoft.com/office/drawing/2014/main" val="1135044807"/>
                    </a:ext>
                  </a:extLst>
                </a:gridCol>
                <a:gridCol w="2123771">
                  <a:extLst>
                    <a:ext uri="{9D8B030D-6E8A-4147-A177-3AD203B41FA5}">
                      <a16:colId xmlns="" xmlns:a16="http://schemas.microsoft.com/office/drawing/2014/main" val="28485222"/>
                    </a:ext>
                  </a:extLst>
                </a:gridCol>
              </a:tblGrid>
              <a:tr h="801384">
                <a:tc>
                  <a:txBody>
                    <a:bodyPr/>
                    <a:lstStyle/>
                    <a:p>
                      <a:r>
                        <a:rPr lang="en-US" sz="2400" dirty="0"/>
                        <a:t>Experimental Regimen</a:t>
                      </a:r>
                    </a:p>
                  </a:txBody>
                  <a:tcPr/>
                </a:tc>
                <a:tc>
                  <a:txBody>
                    <a:bodyPr/>
                    <a:lstStyle/>
                    <a:p>
                      <a:r>
                        <a:rPr lang="en-US" sz="2400" dirty="0"/>
                        <a:t>Comparator Regimen</a:t>
                      </a:r>
                    </a:p>
                  </a:txBody>
                  <a:tcPr/>
                </a:tc>
                <a:tc>
                  <a:txBody>
                    <a:bodyPr/>
                    <a:lstStyle/>
                    <a:p>
                      <a:r>
                        <a:rPr lang="en-US" sz="2400" dirty="0"/>
                        <a:t>Population</a:t>
                      </a:r>
                    </a:p>
                  </a:txBody>
                  <a:tcPr/>
                </a:tc>
                <a:tc>
                  <a:txBody>
                    <a:bodyPr/>
                    <a:lstStyle/>
                    <a:p>
                      <a:r>
                        <a:rPr lang="en-US" sz="2400" dirty="0"/>
                        <a:t>No. of trials</a:t>
                      </a:r>
                    </a:p>
                    <a:p>
                      <a:r>
                        <a:rPr lang="en-US" sz="2400" dirty="0"/>
                        <a:t>Effectiveness</a:t>
                      </a:r>
                    </a:p>
                  </a:txBody>
                  <a:tcPr/>
                </a:tc>
                <a:tc>
                  <a:txBody>
                    <a:bodyPr/>
                    <a:lstStyle/>
                    <a:p>
                      <a:r>
                        <a:rPr lang="en-US" sz="2400" dirty="0"/>
                        <a:t>No. of trials</a:t>
                      </a:r>
                    </a:p>
                    <a:p>
                      <a:r>
                        <a:rPr lang="en-US" sz="2400" dirty="0"/>
                        <a:t>Toxicity</a:t>
                      </a:r>
                    </a:p>
                  </a:txBody>
                  <a:tcPr/>
                </a:tc>
                <a:extLst>
                  <a:ext uri="{0D108BD9-81ED-4DB2-BD59-A6C34878D82A}">
                    <a16:rowId xmlns="" xmlns:a16="http://schemas.microsoft.com/office/drawing/2014/main" val="478579687"/>
                  </a:ext>
                </a:extLst>
              </a:tr>
              <a:tr h="454424">
                <a:tc>
                  <a:txBody>
                    <a:bodyPr/>
                    <a:lstStyle/>
                    <a:p>
                      <a:r>
                        <a:rPr lang="en-US" sz="2400" dirty="0"/>
                        <a:t>12 months INH</a:t>
                      </a:r>
                    </a:p>
                  </a:txBody>
                  <a:tcPr/>
                </a:tc>
                <a:tc>
                  <a:txBody>
                    <a:bodyPr/>
                    <a:lstStyle/>
                    <a:p>
                      <a:r>
                        <a:rPr lang="en-US" sz="2400" dirty="0"/>
                        <a:t>No treatment</a:t>
                      </a:r>
                    </a:p>
                  </a:txBody>
                  <a:tcPr/>
                </a:tc>
                <a:tc>
                  <a:txBody>
                    <a:bodyPr/>
                    <a:lstStyle/>
                    <a:p>
                      <a:r>
                        <a:rPr lang="en-US" sz="2400" dirty="0"/>
                        <a:t>HIV-positive adults</a:t>
                      </a:r>
                    </a:p>
                  </a:txBody>
                  <a:tcPr/>
                </a:tc>
                <a:tc>
                  <a:txBody>
                    <a:bodyPr/>
                    <a:lstStyle/>
                    <a:p>
                      <a:r>
                        <a:rPr lang="en-US" sz="2400" dirty="0"/>
                        <a:t>2</a:t>
                      </a:r>
                    </a:p>
                  </a:txBody>
                  <a:tcPr/>
                </a:tc>
                <a:tc>
                  <a:txBody>
                    <a:bodyPr/>
                    <a:lstStyle/>
                    <a:p>
                      <a:r>
                        <a:rPr lang="en-US" sz="2400" dirty="0"/>
                        <a:t>0</a:t>
                      </a:r>
                    </a:p>
                  </a:txBody>
                  <a:tcPr/>
                </a:tc>
                <a:extLst>
                  <a:ext uri="{0D108BD9-81ED-4DB2-BD59-A6C34878D82A}">
                    <a16:rowId xmlns="" xmlns:a16="http://schemas.microsoft.com/office/drawing/2014/main" val="2648311251"/>
                  </a:ext>
                </a:extLst>
              </a:tr>
              <a:tr h="803981">
                <a:tc>
                  <a:txBody>
                    <a:bodyPr/>
                    <a:lstStyle/>
                    <a:p>
                      <a:r>
                        <a:rPr lang="en-US" sz="2400" dirty="0"/>
                        <a:t>12 months INH</a:t>
                      </a:r>
                    </a:p>
                  </a:txBody>
                  <a:tcPr/>
                </a:tc>
                <a:tc>
                  <a:txBody>
                    <a:bodyPr/>
                    <a:lstStyle/>
                    <a:p>
                      <a:r>
                        <a:rPr lang="en-US" sz="2400" dirty="0"/>
                        <a:t>Placebo</a:t>
                      </a:r>
                    </a:p>
                  </a:txBody>
                  <a:tcPr/>
                </a:tc>
                <a:tc>
                  <a:txBody>
                    <a:bodyPr/>
                    <a:lstStyle/>
                    <a:p>
                      <a:r>
                        <a:rPr lang="en-US" sz="2400" dirty="0"/>
                        <a:t>HIV-positive adults and children</a:t>
                      </a:r>
                    </a:p>
                  </a:txBody>
                  <a:tcPr/>
                </a:tc>
                <a:tc>
                  <a:txBody>
                    <a:bodyPr/>
                    <a:lstStyle/>
                    <a:p>
                      <a:r>
                        <a:rPr lang="en-US" sz="2400" dirty="0"/>
                        <a:t>5</a:t>
                      </a:r>
                    </a:p>
                  </a:txBody>
                  <a:tcPr/>
                </a:tc>
                <a:tc>
                  <a:txBody>
                    <a:bodyPr/>
                    <a:lstStyle/>
                    <a:p>
                      <a:r>
                        <a:rPr lang="en-US" sz="2400" dirty="0"/>
                        <a:t>3</a:t>
                      </a:r>
                    </a:p>
                  </a:txBody>
                  <a:tcPr/>
                </a:tc>
                <a:extLst>
                  <a:ext uri="{0D108BD9-81ED-4DB2-BD59-A6C34878D82A}">
                    <a16:rowId xmlns="" xmlns:a16="http://schemas.microsoft.com/office/drawing/2014/main" val="3760173716"/>
                  </a:ext>
                </a:extLst>
              </a:tr>
              <a:tr h="454424">
                <a:tc>
                  <a:txBody>
                    <a:bodyPr/>
                    <a:lstStyle/>
                    <a:p>
                      <a:r>
                        <a:rPr lang="en-US" sz="2400" dirty="0"/>
                        <a:t>12 months INH</a:t>
                      </a:r>
                    </a:p>
                  </a:txBody>
                  <a:tcPr/>
                </a:tc>
                <a:tc>
                  <a:txBody>
                    <a:bodyPr/>
                    <a:lstStyle/>
                    <a:p>
                      <a:r>
                        <a:rPr lang="en-US" sz="2400" dirty="0"/>
                        <a:t>Placebo</a:t>
                      </a:r>
                    </a:p>
                  </a:txBody>
                  <a:tcPr/>
                </a:tc>
                <a:tc>
                  <a:txBody>
                    <a:bodyPr/>
                    <a:lstStyle/>
                    <a:p>
                      <a:r>
                        <a:rPr lang="en-US" sz="2400" dirty="0"/>
                        <a:t>HIV-pos children</a:t>
                      </a:r>
                    </a:p>
                  </a:txBody>
                  <a:tcPr/>
                </a:tc>
                <a:tc>
                  <a:txBody>
                    <a:bodyPr/>
                    <a:lstStyle/>
                    <a:p>
                      <a:r>
                        <a:rPr lang="en-US" sz="2400" dirty="0"/>
                        <a:t>3</a:t>
                      </a:r>
                    </a:p>
                  </a:txBody>
                  <a:tcPr/>
                </a:tc>
                <a:tc>
                  <a:txBody>
                    <a:bodyPr/>
                    <a:lstStyle/>
                    <a:p>
                      <a:r>
                        <a:rPr lang="en-US" sz="2400" dirty="0"/>
                        <a:t>1</a:t>
                      </a:r>
                    </a:p>
                  </a:txBody>
                  <a:tcPr/>
                </a:tc>
                <a:extLst>
                  <a:ext uri="{0D108BD9-81ED-4DB2-BD59-A6C34878D82A}">
                    <a16:rowId xmlns="" xmlns:a16="http://schemas.microsoft.com/office/drawing/2014/main" val="3207255381"/>
                  </a:ext>
                </a:extLst>
              </a:tr>
              <a:tr h="803981">
                <a:tc>
                  <a:txBody>
                    <a:bodyPr/>
                    <a:lstStyle/>
                    <a:p>
                      <a:r>
                        <a:rPr lang="en-US" sz="2400" dirty="0"/>
                        <a:t>12 months INH</a:t>
                      </a:r>
                    </a:p>
                  </a:txBody>
                  <a:tcPr/>
                </a:tc>
                <a:tc>
                  <a:txBody>
                    <a:bodyPr/>
                    <a:lstStyle/>
                    <a:p>
                      <a:r>
                        <a:rPr lang="en-US" sz="2400" dirty="0"/>
                        <a:t>Placebo or no treatment</a:t>
                      </a:r>
                    </a:p>
                  </a:txBody>
                  <a:tcPr/>
                </a:tc>
                <a:tc>
                  <a:txBody>
                    <a:bodyPr/>
                    <a:lstStyle/>
                    <a:p>
                      <a:r>
                        <a:rPr lang="en-US" sz="2400" dirty="0"/>
                        <a:t>HIV-neg adults and children</a:t>
                      </a:r>
                    </a:p>
                  </a:txBody>
                  <a:tcPr/>
                </a:tc>
                <a:tc>
                  <a:txBody>
                    <a:bodyPr/>
                    <a:lstStyle/>
                    <a:p>
                      <a:r>
                        <a:rPr lang="en-US" sz="2400" dirty="0"/>
                        <a:t>15</a:t>
                      </a:r>
                    </a:p>
                  </a:txBody>
                  <a:tcPr/>
                </a:tc>
                <a:tc>
                  <a:txBody>
                    <a:bodyPr/>
                    <a:lstStyle/>
                    <a:p>
                      <a:r>
                        <a:rPr lang="en-US" sz="2400" dirty="0"/>
                        <a:t>5</a:t>
                      </a:r>
                    </a:p>
                  </a:txBody>
                  <a:tcPr/>
                </a:tc>
                <a:extLst>
                  <a:ext uri="{0D108BD9-81ED-4DB2-BD59-A6C34878D82A}">
                    <a16:rowId xmlns="" xmlns:a16="http://schemas.microsoft.com/office/drawing/2014/main" val="3386128503"/>
                  </a:ext>
                </a:extLst>
              </a:tr>
              <a:tr h="803981">
                <a:tc>
                  <a:txBody>
                    <a:bodyPr/>
                    <a:lstStyle/>
                    <a:p>
                      <a:r>
                        <a:rPr lang="en-US" sz="2400" dirty="0"/>
                        <a:t>3HP</a:t>
                      </a:r>
                    </a:p>
                  </a:txBody>
                  <a:tcPr/>
                </a:tc>
                <a:tc>
                  <a:txBody>
                    <a:bodyPr/>
                    <a:lstStyle/>
                    <a:p>
                      <a:r>
                        <a:rPr lang="en-US" sz="2400" dirty="0"/>
                        <a:t>Continuous INH </a:t>
                      </a:r>
                    </a:p>
                    <a:p>
                      <a:r>
                        <a:rPr lang="en-US" sz="2400" dirty="0"/>
                        <a:t>(up to 6 years)</a:t>
                      </a:r>
                    </a:p>
                  </a:txBody>
                  <a:tcPr/>
                </a:tc>
                <a:tc>
                  <a:txBody>
                    <a:bodyPr/>
                    <a:lstStyle/>
                    <a:p>
                      <a:r>
                        <a:rPr lang="en-US" sz="2400" dirty="0"/>
                        <a:t>HIV-positive adults</a:t>
                      </a:r>
                    </a:p>
                  </a:txBody>
                  <a:tcPr/>
                </a:tc>
                <a:tc>
                  <a:txBody>
                    <a:bodyPr/>
                    <a:lstStyle/>
                    <a:p>
                      <a:r>
                        <a:rPr lang="en-US" sz="2400" dirty="0"/>
                        <a:t>1</a:t>
                      </a:r>
                    </a:p>
                  </a:txBody>
                  <a:tcPr/>
                </a:tc>
                <a:tc>
                  <a:txBody>
                    <a:bodyPr/>
                    <a:lstStyle/>
                    <a:p>
                      <a:r>
                        <a:rPr lang="en-US" sz="2400" dirty="0"/>
                        <a:t>1</a:t>
                      </a:r>
                    </a:p>
                  </a:txBody>
                  <a:tcPr/>
                </a:tc>
                <a:extLst>
                  <a:ext uri="{0D108BD9-81ED-4DB2-BD59-A6C34878D82A}">
                    <a16:rowId xmlns="" xmlns:a16="http://schemas.microsoft.com/office/drawing/2014/main" val="2842966566"/>
                  </a:ext>
                </a:extLst>
              </a:tr>
              <a:tr h="803981">
                <a:tc>
                  <a:txBody>
                    <a:bodyPr/>
                    <a:lstStyle/>
                    <a:p>
                      <a:r>
                        <a:rPr lang="en-US" sz="2400" dirty="0"/>
                        <a:t>2RZ</a:t>
                      </a:r>
                    </a:p>
                  </a:txBody>
                  <a:tcPr/>
                </a:tc>
                <a:tc>
                  <a:txBody>
                    <a:bodyPr/>
                    <a:lstStyle/>
                    <a:p>
                      <a:r>
                        <a:rPr lang="en-US" sz="2400" dirty="0"/>
                        <a:t> 6 months INH, </a:t>
                      </a:r>
                    </a:p>
                    <a:p>
                      <a:r>
                        <a:rPr lang="en-US" sz="2400" dirty="0"/>
                        <a:t>12 months INH</a:t>
                      </a:r>
                    </a:p>
                  </a:txBody>
                  <a:tcPr/>
                </a:tc>
                <a:tc>
                  <a:txBody>
                    <a:bodyPr/>
                    <a:lstStyle/>
                    <a:p>
                      <a:r>
                        <a:rPr lang="en-US" sz="2400" dirty="0"/>
                        <a:t>HIV-positive adults and children</a:t>
                      </a:r>
                    </a:p>
                  </a:txBody>
                  <a:tcPr/>
                </a:tc>
                <a:tc>
                  <a:txBody>
                    <a:bodyPr/>
                    <a:lstStyle/>
                    <a:p>
                      <a:r>
                        <a:rPr lang="en-US" sz="2400" dirty="0"/>
                        <a:t>4</a:t>
                      </a:r>
                    </a:p>
                  </a:txBody>
                  <a:tcPr/>
                </a:tc>
                <a:tc>
                  <a:txBody>
                    <a:bodyPr/>
                    <a:lstStyle/>
                    <a:p>
                      <a:r>
                        <a:rPr lang="en-US" sz="2400" dirty="0"/>
                        <a:t>2</a:t>
                      </a:r>
                    </a:p>
                  </a:txBody>
                  <a:tcPr/>
                </a:tc>
                <a:extLst>
                  <a:ext uri="{0D108BD9-81ED-4DB2-BD59-A6C34878D82A}">
                    <a16:rowId xmlns="" xmlns:a16="http://schemas.microsoft.com/office/drawing/2014/main" val="3474484210"/>
                  </a:ext>
                </a:extLst>
              </a:tr>
            </a:tbl>
          </a:graphicData>
        </a:graphic>
      </p:graphicFrame>
      <p:sp>
        <p:nvSpPr>
          <p:cNvPr id="3" name="TextBox 2"/>
          <p:cNvSpPr txBox="1"/>
          <p:nvPr/>
        </p:nvSpPr>
        <p:spPr>
          <a:xfrm>
            <a:off x="1085104" y="6386416"/>
            <a:ext cx="6179897" cy="677108"/>
          </a:xfrm>
          <a:prstGeom prst="rect">
            <a:avLst/>
          </a:prstGeom>
          <a:noFill/>
        </p:spPr>
        <p:txBody>
          <a:bodyPr wrap="none" rtlCol="0">
            <a:spAutoFit/>
          </a:bodyPr>
          <a:lstStyle/>
          <a:p>
            <a:r>
              <a:rPr lang="en-US" sz="2000" dirty="0"/>
              <a:t>*As presented at ACET in December 2018 by Tim Sterling.</a:t>
            </a:r>
          </a:p>
          <a:p>
            <a:endParaRPr lang="en-US" dirty="0"/>
          </a:p>
        </p:txBody>
      </p:sp>
    </p:spTree>
    <p:extLst>
      <p:ext uri="{BB962C8B-B14F-4D97-AF65-F5344CB8AC3E}">
        <p14:creationId xmlns:p14="http://schemas.microsoft.com/office/powerpoint/2010/main" val="37105118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F7B9FB-003F-4C28-9AE6-FD43CC72D186}"/>
              </a:ext>
            </a:extLst>
          </p:cNvPr>
          <p:cNvSpPr>
            <a:spLocks noGrp="1"/>
          </p:cNvSpPr>
          <p:nvPr>
            <p:ph type="title"/>
          </p:nvPr>
        </p:nvSpPr>
        <p:spPr>
          <a:xfrm>
            <a:off x="838200" y="118546"/>
            <a:ext cx="10518394" cy="1089696"/>
          </a:xfrm>
        </p:spPr>
        <p:txBody>
          <a:bodyPr/>
          <a:lstStyle/>
          <a:p>
            <a:r>
              <a:rPr lang="en-US" dirty="0"/>
              <a:t>Network meta-</a:t>
            </a:r>
            <a:r>
              <a:rPr lang="en-US" dirty="0" smtClean="0"/>
              <a:t>analysis*</a:t>
            </a:r>
            <a:endParaRPr lang="en-US" dirty="0"/>
          </a:p>
        </p:txBody>
      </p:sp>
      <p:sp>
        <p:nvSpPr>
          <p:cNvPr id="3" name="Content Placeholder 2">
            <a:extLst>
              <a:ext uri="{FF2B5EF4-FFF2-40B4-BE49-F238E27FC236}">
                <a16:creationId xmlns="" xmlns:a16="http://schemas.microsoft.com/office/drawing/2014/main" id="{66B6230F-C7AB-484A-ADBE-1F1421A7D4CC}"/>
              </a:ext>
            </a:extLst>
          </p:cNvPr>
          <p:cNvSpPr>
            <a:spLocks noGrp="1"/>
          </p:cNvSpPr>
          <p:nvPr>
            <p:ph idx="1"/>
          </p:nvPr>
        </p:nvSpPr>
        <p:spPr>
          <a:xfrm>
            <a:off x="567214" y="1134266"/>
            <a:ext cx="11257947" cy="4339945"/>
          </a:xfrm>
        </p:spPr>
        <p:txBody>
          <a:bodyPr/>
          <a:lstStyle/>
          <a:p>
            <a:r>
              <a:rPr lang="en-US" dirty="0"/>
              <a:t>Data sources: PubMed, </a:t>
            </a:r>
            <a:r>
              <a:rPr lang="en-US" dirty="0" err="1"/>
              <a:t>Embase</a:t>
            </a:r>
            <a:r>
              <a:rPr lang="en-US" dirty="0"/>
              <a:t>, Web of Science, “gray” literature</a:t>
            </a:r>
          </a:p>
          <a:p>
            <a:r>
              <a:rPr lang="en-US" dirty="0"/>
              <a:t>Study selection: randomized controlled trials of LTBI treatment recording at least 1 of 2 pre-specified endpoints: </a:t>
            </a:r>
          </a:p>
          <a:p>
            <a:pPr lvl="1"/>
            <a:r>
              <a:rPr lang="en-US" dirty="0"/>
              <a:t>prevention of active TB</a:t>
            </a:r>
          </a:p>
          <a:p>
            <a:pPr lvl="1"/>
            <a:r>
              <a:rPr lang="en-US" dirty="0"/>
              <a:t>hepatotoxicity</a:t>
            </a:r>
          </a:p>
          <a:p>
            <a:r>
              <a:rPr lang="en-US" dirty="0"/>
              <a:t>Analysis updated to include effectiveness and safety data on 4R</a:t>
            </a:r>
          </a:p>
          <a:p>
            <a:pPr lvl="1"/>
            <a:r>
              <a:rPr lang="en-US" sz="2000" b="0" dirty="0"/>
              <a:t>Menzies D. N </a:t>
            </a:r>
            <a:r>
              <a:rPr lang="en-US" sz="2000" b="0" dirty="0" err="1"/>
              <a:t>Engl</a:t>
            </a:r>
            <a:r>
              <a:rPr lang="en-US" sz="2000" b="0" dirty="0"/>
              <a:t> J Med 2018;379:440-453.</a:t>
            </a:r>
          </a:p>
          <a:p>
            <a:pPr lvl="1"/>
            <a:r>
              <a:rPr lang="en-US" sz="2000" b="0" dirty="0"/>
              <a:t>Diallo T. N </a:t>
            </a:r>
            <a:r>
              <a:rPr lang="en-US" sz="2000" b="0" dirty="0" err="1"/>
              <a:t>Engl</a:t>
            </a:r>
            <a:r>
              <a:rPr lang="en-US" sz="2000" b="0" dirty="0"/>
              <a:t> J Med 2018;379:454-463</a:t>
            </a:r>
          </a:p>
          <a:p>
            <a:r>
              <a:rPr lang="en-US" dirty="0"/>
              <a:t>63 studies of 16 regimens were evaluated</a:t>
            </a:r>
          </a:p>
          <a:p>
            <a:endParaRPr lang="en-US" dirty="0"/>
          </a:p>
        </p:txBody>
      </p:sp>
      <p:sp>
        <p:nvSpPr>
          <p:cNvPr id="4" name="TextBox 3">
            <a:extLst>
              <a:ext uri="{FF2B5EF4-FFF2-40B4-BE49-F238E27FC236}">
                <a16:creationId xmlns="" xmlns:a16="http://schemas.microsoft.com/office/drawing/2014/main" id="{6B6A6AE6-2EFF-4890-8FE5-91600B6CB108}"/>
              </a:ext>
            </a:extLst>
          </p:cNvPr>
          <p:cNvSpPr txBox="1"/>
          <p:nvPr/>
        </p:nvSpPr>
        <p:spPr>
          <a:xfrm>
            <a:off x="2488711" y="5410285"/>
            <a:ext cx="5628442" cy="707886"/>
          </a:xfrm>
          <a:prstGeom prst="rect">
            <a:avLst/>
          </a:prstGeom>
          <a:noFill/>
        </p:spPr>
        <p:txBody>
          <a:bodyPr wrap="square" rtlCol="0">
            <a:spAutoFit/>
          </a:bodyPr>
          <a:lstStyle/>
          <a:p>
            <a:pPr lvl="2"/>
            <a:r>
              <a:rPr lang="en-US" sz="2000" dirty="0"/>
              <a:t>Stagg HR et al. Ann Intern Med 2014</a:t>
            </a:r>
          </a:p>
          <a:p>
            <a:pPr lvl="2"/>
            <a:r>
              <a:rPr lang="en-US" sz="2000" dirty="0"/>
              <a:t>Zenner D et al. Ann Intern Med 2017</a:t>
            </a:r>
          </a:p>
        </p:txBody>
      </p:sp>
      <p:sp>
        <p:nvSpPr>
          <p:cNvPr id="5" name="TextBox 4"/>
          <p:cNvSpPr txBox="1"/>
          <p:nvPr/>
        </p:nvSpPr>
        <p:spPr>
          <a:xfrm>
            <a:off x="554882" y="6300113"/>
            <a:ext cx="6781897" cy="677108"/>
          </a:xfrm>
          <a:prstGeom prst="rect">
            <a:avLst/>
          </a:prstGeom>
          <a:noFill/>
        </p:spPr>
        <p:txBody>
          <a:bodyPr wrap="square" rtlCol="0">
            <a:spAutoFit/>
          </a:bodyPr>
          <a:lstStyle/>
          <a:p>
            <a:r>
              <a:rPr lang="en-US" sz="2000" dirty="0"/>
              <a:t>*As presented at ACET in December 2018 by Tim Sterling.</a:t>
            </a:r>
          </a:p>
          <a:p>
            <a:endParaRPr lang="en-US" dirty="0"/>
          </a:p>
        </p:txBody>
      </p:sp>
    </p:spTree>
    <p:extLst>
      <p:ext uri="{BB962C8B-B14F-4D97-AF65-F5344CB8AC3E}">
        <p14:creationId xmlns:p14="http://schemas.microsoft.com/office/powerpoint/2010/main" val="9312807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AE2170-0746-4738-BA3B-75CFC456900B}"/>
              </a:ext>
            </a:extLst>
          </p:cNvPr>
          <p:cNvSpPr>
            <a:spLocks noGrp="1"/>
          </p:cNvSpPr>
          <p:nvPr>
            <p:ph type="title"/>
          </p:nvPr>
        </p:nvSpPr>
        <p:spPr/>
        <p:txBody>
          <a:bodyPr/>
          <a:lstStyle/>
          <a:p>
            <a:r>
              <a:rPr lang="en-US" dirty="0"/>
              <a:t>Network meta-analysis </a:t>
            </a:r>
            <a:r>
              <a:rPr lang="en-US" dirty="0" smtClean="0"/>
              <a:t>results*</a:t>
            </a:r>
            <a:r>
              <a:rPr lang="en-US" dirty="0"/>
              <a:t/>
            </a:r>
            <a:br>
              <a:rPr lang="en-US" dirty="0"/>
            </a:br>
            <a:r>
              <a:rPr lang="en-US" sz="2800" b="0" dirty="0"/>
              <a:t>TB risk compared to no treatment </a:t>
            </a:r>
          </a:p>
        </p:txBody>
      </p:sp>
      <p:graphicFrame>
        <p:nvGraphicFramePr>
          <p:cNvPr id="6" name="Content Placeholder 5">
            <a:extLst>
              <a:ext uri="{FF2B5EF4-FFF2-40B4-BE49-F238E27FC236}">
                <a16:creationId xmlns="" xmlns:a16="http://schemas.microsoft.com/office/drawing/2014/main" id="{9345623A-7F60-452A-8F4C-8E03F0B8C8EA}"/>
              </a:ext>
            </a:extLst>
          </p:cNvPr>
          <p:cNvGraphicFramePr>
            <a:graphicFrameLocks noGrp="1"/>
          </p:cNvGraphicFramePr>
          <p:nvPr>
            <p:ph idx="1"/>
            <p:extLst>
              <p:ext uri="{D42A27DB-BD31-4B8C-83A1-F6EECF244321}">
                <p14:modId xmlns:p14="http://schemas.microsoft.com/office/powerpoint/2010/main" val="3381120070"/>
              </p:ext>
            </p:extLst>
          </p:nvPr>
        </p:nvGraphicFramePr>
        <p:xfrm>
          <a:off x="2437083" y="1964357"/>
          <a:ext cx="6990081" cy="3657600"/>
        </p:xfrm>
        <a:graphic>
          <a:graphicData uri="http://schemas.openxmlformats.org/drawingml/2006/table">
            <a:tbl>
              <a:tblPr firstRow="1" bandRow="1">
                <a:tableStyleId>{073A0DAA-6AF3-43AB-8588-CEC1D06C72B9}</a:tableStyleId>
              </a:tblPr>
              <a:tblGrid>
                <a:gridCol w="2330027">
                  <a:extLst>
                    <a:ext uri="{9D8B030D-6E8A-4147-A177-3AD203B41FA5}">
                      <a16:colId xmlns="" xmlns:a16="http://schemas.microsoft.com/office/drawing/2014/main" val="4274000281"/>
                    </a:ext>
                  </a:extLst>
                </a:gridCol>
                <a:gridCol w="2330027">
                  <a:extLst>
                    <a:ext uri="{9D8B030D-6E8A-4147-A177-3AD203B41FA5}">
                      <a16:colId xmlns="" xmlns:a16="http://schemas.microsoft.com/office/drawing/2014/main" val="1264950748"/>
                    </a:ext>
                  </a:extLst>
                </a:gridCol>
                <a:gridCol w="2330027">
                  <a:extLst>
                    <a:ext uri="{9D8B030D-6E8A-4147-A177-3AD203B41FA5}">
                      <a16:colId xmlns="" xmlns:a16="http://schemas.microsoft.com/office/drawing/2014/main" val="689138080"/>
                    </a:ext>
                  </a:extLst>
                </a:gridCol>
              </a:tblGrid>
              <a:tr h="446769">
                <a:tc>
                  <a:txBody>
                    <a:bodyPr/>
                    <a:lstStyle/>
                    <a:p>
                      <a:r>
                        <a:rPr lang="en-US" sz="2400" dirty="0"/>
                        <a:t>Treatment</a:t>
                      </a:r>
                    </a:p>
                  </a:txBody>
                  <a:tcPr/>
                </a:tc>
                <a:tc>
                  <a:txBody>
                    <a:bodyPr/>
                    <a:lstStyle/>
                    <a:p>
                      <a:pPr algn="ctr"/>
                      <a:r>
                        <a:rPr lang="en-US" sz="2400" dirty="0"/>
                        <a:t>2016</a:t>
                      </a:r>
                    </a:p>
                  </a:txBody>
                  <a:tcPr/>
                </a:tc>
                <a:tc>
                  <a:txBody>
                    <a:bodyPr/>
                    <a:lstStyle/>
                    <a:p>
                      <a:pPr algn="ctr"/>
                      <a:r>
                        <a:rPr lang="en-US" sz="2400" dirty="0"/>
                        <a:t>2018 update</a:t>
                      </a:r>
                    </a:p>
                  </a:txBody>
                  <a:tcPr/>
                </a:tc>
                <a:extLst>
                  <a:ext uri="{0D108BD9-81ED-4DB2-BD59-A6C34878D82A}">
                    <a16:rowId xmlns="" xmlns:a16="http://schemas.microsoft.com/office/drawing/2014/main" val="3692529270"/>
                  </a:ext>
                </a:extLst>
              </a:tr>
              <a:tr h="446769">
                <a:tc>
                  <a:txBody>
                    <a:bodyPr/>
                    <a:lstStyle/>
                    <a:p>
                      <a:endParaRPr lang="en-US" sz="2400" dirty="0"/>
                    </a:p>
                  </a:txBody>
                  <a:tcPr/>
                </a:tc>
                <a:tc>
                  <a:txBody>
                    <a:bodyPr/>
                    <a:lstStyle/>
                    <a:p>
                      <a:r>
                        <a:rPr lang="en-US" sz="2400" dirty="0"/>
                        <a:t>Odds Ratio </a:t>
                      </a:r>
                    </a:p>
                  </a:txBody>
                  <a:tcPr/>
                </a:tc>
                <a:tc>
                  <a:txBody>
                    <a:bodyPr/>
                    <a:lstStyle/>
                    <a:p>
                      <a:r>
                        <a:rPr lang="en-US" sz="2400" dirty="0"/>
                        <a:t>Odds Ratio </a:t>
                      </a:r>
                    </a:p>
                  </a:txBody>
                  <a:tcPr/>
                </a:tc>
                <a:extLst>
                  <a:ext uri="{0D108BD9-81ED-4DB2-BD59-A6C34878D82A}">
                    <a16:rowId xmlns="" xmlns:a16="http://schemas.microsoft.com/office/drawing/2014/main" val="3152899506"/>
                  </a:ext>
                </a:extLst>
              </a:tr>
              <a:tr h="446769">
                <a:tc>
                  <a:txBody>
                    <a:bodyPr/>
                    <a:lstStyle/>
                    <a:p>
                      <a:r>
                        <a:rPr lang="en-US" sz="2400" dirty="0"/>
                        <a:t>No treatment</a:t>
                      </a:r>
                    </a:p>
                  </a:txBody>
                  <a:tcPr/>
                </a:tc>
                <a:tc>
                  <a:txBody>
                    <a:bodyPr/>
                    <a:lstStyle/>
                    <a:p>
                      <a:r>
                        <a:rPr lang="en-US" sz="2400" dirty="0"/>
                        <a:t>1 (ref)</a:t>
                      </a:r>
                    </a:p>
                  </a:txBody>
                  <a:tcPr/>
                </a:tc>
                <a:tc>
                  <a:txBody>
                    <a:bodyPr/>
                    <a:lstStyle/>
                    <a:p>
                      <a:r>
                        <a:rPr lang="en-US" sz="2400" dirty="0"/>
                        <a:t>1 (ref)</a:t>
                      </a:r>
                    </a:p>
                  </a:txBody>
                  <a:tcPr/>
                </a:tc>
                <a:extLst>
                  <a:ext uri="{0D108BD9-81ED-4DB2-BD59-A6C34878D82A}">
                    <a16:rowId xmlns="" xmlns:a16="http://schemas.microsoft.com/office/drawing/2014/main" val="3729405522"/>
                  </a:ext>
                </a:extLst>
              </a:tr>
              <a:tr h="446769">
                <a:tc>
                  <a:txBody>
                    <a:bodyPr/>
                    <a:lstStyle/>
                    <a:p>
                      <a:r>
                        <a:rPr lang="en-US" sz="2400" dirty="0"/>
                        <a:t>3HP</a:t>
                      </a:r>
                    </a:p>
                  </a:txBody>
                  <a:tcPr/>
                </a:tc>
                <a:tc>
                  <a:txBody>
                    <a:bodyPr/>
                    <a:lstStyle/>
                    <a:p>
                      <a:r>
                        <a:rPr lang="en-US" sz="2400" dirty="0"/>
                        <a:t>0.36 (0.18, 0.73)</a:t>
                      </a:r>
                    </a:p>
                  </a:txBody>
                  <a:tcPr/>
                </a:tc>
                <a:tc>
                  <a:txBody>
                    <a:bodyPr/>
                    <a:lstStyle/>
                    <a:p>
                      <a:r>
                        <a:rPr lang="en-US" sz="2400" dirty="0"/>
                        <a:t>0.36 (0.18, 0.72)</a:t>
                      </a:r>
                    </a:p>
                  </a:txBody>
                  <a:tcPr/>
                </a:tc>
                <a:extLst>
                  <a:ext uri="{0D108BD9-81ED-4DB2-BD59-A6C34878D82A}">
                    <a16:rowId xmlns="" xmlns:a16="http://schemas.microsoft.com/office/drawing/2014/main" val="2621811212"/>
                  </a:ext>
                </a:extLst>
              </a:tr>
              <a:tr h="446769">
                <a:tc>
                  <a:txBody>
                    <a:bodyPr/>
                    <a:lstStyle/>
                    <a:p>
                      <a:r>
                        <a:rPr lang="en-US" sz="2400" dirty="0"/>
                        <a:t>3-4R</a:t>
                      </a:r>
                    </a:p>
                  </a:txBody>
                  <a:tcPr/>
                </a:tc>
                <a:tc>
                  <a:txBody>
                    <a:bodyPr/>
                    <a:lstStyle/>
                    <a:p>
                      <a:r>
                        <a:rPr lang="en-US" sz="2400" dirty="0"/>
                        <a:t>0.25 (0.11, 0.57)</a:t>
                      </a:r>
                    </a:p>
                  </a:txBody>
                  <a:tcPr/>
                </a:tc>
                <a:tc>
                  <a:txBody>
                    <a:bodyPr/>
                    <a:lstStyle/>
                    <a:p>
                      <a:r>
                        <a:rPr lang="en-US" sz="2400" dirty="0"/>
                        <a:t>0.25 (0.12, 0.50)</a:t>
                      </a:r>
                    </a:p>
                  </a:txBody>
                  <a:tcPr/>
                </a:tc>
                <a:extLst>
                  <a:ext uri="{0D108BD9-81ED-4DB2-BD59-A6C34878D82A}">
                    <a16:rowId xmlns="" xmlns:a16="http://schemas.microsoft.com/office/drawing/2014/main" val="56834241"/>
                  </a:ext>
                </a:extLst>
              </a:tr>
              <a:tr h="446769">
                <a:tc>
                  <a:txBody>
                    <a:bodyPr/>
                    <a:lstStyle/>
                    <a:p>
                      <a:r>
                        <a:rPr lang="en-US" sz="2400" dirty="0"/>
                        <a:t>3HR</a:t>
                      </a:r>
                    </a:p>
                  </a:txBody>
                  <a:tcPr/>
                </a:tc>
                <a:tc>
                  <a:txBody>
                    <a:bodyPr/>
                    <a:lstStyle/>
                    <a:p>
                      <a:r>
                        <a:rPr lang="en-US" sz="2400" dirty="0"/>
                        <a:t>0.33 (0.20, 0.54)</a:t>
                      </a:r>
                    </a:p>
                  </a:txBody>
                  <a:tcPr/>
                </a:tc>
                <a:tc>
                  <a:txBody>
                    <a:bodyPr/>
                    <a:lstStyle/>
                    <a:p>
                      <a:r>
                        <a:rPr lang="en-US" sz="2400" dirty="0"/>
                        <a:t>0.33 (0.20, 0.53)</a:t>
                      </a:r>
                    </a:p>
                  </a:txBody>
                  <a:tcPr/>
                </a:tc>
                <a:extLst>
                  <a:ext uri="{0D108BD9-81ED-4DB2-BD59-A6C34878D82A}">
                    <a16:rowId xmlns="" xmlns:a16="http://schemas.microsoft.com/office/drawing/2014/main" val="2983897287"/>
                  </a:ext>
                </a:extLst>
              </a:tr>
              <a:tr h="446769">
                <a:tc>
                  <a:txBody>
                    <a:bodyPr/>
                    <a:lstStyle/>
                    <a:p>
                      <a:r>
                        <a:rPr lang="en-US" sz="2400" dirty="0"/>
                        <a:t>6H</a:t>
                      </a:r>
                    </a:p>
                  </a:txBody>
                  <a:tcPr/>
                </a:tc>
                <a:tc>
                  <a:txBody>
                    <a:bodyPr/>
                    <a:lstStyle/>
                    <a:p>
                      <a:r>
                        <a:rPr lang="en-US" sz="2400" dirty="0"/>
                        <a:t>0.40 (0.26, 0.60)</a:t>
                      </a:r>
                    </a:p>
                  </a:txBody>
                  <a:tcPr/>
                </a:tc>
                <a:tc>
                  <a:txBody>
                    <a:bodyPr/>
                    <a:lstStyle/>
                    <a:p>
                      <a:r>
                        <a:rPr lang="en-US" sz="2400" dirty="0"/>
                        <a:t>0.40 (0.26, 0.59)</a:t>
                      </a:r>
                    </a:p>
                  </a:txBody>
                  <a:tcPr/>
                </a:tc>
                <a:extLst>
                  <a:ext uri="{0D108BD9-81ED-4DB2-BD59-A6C34878D82A}">
                    <a16:rowId xmlns="" xmlns:a16="http://schemas.microsoft.com/office/drawing/2014/main" val="996414508"/>
                  </a:ext>
                </a:extLst>
              </a:tr>
              <a:tr h="446769">
                <a:tc>
                  <a:txBody>
                    <a:bodyPr/>
                    <a:lstStyle/>
                    <a:p>
                      <a:r>
                        <a:rPr lang="en-US" sz="2400" dirty="0"/>
                        <a:t>9H</a:t>
                      </a:r>
                    </a:p>
                  </a:txBody>
                  <a:tcPr/>
                </a:tc>
                <a:tc>
                  <a:txBody>
                    <a:bodyPr/>
                    <a:lstStyle/>
                    <a:p>
                      <a:r>
                        <a:rPr lang="en-US" sz="2400" dirty="0"/>
                        <a:t>0.46 (0.22, 0.95)</a:t>
                      </a:r>
                    </a:p>
                  </a:txBody>
                  <a:tcPr/>
                </a:tc>
                <a:tc>
                  <a:txBody>
                    <a:bodyPr/>
                    <a:lstStyle/>
                    <a:p>
                      <a:r>
                        <a:rPr lang="en-US" sz="2400" dirty="0"/>
                        <a:t>0.47 (0.24, 0.90)</a:t>
                      </a:r>
                    </a:p>
                  </a:txBody>
                  <a:tcPr/>
                </a:tc>
                <a:extLst>
                  <a:ext uri="{0D108BD9-81ED-4DB2-BD59-A6C34878D82A}">
                    <a16:rowId xmlns="" xmlns:a16="http://schemas.microsoft.com/office/drawing/2014/main" val="1737998294"/>
                  </a:ext>
                </a:extLst>
              </a:tr>
            </a:tbl>
          </a:graphicData>
        </a:graphic>
      </p:graphicFrame>
      <p:sp>
        <p:nvSpPr>
          <p:cNvPr id="7" name="TextBox 6">
            <a:extLst>
              <a:ext uri="{FF2B5EF4-FFF2-40B4-BE49-F238E27FC236}">
                <a16:creationId xmlns="" xmlns:a16="http://schemas.microsoft.com/office/drawing/2014/main" id="{000E636D-D584-49AE-BF26-B75B535F756A}"/>
              </a:ext>
            </a:extLst>
          </p:cNvPr>
          <p:cNvSpPr txBox="1"/>
          <p:nvPr/>
        </p:nvSpPr>
        <p:spPr>
          <a:xfrm>
            <a:off x="3866900" y="5725866"/>
            <a:ext cx="4850972" cy="369332"/>
          </a:xfrm>
          <a:prstGeom prst="rect">
            <a:avLst/>
          </a:prstGeom>
          <a:noFill/>
        </p:spPr>
        <p:txBody>
          <a:bodyPr wrap="square" rtlCol="0">
            <a:spAutoFit/>
          </a:bodyPr>
          <a:lstStyle/>
          <a:p>
            <a:r>
              <a:rPr lang="en-US" dirty="0"/>
              <a:t>95% confidence intervals are in parentheses</a:t>
            </a:r>
          </a:p>
        </p:txBody>
      </p:sp>
      <p:sp>
        <p:nvSpPr>
          <p:cNvPr id="3" name="TextBox 2"/>
          <p:cNvSpPr txBox="1"/>
          <p:nvPr/>
        </p:nvSpPr>
        <p:spPr>
          <a:xfrm>
            <a:off x="1553671" y="6349429"/>
            <a:ext cx="6179897" cy="677108"/>
          </a:xfrm>
          <a:prstGeom prst="rect">
            <a:avLst/>
          </a:prstGeom>
          <a:noFill/>
        </p:spPr>
        <p:txBody>
          <a:bodyPr wrap="none" rtlCol="0">
            <a:spAutoFit/>
          </a:bodyPr>
          <a:lstStyle/>
          <a:p>
            <a:r>
              <a:rPr lang="en-US" sz="2000" dirty="0"/>
              <a:t>*As presented at ACET in December 2018 by Tim Sterling.</a:t>
            </a:r>
          </a:p>
          <a:p>
            <a:endParaRPr lang="en-US" dirty="0"/>
          </a:p>
        </p:txBody>
      </p:sp>
    </p:spTree>
    <p:extLst>
      <p:ext uri="{BB962C8B-B14F-4D97-AF65-F5344CB8AC3E}">
        <p14:creationId xmlns:p14="http://schemas.microsoft.com/office/powerpoint/2010/main" val="10694351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AE2170-0746-4738-BA3B-75CFC456900B}"/>
              </a:ext>
            </a:extLst>
          </p:cNvPr>
          <p:cNvSpPr>
            <a:spLocks noGrp="1"/>
          </p:cNvSpPr>
          <p:nvPr>
            <p:ph type="title"/>
          </p:nvPr>
        </p:nvSpPr>
        <p:spPr>
          <a:xfrm>
            <a:off x="813538" y="143203"/>
            <a:ext cx="10515600" cy="1325563"/>
          </a:xfrm>
        </p:spPr>
        <p:txBody>
          <a:bodyPr>
            <a:normAutofit/>
          </a:bodyPr>
          <a:lstStyle/>
          <a:p>
            <a:r>
              <a:rPr lang="en-US" dirty="0"/>
              <a:t>Network meta-analysis </a:t>
            </a:r>
            <a:r>
              <a:rPr lang="en-US" dirty="0" smtClean="0"/>
              <a:t>results*</a:t>
            </a:r>
            <a:r>
              <a:rPr lang="en-US" dirty="0"/>
              <a:t/>
            </a:r>
            <a:br>
              <a:rPr lang="en-US" dirty="0"/>
            </a:br>
            <a:r>
              <a:rPr lang="en-US" sz="2800" b="0" dirty="0"/>
              <a:t>Hepatotoxicity</a:t>
            </a:r>
            <a:r>
              <a:rPr lang="en-US" sz="2800" b="0" dirty="0">
                <a:solidFill>
                  <a:srgbClr val="FF0000"/>
                </a:solidFill>
              </a:rPr>
              <a:t> </a:t>
            </a:r>
            <a:r>
              <a:rPr lang="en-US" sz="2800" b="0" dirty="0"/>
              <a:t>risk compared to no treatment </a:t>
            </a:r>
          </a:p>
        </p:txBody>
      </p:sp>
      <p:graphicFrame>
        <p:nvGraphicFramePr>
          <p:cNvPr id="4" name="Content Placeholder 3">
            <a:extLst>
              <a:ext uri="{FF2B5EF4-FFF2-40B4-BE49-F238E27FC236}">
                <a16:creationId xmlns="" xmlns:a16="http://schemas.microsoft.com/office/drawing/2014/main" id="{C030A8B8-4109-4922-96E7-F7B71C8CB35F}"/>
              </a:ext>
            </a:extLst>
          </p:cNvPr>
          <p:cNvGraphicFramePr>
            <a:graphicFrameLocks noGrp="1"/>
          </p:cNvGraphicFramePr>
          <p:nvPr>
            <p:ph idx="1"/>
            <p:extLst>
              <p:ext uri="{D42A27DB-BD31-4B8C-83A1-F6EECF244321}">
                <p14:modId xmlns:p14="http://schemas.microsoft.com/office/powerpoint/2010/main" val="952346395"/>
              </p:ext>
            </p:extLst>
          </p:nvPr>
        </p:nvGraphicFramePr>
        <p:xfrm>
          <a:off x="2684672" y="1669200"/>
          <a:ext cx="6773334" cy="3669056"/>
        </p:xfrm>
        <a:graphic>
          <a:graphicData uri="http://schemas.openxmlformats.org/drawingml/2006/table">
            <a:tbl>
              <a:tblPr firstRow="1" bandRow="1">
                <a:tableStyleId>{073A0DAA-6AF3-43AB-8588-CEC1D06C72B9}</a:tableStyleId>
              </a:tblPr>
              <a:tblGrid>
                <a:gridCol w="1947334">
                  <a:extLst>
                    <a:ext uri="{9D8B030D-6E8A-4147-A177-3AD203B41FA5}">
                      <a16:colId xmlns="" xmlns:a16="http://schemas.microsoft.com/office/drawing/2014/main" val="588258624"/>
                    </a:ext>
                  </a:extLst>
                </a:gridCol>
                <a:gridCol w="2455333">
                  <a:extLst>
                    <a:ext uri="{9D8B030D-6E8A-4147-A177-3AD203B41FA5}">
                      <a16:colId xmlns="" xmlns:a16="http://schemas.microsoft.com/office/drawing/2014/main" val="2907915050"/>
                    </a:ext>
                  </a:extLst>
                </a:gridCol>
                <a:gridCol w="2370667">
                  <a:extLst>
                    <a:ext uri="{9D8B030D-6E8A-4147-A177-3AD203B41FA5}">
                      <a16:colId xmlns="" xmlns:a16="http://schemas.microsoft.com/office/drawing/2014/main" val="3841667741"/>
                    </a:ext>
                  </a:extLst>
                </a:gridCol>
              </a:tblGrid>
              <a:tr h="458632">
                <a:tc>
                  <a:txBody>
                    <a:bodyPr/>
                    <a:lstStyle/>
                    <a:p>
                      <a:r>
                        <a:rPr lang="en-US" sz="2400" dirty="0"/>
                        <a:t>Treatment</a:t>
                      </a:r>
                    </a:p>
                  </a:txBody>
                  <a:tcPr/>
                </a:tc>
                <a:tc>
                  <a:txBody>
                    <a:bodyPr/>
                    <a:lstStyle/>
                    <a:p>
                      <a:pPr algn="ctr"/>
                      <a:r>
                        <a:rPr lang="en-US" sz="2400" dirty="0"/>
                        <a:t>2016</a:t>
                      </a:r>
                    </a:p>
                  </a:txBody>
                  <a:tcPr/>
                </a:tc>
                <a:tc>
                  <a:txBody>
                    <a:bodyPr/>
                    <a:lstStyle/>
                    <a:p>
                      <a:pPr algn="ctr"/>
                      <a:r>
                        <a:rPr lang="en-US" sz="2400" dirty="0"/>
                        <a:t>2018 update</a:t>
                      </a:r>
                    </a:p>
                  </a:txBody>
                  <a:tcPr/>
                </a:tc>
                <a:extLst>
                  <a:ext uri="{0D108BD9-81ED-4DB2-BD59-A6C34878D82A}">
                    <a16:rowId xmlns="" xmlns:a16="http://schemas.microsoft.com/office/drawing/2014/main" val="222174606"/>
                  </a:ext>
                </a:extLst>
              </a:tr>
              <a:tr h="458632">
                <a:tc>
                  <a:txBody>
                    <a:bodyPr/>
                    <a:lstStyle/>
                    <a:p>
                      <a:endParaRPr lang="en-US" sz="2400" dirty="0"/>
                    </a:p>
                  </a:txBody>
                  <a:tcPr/>
                </a:tc>
                <a:tc>
                  <a:txBody>
                    <a:bodyPr/>
                    <a:lstStyle/>
                    <a:p>
                      <a:r>
                        <a:rPr lang="en-US" sz="2400" dirty="0"/>
                        <a:t>Odds Ratio </a:t>
                      </a:r>
                    </a:p>
                  </a:txBody>
                  <a:tcPr/>
                </a:tc>
                <a:tc>
                  <a:txBody>
                    <a:bodyPr/>
                    <a:lstStyle/>
                    <a:p>
                      <a:r>
                        <a:rPr lang="en-US" sz="2400" dirty="0"/>
                        <a:t>Odds Ratio </a:t>
                      </a:r>
                    </a:p>
                  </a:txBody>
                  <a:tcPr/>
                </a:tc>
                <a:extLst>
                  <a:ext uri="{0D108BD9-81ED-4DB2-BD59-A6C34878D82A}">
                    <a16:rowId xmlns="" xmlns:a16="http://schemas.microsoft.com/office/drawing/2014/main" val="2054448996"/>
                  </a:ext>
                </a:extLst>
              </a:tr>
              <a:tr h="458632">
                <a:tc>
                  <a:txBody>
                    <a:bodyPr/>
                    <a:lstStyle/>
                    <a:p>
                      <a:r>
                        <a:rPr lang="en-US" sz="2400" dirty="0"/>
                        <a:t>No treatment</a:t>
                      </a:r>
                    </a:p>
                  </a:txBody>
                  <a:tcPr/>
                </a:tc>
                <a:tc>
                  <a:txBody>
                    <a:bodyPr/>
                    <a:lstStyle/>
                    <a:p>
                      <a:r>
                        <a:rPr lang="en-US" sz="2400" dirty="0"/>
                        <a:t>1 (ref)</a:t>
                      </a:r>
                    </a:p>
                  </a:txBody>
                  <a:tcPr/>
                </a:tc>
                <a:tc>
                  <a:txBody>
                    <a:bodyPr/>
                    <a:lstStyle/>
                    <a:p>
                      <a:r>
                        <a:rPr lang="en-US" sz="2400" dirty="0"/>
                        <a:t>1 (ref)</a:t>
                      </a:r>
                    </a:p>
                  </a:txBody>
                  <a:tcPr/>
                </a:tc>
                <a:extLst>
                  <a:ext uri="{0D108BD9-81ED-4DB2-BD59-A6C34878D82A}">
                    <a16:rowId xmlns="" xmlns:a16="http://schemas.microsoft.com/office/drawing/2014/main" val="3173090215"/>
                  </a:ext>
                </a:extLst>
              </a:tr>
              <a:tr h="458632">
                <a:tc>
                  <a:txBody>
                    <a:bodyPr/>
                    <a:lstStyle/>
                    <a:p>
                      <a:r>
                        <a:rPr lang="en-US" sz="2400" dirty="0"/>
                        <a:t>3HP</a:t>
                      </a:r>
                    </a:p>
                  </a:txBody>
                  <a:tcPr/>
                </a:tc>
                <a:tc>
                  <a:txBody>
                    <a:bodyPr/>
                    <a:lstStyle/>
                    <a:p>
                      <a:r>
                        <a:rPr lang="en-US" sz="2400" dirty="0"/>
                        <a:t>0.52 (0.13, 2.15)</a:t>
                      </a:r>
                    </a:p>
                  </a:txBody>
                  <a:tcPr/>
                </a:tc>
                <a:tc>
                  <a:txBody>
                    <a:bodyPr/>
                    <a:lstStyle/>
                    <a:p>
                      <a:r>
                        <a:rPr lang="en-US" sz="2400" dirty="0"/>
                        <a:t>0.53 (0.13, 2.13)</a:t>
                      </a:r>
                    </a:p>
                  </a:txBody>
                  <a:tcPr/>
                </a:tc>
                <a:extLst>
                  <a:ext uri="{0D108BD9-81ED-4DB2-BD59-A6C34878D82A}">
                    <a16:rowId xmlns="" xmlns:a16="http://schemas.microsoft.com/office/drawing/2014/main" val="866387694"/>
                  </a:ext>
                </a:extLst>
              </a:tr>
              <a:tr h="458632">
                <a:tc>
                  <a:txBody>
                    <a:bodyPr/>
                    <a:lstStyle/>
                    <a:p>
                      <a:r>
                        <a:rPr lang="en-US" sz="2400" dirty="0"/>
                        <a:t>3-4R</a:t>
                      </a:r>
                    </a:p>
                  </a:txBody>
                  <a:tcPr/>
                </a:tc>
                <a:tc>
                  <a:txBody>
                    <a:bodyPr/>
                    <a:lstStyle/>
                    <a:p>
                      <a:r>
                        <a:rPr lang="en-US" sz="2400" dirty="0"/>
                        <a:t>0.14 (0.02, 0.81)</a:t>
                      </a:r>
                    </a:p>
                  </a:txBody>
                  <a:tcPr/>
                </a:tc>
                <a:tc>
                  <a:txBody>
                    <a:bodyPr/>
                    <a:lstStyle/>
                    <a:p>
                      <a:r>
                        <a:rPr lang="en-US" sz="2400" dirty="0"/>
                        <a:t>0.13 (&lt;0.02, 0.72)</a:t>
                      </a:r>
                    </a:p>
                  </a:txBody>
                  <a:tcPr/>
                </a:tc>
                <a:extLst>
                  <a:ext uri="{0D108BD9-81ED-4DB2-BD59-A6C34878D82A}">
                    <a16:rowId xmlns="" xmlns:a16="http://schemas.microsoft.com/office/drawing/2014/main" val="3745202830"/>
                  </a:ext>
                </a:extLst>
              </a:tr>
              <a:tr h="458632">
                <a:tc>
                  <a:txBody>
                    <a:bodyPr/>
                    <a:lstStyle/>
                    <a:p>
                      <a:r>
                        <a:rPr lang="en-US" sz="2400" dirty="0"/>
                        <a:t>3HR</a:t>
                      </a:r>
                    </a:p>
                  </a:txBody>
                  <a:tcPr/>
                </a:tc>
                <a:tc>
                  <a:txBody>
                    <a:bodyPr/>
                    <a:lstStyle/>
                    <a:p>
                      <a:r>
                        <a:rPr lang="en-US" sz="2400" dirty="0"/>
                        <a:t>0.72 (0.21, 2.37)</a:t>
                      </a:r>
                    </a:p>
                  </a:txBody>
                  <a:tcPr/>
                </a:tc>
                <a:tc>
                  <a:txBody>
                    <a:bodyPr/>
                    <a:lstStyle/>
                    <a:p>
                      <a:r>
                        <a:rPr lang="en-US" sz="2400" dirty="0"/>
                        <a:t>0.73 (0.22, 2.38)</a:t>
                      </a:r>
                    </a:p>
                  </a:txBody>
                  <a:tcPr/>
                </a:tc>
                <a:extLst>
                  <a:ext uri="{0D108BD9-81ED-4DB2-BD59-A6C34878D82A}">
                    <a16:rowId xmlns="" xmlns:a16="http://schemas.microsoft.com/office/drawing/2014/main" val="3246863842"/>
                  </a:ext>
                </a:extLst>
              </a:tr>
              <a:tr h="458632">
                <a:tc>
                  <a:txBody>
                    <a:bodyPr/>
                    <a:lstStyle/>
                    <a:p>
                      <a:r>
                        <a:rPr lang="en-US" sz="2400" dirty="0"/>
                        <a:t>6H</a:t>
                      </a:r>
                    </a:p>
                  </a:txBody>
                  <a:tcPr/>
                </a:tc>
                <a:tc>
                  <a:txBody>
                    <a:bodyPr/>
                    <a:lstStyle/>
                    <a:p>
                      <a:r>
                        <a:rPr lang="en-US" sz="2400" dirty="0"/>
                        <a:t>1.10 (0.40, 3.17)</a:t>
                      </a:r>
                    </a:p>
                  </a:txBody>
                  <a:tcPr/>
                </a:tc>
                <a:tc>
                  <a:txBody>
                    <a:bodyPr/>
                    <a:lstStyle/>
                    <a:p>
                      <a:r>
                        <a:rPr lang="en-US" sz="2400" dirty="0"/>
                        <a:t>1.11 (0.41, 3.15)</a:t>
                      </a:r>
                    </a:p>
                  </a:txBody>
                  <a:tcPr/>
                </a:tc>
                <a:extLst>
                  <a:ext uri="{0D108BD9-81ED-4DB2-BD59-A6C34878D82A}">
                    <a16:rowId xmlns="" xmlns:a16="http://schemas.microsoft.com/office/drawing/2014/main" val="2480164377"/>
                  </a:ext>
                </a:extLst>
              </a:tr>
              <a:tr h="458632">
                <a:tc>
                  <a:txBody>
                    <a:bodyPr/>
                    <a:lstStyle/>
                    <a:p>
                      <a:r>
                        <a:rPr lang="en-US" sz="2400" dirty="0"/>
                        <a:t>9H</a:t>
                      </a:r>
                    </a:p>
                  </a:txBody>
                  <a:tcPr/>
                </a:tc>
                <a:tc>
                  <a:txBody>
                    <a:bodyPr/>
                    <a:lstStyle/>
                    <a:p>
                      <a:r>
                        <a:rPr lang="en-US" sz="2400" dirty="0"/>
                        <a:t>1.70 (0.35, 8.05)</a:t>
                      </a:r>
                    </a:p>
                  </a:txBody>
                  <a:tcPr/>
                </a:tc>
                <a:tc>
                  <a:txBody>
                    <a:bodyPr/>
                    <a:lstStyle/>
                    <a:p>
                      <a:r>
                        <a:rPr lang="en-US" sz="2400" dirty="0"/>
                        <a:t>1.77 (0.35, 8.32)</a:t>
                      </a:r>
                    </a:p>
                  </a:txBody>
                  <a:tcPr/>
                </a:tc>
                <a:extLst>
                  <a:ext uri="{0D108BD9-81ED-4DB2-BD59-A6C34878D82A}">
                    <a16:rowId xmlns="" xmlns:a16="http://schemas.microsoft.com/office/drawing/2014/main" val="712730252"/>
                  </a:ext>
                </a:extLst>
              </a:tr>
            </a:tbl>
          </a:graphicData>
        </a:graphic>
      </p:graphicFrame>
      <p:sp>
        <p:nvSpPr>
          <p:cNvPr id="3" name="TextBox 2">
            <a:extLst>
              <a:ext uri="{FF2B5EF4-FFF2-40B4-BE49-F238E27FC236}">
                <a16:creationId xmlns="" xmlns:a16="http://schemas.microsoft.com/office/drawing/2014/main" id="{CEB1F0FB-3C3D-4B4C-BBC6-BD0C062D4820}"/>
              </a:ext>
            </a:extLst>
          </p:cNvPr>
          <p:cNvSpPr txBox="1"/>
          <p:nvPr/>
        </p:nvSpPr>
        <p:spPr>
          <a:xfrm>
            <a:off x="4046234" y="5519423"/>
            <a:ext cx="4518734" cy="369332"/>
          </a:xfrm>
          <a:prstGeom prst="rect">
            <a:avLst/>
          </a:prstGeom>
          <a:noFill/>
        </p:spPr>
        <p:txBody>
          <a:bodyPr wrap="square" rtlCol="0">
            <a:spAutoFit/>
          </a:bodyPr>
          <a:lstStyle/>
          <a:p>
            <a:r>
              <a:rPr lang="en-US" dirty="0"/>
              <a:t>95% confidence intervals are in parentheses</a:t>
            </a:r>
          </a:p>
        </p:txBody>
      </p:sp>
      <p:sp>
        <p:nvSpPr>
          <p:cNvPr id="5" name="TextBox 4"/>
          <p:cNvSpPr txBox="1"/>
          <p:nvPr/>
        </p:nvSpPr>
        <p:spPr>
          <a:xfrm>
            <a:off x="1504348" y="6250797"/>
            <a:ext cx="6179897" cy="677108"/>
          </a:xfrm>
          <a:prstGeom prst="rect">
            <a:avLst/>
          </a:prstGeom>
          <a:noFill/>
        </p:spPr>
        <p:txBody>
          <a:bodyPr wrap="none" rtlCol="0">
            <a:spAutoFit/>
          </a:bodyPr>
          <a:lstStyle/>
          <a:p>
            <a:r>
              <a:rPr lang="en-US" sz="2000" dirty="0"/>
              <a:t>*As presented at ACET in December 2018 by Tim Sterling.</a:t>
            </a:r>
          </a:p>
          <a:p>
            <a:endParaRPr lang="en-US" dirty="0"/>
          </a:p>
        </p:txBody>
      </p:sp>
    </p:spTree>
    <p:extLst>
      <p:ext uri="{BB962C8B-B14F-4D97-AF65-F5344CB8AC3E}">
        <p14:creationId xmlns:p14="http://schemas.microsoft.com/office/powerpoint/2010/main" val="352583847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2A828F-E8DB-467F-A93F-61A1A79D5D63}"/>
              </a:ext>
            </a:extLst>
          </p:cNvPr>
          <p:cNvSpPr>
            <a:spLocks noGrp="1"/>
          </p:cNvSpPr>
          <p:nvPr>
            <p:ph type="title"/>
          </p:nvPr>
        </p:nvSpPr>
        <p:spPr>
          <a:xfrm>
            <a:off x="788137" y="-98631"/>
            <a:ext cx="10593117" cy="973990"/>
          </a:xfrm>
        </p:spPr>
        <p:txBody>
          <a:bodyPr/>
          <a:lstStyle/>
          <a:p>
            <a:r>
              <a:rPr lang="en-US" dirty="0"/>
              <a:t>Draft </a:t>
            </a:r>
            <a:r>
              <a:rPr lang="en-US" dirty="0" smtClean="0"/>
              <a:t>Recommendations^</a:t>
            </a:r>
            <a:endParaRPr lang="en-US" dirty="0"/>
          </a:p>
        </p:txBody>
      </p:sp>
      <p:graphicFrame>
        <p:nvGraphicFramePr>
          <p:cNvPr id="4" name="Content Placeholder 3">
            <a:extLst>
              <a:ext uri="{FF2B5EF4-FFF2-40B4-BE49-F238E27FC236}">
                <a16:creationId xmlns="" xmlns:a16="http://schemas.microsoft.com/office/drawing/2014/main" id="{45C001E2-3D1B-4837-85EB-8FD8FC1CF06B}"/>
              </a:ext>
            </a:extLst>
          </p:cNvPr>
          <p:cNvGraphicFramePr>
            <a:graphicFrameLocks noGrp="1"/>
          </p:cNvGraphicFramePr>
          <p:nvPr>
            <p:ph idx="1"/>
            <p:extLst>
              <p:ext uri="{D42A27DB-BD31-4B8C-83A1-F6EECF244321}">
                <p14:modId xmlns:p14="http://schemas.microsoft.com/office/powerpoint/2010/main" val="748810070"/>
              </p:ext>
            </p:extLst>
          </p:nvPr>
        </p:nvGraphicFramePr>
        <p:xfrm>
          <a:off x="307187" y="783087"/>
          <a:ext cx="11700934" cy="4167540"/>
        </p:xfrm>
        <a:graphic>
          <a:graphicData uri="http://schemas.openxmlformats.org/drawingml/2006/table">
            <a:tbl>
              <a:tblPr firstRow="1" bandRow="1">
                <a:tableStyleId>{073A0DAA-6AF3-43AB-8588-CEC1D06C72B9}</a:tableStyleId>
              </a:tblPr>
              <a:tblGrid>
                <a:gridCol w="2169126">
                  <a:extLst>
                    <a:ext uri="{9D8B030D-6E8A-4147-A177-3AD203B41FA5}">
                      <a16:colId xmlns="" xmlns:a16="http://schemas.microsoft.com/office/drawing/2014/main" val="1261952085"/>
                    </a:ext>
                  </a:extLst>
                </a:gridCol>
                <a:gridCol w="1463074">
                  <a:extLst>
                    <a:ext uri="{9D8B030D-6E8A-4147-A177-3AD203B41FA5}">
                      <a16:colId xmlns="" xmlns:a16="http://schemas.microsoft.com/office/drawing/2014/main" val="3001097811"/>
                    </a:ext>
                  </a:extLst>
                </a:gridCol>
                <a:gridCol w="3234267">
                  <a:extLst>
                    <a:ext uri="{9D8B030D-6E8A-4147-A177-3AD203B41FA5}">
                      <a16:colId xmlns="" xmlns:a16="http://schemas.microsoft.com/office/drawing/2014/main" val="3504471230"/>
                    </a:ext>
                  </a:extLst>
                </a:gridCol>
                <a:gridCol w="4834467">
                  <a:extLst>
                    <a:ext uri="{9D8B030D-6E8A-4147-A177-3AD203B41FA5}">
                      <a16:colId xmlns="" xmlns:a16="http://schemas.microsoft.com/office/drawing/2014/main" val="2620494106"/>
                    </a:ext>
                  </a:extLst>
                </a:gridCol>
              </a:tblGrid>
              <a:tr h="828903">
                <a:tc>
                  <a:txBody>
                    <a:bodyPr/>
                    <a:lstStyle/>
                    <a:p>
                      <a:pPr marL="0" marR="0">
                        <a:spcBef>
                          <a:spcPts val="0"/>
                        </a:spcBef>
                        <a:spcAft>
                          <a:spcPts val="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Priority rank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Regimen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Recommendation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(Strong, Conditional)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Evidence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(High, Moderate, Low, Very Low)</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24002657"/>
                  </a:ext>
                </a:extLst>
              </a:tr>
              <a:tr h="560277">
                <a:tc>
                  <a:txBody>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 Preferred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Arial" panose="020B0604020202020204" pitchFamily="34" charset="0"/>
                          <a:ea typeface="Calibri" panose="020F0502020204030204" pitchFamily="34" charset="0"/>
                          <a:cs typeface="Times New Roman" panose="02020603050405020304" pitchFamily="18" charset="0"/>
                        </a:rPr>
                        <a:t>3HP</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Strong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Moderate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236708306"/>
                  </a:ext>
                </a:extLst>
              </a:tr>
              <a:tr h="560277">
                <a:tc>
                  <a:txBody>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 Preferred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4R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Strong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Moderate (HIV-negative)*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020642540"/>
                  </a:ext>
                </a:extLst>
              </a:tr>
              <a:tr h="828903">
                <a:tc>
                  <a:txBody>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 Preferred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Arial" panose="020B0604020202020204" pitchFamily="34" charset="0"/>
                          <a:ea typeface="Calibri" panose="020F0502020204030204" pitchFamily="34" charset="0"/>
                          <a:cs typeface="Times New Roman" panose="02020603050405020304" pitchFamily="18" charset="0"/>
                        </a:rPr>
                        <a:t>3HR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Arial" panose="020B0604020202020204" pitchFamily="34" charset="0"/>
                          <a:ea typeface="Calibri" panose="020F0502020204030204" pitchFamily="34" charset="0"/>
                          <a:cs typeface="Times New Roman" panose="02020603050405020304" pitchFamily="18" charset="0"/>
                        </a:rPr>
                        <a:t>Conditional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a:effectLst/>
                          <a:latin typeface="Arial" panose="020B0604020202020204" pitchFamily="34" charset="0"/>
                          <a:ea typeface="Calibri" panose="020F0502020204030204" pitchFamily="34" charset="0"/>
                          <a:cs typeface="Times New Roman" panose="02020603050405020304" pitchFamily="18" charset="0"/>
                        </a:rPr>
                        <a:t>Conditional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Very Low (HIV-negative) </a:t>
                      </a:r>
                    </a:p>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Low (HIV-positive)</a:t>
                      </a:r>
                      <a:endParaRPr lang="en-US"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62292269"/>
                  </a:ext>
                </a:extLst>
              </a:tr>
              <a:tr h="828903">
                <a:tc>
                  <a:txBody>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 Alternative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Arial" panose="020B0604020202020204" pitchFamily="34" charset="0"/>
                          <a:ea typeface="Calibri" panose="020F0502020204030204" pitchFamily="34" charset="0"/>
                          <a:cs typeface="Times New Roman" panose="02020603050405020304" pitchFamily="18" charset="0"/>
                        </a:rPr>
                        <a:t>6H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Strong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Conditional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Moderate (HIV-negative)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Moderate (HIV-positive)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248147215"/>
                  </a:ext>
                </a:extLst>
              </a:tr>
              <a:tr h="560277">
                <a:tc>
                  <a:txBody>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 Alternative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Arial" panose="020B0604020202020204" pitchFamily="34" charset="0"/>
                          <a:ea typeface="Calibri" panose="020F0502020204030204" pitchFamily="34" charset="0"/>
                          <a:cs typeface="Times New Roman" panose="02020603050405020304" pitchFamily="18" charset="0"/>
                        </a:rPr>
                        <a:t>9H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Arial" panose="020B0604020202020204" pitchFamily="34" charset="0"/>
                          <a:ea typeface="Calibri" panose="020F0502020204030204" pitchFamily="34" charset="0"/>
                          <a:cs typeface="Times New Roman" panose="02020603050405020304" pitchFamily="18" charset="0"/>
                        </a:rPr>
                        <a:t>Conditional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Moderate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972884729"/>
                  </a:ext>
                </a:extLst>
              </a:tr>
            </a:tbl>
          </a:graphicData>
        </a:graphic>
      </p:graphicFrame>
      <p:sp>
        <p:nvSpPr>
          <p:cNvPr id="3" name="TextBox 2">
            <a:extLst>
              <a:ext uri="{FF2B5EF4-FFF2-40B4-BE49-F238E27FC236}">
                <a16:creationId xmlns="" xmlns:a16="http://schemas.microsoft.com/office/drawing/2014/main" id="{DFFB8405-DA1E-4E63-A646-78D5244D3689}"/>
              </a:ext>
            </a:extLst>
          </p:cNvPr>
          <p:cNvSpPr txBox="1"/>
          <p:nvPr/>
        </p:nvSpPr>
        <p:spPr>
          <a:xfrm>
            <a:off x="244795" y="4954919"/>
            <a:ext cx="11700934" cy="1200329"/>
          </a:xfrm>
          <a:prstGeom prst="rect">
            <a:avLst/>
          </a:prstGeom>
          <a:noFill/>
        </p:spPr>
        <p:txBody>
          <a:bodyPr wrap="square" rtlCol="0">
            <a:spAutoFit/>
          </a:bodyPr>
          <a:lstStyle/>
          <a:p>
            <a:r>
              <a:rPr lang="en-US" u="sng" dirty="0"/>
              <a:t>Rationale for the priority ranking of regimens</a:t>
            </a:r>
            <a:endParaRPr lang="en-US" dirty="0"/>
          </a:p>
          <a:p>
            <a:r>
              <a:rPr lang="en-US" dirty="0"/>
              <a:t>Treatment completion rates are higher with shorter regimens; if regimens have similar efficacy, the shorter regimen will be more effective in the clinical setting</a:t>
            </a:r>
          </a:p>
          <a:p>
            <a:r>
              <a:rPr lang="en-US" dirty="0"/>
              <a:t>*No evidence reported in HIV-positive </a:t>
            </a:r>
            <a:endParaRPr lang="en-US" dirty="0">
              <a:solidFill>
                <a:srgbClr val="FF0000"/>
              </a:solidFill>
              <a:highlight>
                <a:srgbClr val="FFFF00"/>
              </a:highlight>
            </a:endParaRPr>
          </a:p>
        </p:txBody>
      </p:sp>
      <p:sp>
        <p:nvSpPr>
          <p:cNvPr id="5" name="TextBox 4"/>
          <p:cNvSpPr txBox="1"/>
          <p:nvPr/>
        </p:nvSpPr>
        <p:spPr>
          <a:xfrm>
            <a:off x="295936" y="6176824"/>
            <a:ext cx="7509409" cy="677108"/>
          </a:xfrm>
          <a:prstGeom prst="rect">
            <a:avLst/>
          </a:prstGeom>
          <a:noFill/>
        </p:spPr>
        <p:txBody>
          <a:bodyPr wrap="square" rtlCol="0">
            <a:spAutoFit/>
          </a:bodyPr>
          <a:lstStyle/>
          <a:p>
            <a:r>
              <a:rPr lang="en-US" sz="2000" dirty="0" smtClean="0"/>
              <a:t>^As </a:t>
            </a:r>
            <a:r>
              <a:rPr lang="en-US" sz="2000" dirty="0"/>
              <a:t>presented at ACET in December 2018 by Tim Sterling.</a:t>
            </a:r>
          </a:p>
          <a:p>
            <a:endParaRPr lang="en-US" dirty="0"/>
          </a:p>
        </p:txBody>
      </p:sp>
    </p:spTree>
    <p:extLst>
      <p:ext uri="{BB962C8B-B14F-4D97-AF65-F5344CB8AC3E}">
        <p14:creationId xmlns:p14="http://schemas.microsoft.com/office/powerpoint/2010/main" val="39234214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432079" cy="892432"/>
          </a:xfrm>
        </p:spPr>
        <p:txBody>
          <a:bodyPr>
            <a:normAutofit fontScale="90000"/>
          </a:bodyPr>
          <a:lstStyle/>
          <a:p>
            <a:r>
              <a:rPr lang="en-US" sz="4000" dirty="0" smtClean="0"/>
              <a:t>Topics for discussion of treatment recommendations for TB prevention</a:t>
            </a:r>
            <a:endParaRPr lang="en-US" sz="4000" dirty="0"/>
          </a:p>
        </p:txBody>
      </p:sp>
      <p:sp>
        <p:nvSpPr>
          <p:cNvPr id="3" name="Content Placeholder 2"/>
          <p:cNvSpPr>
            <a:spLocks noGrp="1"/>
          </p:cNvSpPr>
          <p:nvPr>
            <p:ph idx="1"/>
          </p:nvPr>
        </p:nvSpPr>
        <p:spPr>
          <a:xfrm>
            <a:off x="801207" y="1998231"/>
            <a:ext cx="10515600" cy="4351338"/>
          </a:xfrm>
        </p:spPr>
        <p:txBody>
          <a:bodyPr/>
          <a:lstStyle/>
          <a:p>
            <a:pPr marL="514350" indent="-514350">
              <a:buFont typeface="+mj-lt"/>
              <a:buAutoNum type="arabicPeriod"/>
            </a:pPr>
            <a:r>
              <a:rPr lang="en-US" dirty="0" smtClean="0"/>
              <a:t>History of US recommendations for INH treatment</a:t>
            </a:r>
          </a:p>
          <a:p>
            <a:pPr marL="514350" indent="-514350">
              <a:buFont typeface="+mj-lt"/>
              <a:buAutoNum type="arabicPeriod"/>
            </a:pPr>
            <a:r>
              <a:rPr lang="en-US" dirty="0" smtClean="0"/>
              <a:t>Focus on IUAT RCT trial: older adults with fibrotic lesions</a:t>
            </a:r>
          </a:p>
          <a:p>
            <a:pPr marL="514350" indent="-514350">
              <a:buFont typeface="+mj-lt"/>
              <a:buAutoNum type="arabicPeriod"/>
            </a:pPr>
            <a:r>
              <a:rPr lang="en-US" dirty="0" smtClean="0"/>
              <a:t>Developments since “recent” 2000 “LTBI” guidelines</a:t>
            </a:r>
          </a:p>
          <a:p>
            <a:pPr marL="514350" indent="-514350">
              <a:buFont typeface="+mj-lt"/>
              <a:buAutoNum type="arabicPeriod"/>
            </a:pPr>
            <a:r>
              <a:rPr lang="en-US" dirty="0" smtClean="0"/>
              <a:t>“Current” 2011-2019 guideline process</a:t>
            </a:r>
          </a:p>
          <a:p>
            <a:pPr marL="514350" indent="-514350">
              <a:buFont typeface="+mj-lt"/>
              <a:buAutoNum type="arabicPeriod"/>
            </a:pPr>
            <a:r>
              <a:rPr lang="en-US" dirty="0" smtClean="0"/>
              <a:t>Update presented to ACET by Tim Sterling, Dec. 2018</a:t>
            </a:r>
          </a:p>
          <a:p>
            <a:pPr marL="514350" indent="-514350">
              <a:buFont typeface="+mj-lt"/>
              <a:buAutoNum type="arabicPeriod"/>
            </a:pPr>
            <a:r>
              <a:rPr lang="en-US" dirty="0" smtClean="0"/>
              <a:t>Guideline members for “What to use for LTBI treatment”</a:t>
            </a:r>
          </a:p>
          <a:p>
            <a:pPr marL="514350" indent="-514350">
              <a:buFont typeface="+mj-lt"/>
              <a:buAutoNum type="arabicPeriod"/>
            </a:pPr>
            <a:r>
              <a:rPr lang="en-US" dirty="0" err="1" smtClean="0"/>
              <a:t>Acknowlegements</a:t>
            </a:r>
            <a:endParaRPr lang="en-US" dirty="0" smtClean="0"/>
          </a:p>
          <a:p>
            <a:endParaRPr lang="en-US" dirty="0"/>
          </a:p>
        </p:txBody>
      </p:sp>
    </p:spTree>
    <p:extLst>
      <p:ext uri="{BB962C8B-B14F-4D97-AF65-F5344CB8AC3E}">
        <p14:creationId xmlns:p14="http://schemas.microsoft.com/office/powerpoint/2010/main" val="1957725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5EF7E8-E9AC-4C33-8084-D149EEC992DF}"/>
              </a:ext>
            </a:extLst>
          </p:cNvPr>
          <p:cNvSpPr>
            <a:spLocks noGrp="1"/>
          </p:cNvSpPr>
          <p:nvPr>
            <p:ph type="title"/>
          </p:nvPr>
        </p:nvSpPr>
        <p:spPr/>
        <p:txBody>
          <a:bodyPr>
            <a:normAutofit/>
          </a:bodyPr>
          <a:lstStyle/>
          <a:p>
            <a:r>
              <a:rPr lang="en-US" sz="4000" dirty="0" smtClean="0"/>
              <a:t>Final recommendations not yet available, but one could imagine</a:t>
            </a:r>
            <a:endParaRPr lang="en-US" sz="4000" dirty="0"/>
          </a:p>
        </p:txBody>
      </p:sp>
      <p:sp>
        <p:nvSpPr>
          <p:cNvPr id="3" name="Content Placeholder 2">
            <a:extLst>
              <a:ext uri="{FF2B5EF4-FFF2-40B4-BE49-F238E27FC236}">
                <a16:creationId xmlns="" xmlns:a16="http://schemas.microsoft.com/office/drawing/2014/main" id="{0CC5E28E-8BDD-4BCD-9951-189D1BAC13E3}"/>
              </a:ext>
            </a:extLst>
          </p:cNvPr>
          <p:cNvSpPr>
            <a:spLocks noGrp="1"/>
          </p:cNvSpPr>
          <p:nvPr>
            <p:ph idx="1"/>
          </p:nvPr>
        </p:nvSpPr>
        <p:spPr>
          <a:xfrm>
            <a:off x="813538" y="1763980"/>
            <a:ext cx="10515600" cy="4351338"/>
          </a:xfrm>
        </p:spPr>
        <p:txBody>
          <a:bodyPr>
            <a:normAutofit/>
          </a:bodyPr>
          <a:lstStyle/>
          <a:p>
            <a:r>
              <a:rPr lang="en-US" dirty="0" smtClean="0"/>
              <a:t>Short course </a:t>
            </a:r>
            <a:r>
              <a:rPr lang="en-US" dirty="0" err="1" smtClean="0"/>
              <a:t>rifamycin</a:t>
            </a:r>
            <a:r>
              <a:rPr lang="en-US" dirty="0" smtClean="0"/>
              <a:t>-based regimens possibly preferred, order of priority uncertain </a:t>
            </a:r>
          </a:p>
          <a:p>
            <a:pPr lvl="1"/>
            <a:r>
              <a:rPr lang="en-US" sz="2800" dirty="0" smtClean="0"/>
              <a:t>3HP</a:t>
            </a:r>
          </a:p>
          <a:p>
            <a:pPr lvl="1"/>
            <a:r>
              <a:rPr lang="en-US" sz="2800" dirty="0" smtClean="0"/>
              <a:t>4R</a:t>
            </a:r>
          </a:p>
          <a:p>
            <a:pPr lvl="1"/>
            <a:r>
              <a:rPr lang="en-US" sz="2800" dirty="0" smtClean="0"/>
              <a:t>3-4 HR</a:t>
            </a:r>
          </a:p>
          <a:p>
            <a:r>
              <a:rPr lang="en-US" dirty="0" smtClean="0"/>
              <a:t>Lower ranking of INH regimens possible, order uncertain </a:t>
            </a:r>
          </a:p>
          <a:p>
            <a:pPr lvl="1"/>
            <a:r>
              <a:rPr lang="en-US" sz="2800" dirty="0" smtClean="0"/>
              <a:t>6 INH</a:t>
            </a:r>
          </a:p>
          <a:p>
            <a:pPr lvl="1"/>
            <a:r>
              <a:rPr lang="en-US" sz="2800" dirty="0" smtClean="0"/>
              <a:t>9 INH</a:t>
            </a:r>
          </a:p>
          <a:p>
            <a:pPr lvl="1"/>
            <a:r>
              <a:rPr lang="en-US" sz="2800" dirty="0" smtClean="0"/>
              <a:t>12 INH appears unlikely</a:t>
            </a:r>
          </a:p>
          <a:p>
            <a:endParaRPr lang="en-US" dirty="0" smtClean="0"/>
          </a:p>
          <a:p>
            <a:endParaRPr lang="en-US" dirty="0"/>
          </a:p>
        </p:txBody>
      </p:sp>
    </p:spTree>
    <p:extLst>
      <p:ext uri="{BB962C8B-B14F-4D97-AF65-F5344CB8AC3E}">
        <p14:creationId xmlns:p14="http://schemas.microsoft.com/office/powerpoint/2010/main" val="187351784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B97633-D6EF-40BF-8C34-3CDDD3B25E26}"/>
              </a:ext>
            </a:extLst>
          </p:cNvPr>
          <p:cNvSpPr>
            <a:spLocks noGrp="1"/>
          </p:cNvSpPr>
          <p:nvPr>
            <p:ph type="title"/>
          </p:nvPr>
        </p:nvSpPr>
        <p:spPr>
          <a:xfrm>
            <a:off x="838200" y="44284"/>
            <a:ext cx="10666362" cy="806416"/>
          </a:xfrm>
        </p:spPr>
        <p:txBody>
          <a:bodyPr>
            <a:normAutofit/>
          </a:bodyPr>
          <a:lstStyle/>
          <a:p>
            <a:r>
              <a:rPr lang="en-US" sz="4000" dirty="0"/>
              <a:t>LTBI Treatment Guidelines Committee</a:t>
            </a:r>
          </a:p>
        </p:txBody>
      </p:sp>
      <p:sp>
        <p:nvSpPr>
          <p:cNvPr id="3" name="Content Placeholder 2">
            <a:extLst>
              <a:ext uri="{FF2B5EF4-FFF2-40B4-BE49-F238E27FC236}">
                <a16:creationId xmlns="" xmlns:a16="http://schemas.microsoft.com/office/drawing/2014/main" id="{85BF6CB8-A80B-4B3E-8694-1D7F45DBFEAD}"/>
              </a:ext>
            </a:extLst>
          </p:cNvPr>
          <p:cNvSpPr>
            <a:spLocks noGrp="1"/>
          </p:cNvSpPr>
          <p:nvPr>
            <p:ph idx="1"/>
          </p:nvPr>
        </p:nvSpPr>
        <p:spPr>
          <a:xfrm>
            <a:off x="825868" y="752069"/>
            <a:ext cx="10986961" cy="5704108"/>
          </a:xfrm>
        </p:spPr>
        <p:txBody>
          <a:bodyPr>
            <a:normAutofit fontScale="85000" lnSpcReduction="20000"/>
          </a:bodyPr>
          <a:lstStyle/>
          <a:p>
            <a:pPr marL="0" indent="0">
              <a:buNone/>
            </a:pPr>
            <a:r>
              <a:rPr lang="en-US" b="0" dirty="0"/>
              <a:t>Timothy R. Sterling			</a:t>
            </a:r>
            <a:r>
              <a:rPr lang="en-US" b="0" dirty="0" smtClean="0"/>
              <a:t>	Vanderbilt </a:t>
            </a:r>
            <a:r>
              <a:rPr lang="en-US" b="0" dirty="0"/>
              <a:t>University Medical Center</a:t>
            </a:r>
          </a:p>
          <a:p>
            <a:pPr marL="0" indent="0">
              <a:buNone/>
            </a:pPr>
            <a:r>
              <a:rPr lang="en-US" b="0" dirty="0" err="1"/>
              <a:t>Amina</a:t>
            </a:r>
            <a:r>
              <a:rPr lang="en-US" b="0" dirty="0"/>
              <a:t> Ahmed			</a:t>
            </a:r>
            <a:r>
              <a:rPr lang="en-US" b="0" dirty="0" smtClean="0"/>
              <a:t>	Carolinas </a:t>
            </a:r>
            <a:r>
              <a:rPr lang="en-US" b="0" dirty="0"/>
              <a:t>Medical Center</a:t>
            </a:r>
          </a:p>
          <a:p>
            <a:pPr marL="0" indent="0">
              <a:buNone/>
            </a:pPr>
            <a:r>
              <a:rPr lang="en-US" b="0" dirty="0"/>
              <a:t>C. Robert Horsburgh, Jr.	</a:t>
            </a:r>
            <a:r>
              <a:rPr lang="en-US" b="0" dirty="0" smtClean="0"/>
              <a:t>	</a:t>
            </a:r>
            <a:r>
              <a:rPr lang="en-US" b="0" dirty="0"/>
              <a:t>	Boston </a:t>
            </a:r>
            <a:r>
              <a:rPr lang="en-US" b="0" dirty="0" smtClean="0"/>
              <a:t>University</a:t>
            </a:r>
          </a:p>
          <a:p>
            <a:pPr marL="0" indent="0">
              <a:buNone/>
            </a:pPr>
            <a:r>
              <a:rPr lang="en-US" b="0" dirty="0" smtClean="0"/>
              <a:t>Ross </a:t>
            </a:r>
            <a:r>
              <a:rPr lang="en-US" b="0" dirty="0"/>
              <a:t>Harris			</a:t>
            </a:r>
            <a:r>
              <a:rPr lang="en-US" b="0" dirty="0" smtClean="0"/>
              <a:t>	</a:t>
            </a:r>
            <a:r>
              <a:rPr lang="en-US" b="0" dirty="0"/>
              <a:t>	Public Health </a:t>
            </a:r>
            <a:r>
              <a:rPr lang="en-US" b="0" dirty="0" smtClean="0"/>
              <a:t>England</a:t>
            </a:r>
          </a:p>
          <a:p>
            <a:pPr marL="0" indent="0">
              <a:buNone/>
            </a:pPr>
            <a:r>
              <a:rPr lang="en-US" b="0" dirty="0" err="1" smtClean="0"/>
              <a:t>Dominik</a:t>
            </a:r>
            <a:r>
              <a:rPr lang="en-US" b="0" dirty="0" smtClean="0"/>
              <a:t> </a:t>
            </a:r>
            <a:r>
              <a:rPr lang="en-US" b="0" dirty="0"/>
              <a:t>Zenner			</a:t>
            </a:r>
            <a:r>
              <a:rPr lang="en-US" b="0" dirty="0" smtClean="0"/>
              <a:t>	Public </a:t>
            </a:r>
            <a:r>
              <a:rPr lang="en-US" b="0" dirty="0"/>
              <a:t>Health England</a:t>
            </a:r>
          </a:p>
          <a:p>
            <a:pPr marL="0" indent="0">
              <a:buNone/>
            </a:pPr>
            <a:r>
              <a:rPr lang="en-US" b="0" dirty="0" smtClean="0"/>
              <a:t>Robert </a:t>
            </a:r>
            <a:r>
              <a:rPr lang="en-US" b="0" dirty="0"/>
              <a:t>Belknap			</a:t>
            </a:r>
            <a:r>
              <a:rPr lang="en-US" b="0" dirty="0" smtClean="0"/>
              <a:t>	Denver </a:t>
            </a:r>
            <a:r>
              <a:rPr lang="en-US" b="0" dirty="0"/>
              <a:t>Public </a:t>
            </a:r>
            <a:r>
              <a:rPr lang="en-US" b="0" dirty="0" smtClean="0"/>
              <a:t>Health</a:t>
            </a:r>
          </a:p>
          <a:p>
            <a:pPr marL="0" indent="0">
              <a:buNone/>
            </a:pPr>
            <a:r>
              <a:rPr lang="en-US" b="0" dirty="0" smtClean="0"/>
              <a:t>David </a:t>
            </a:r>
            <a:r>
              <a:rPr lang="en-US" b="0" dirty="0"/>
              <a:t>L. Cohn			</a:t>
            </a:r>
            <a:r>
              <a:rPr lang="en-US" b="0" dirty="0" smtClean="0"/>
              <a:t>	Denver </a:t>
            </a:r>
            <a:r>
              <a:rPr lang="en-US" b="0" dirty="0"/>
              <a:t>Public Health</a:t>
            </a:r>
          </a:p>
          <a:p>
            <a:pPr marL="0" indent="0">
              <a:buNone/>
            </a:pPr>
            <a:r>
              <a:rPr lang="en-US" b="0" dirty="0"/>
              <a:t>Randall Reves			</a:t>
            </a:r>
            <a:r>
              <a:rPr lang="en-US" b="0" dirty="0" smtClean="0"/>
              <a:t>	Denver </a:t>
            </a:r>
            <a:r>
              <a:rPr lang="en-US" b="0" dirty="0"/>
              <a:t>Public Health</a:t>
            </a:r>
          </a:p>
          <a:p>
            <a:pPr marL="0" indent="0">
              <a:buNone/>
            </a:pPr>
            <a:r>
              <a:rPr lang="en-US" b="0" dirty="0" smtClean="0"/>
              <a:t>Richard </a:t>
            </a:r>
            <a:r>
              <a:rPr lang="en-US" b="0" dirty="0"/>
              <a:t>Menzies		</a:t>
            </a:r>
            <a:r>
              <a:rPr lang="en-US" b="0" dirty="0" smtClean="0"/>
              <a:t>	</a:t>
            </a:r>
            <a:r>
              <a:rPr lang="en-US" b="0" dirty="0"/>
              <a:t>	McGill University</a:t>
            </a:r>
          </a:p>
          <a:p>
            <a:pPr marL="0" indent="0">
              <a:buNone/>
            </a:pPr>
            <a:r>
              <a:rPr lang="en-US" b="0" dirty="0" smtClean="0"/>
              <a:t>Phil </a:t>
            </a:r>
            <a:r>
              <a:rPr lang="en-US" b="0" dirty="0" err="1"/>
              <a:t>Lobue</a:t>
            </a:r>
            <a:r>
              <a:rPr lang="en-US" b="0" dirty="0"/>
              <a:t>			</a:t>
            </a:r>
            <a:r>
              <a:rPr lang="en-US" b="0" dirty="0" smtClean="0"/>
              <a:t>	</a:t>
            </a:r>
            <a:r>
              <a:rPr lang="en-US" b="0" dirty="0"/>
              <a:t>	</a:t>
            </a:r>
            <a:r>
              <a:rPr lang="en-US" b="0" dirty="0" smtClean="0"/>
              <a:t>CDC</a:t>
            </a:r>
          </a:p>
          <a:p>
            <a:pPr marL="0" indent="0">
              <a:buNone/>
            </a:pPr>
            <a:r>
              <a:rPr lang="en-US" b="0" dirty="0" err="1"/>
              <a:t>Gibril</a:t>
            </a:r>
            <a:r>
              <a:rPr lang="en-US" b="0" dirty="0"/>
              <a:t> </a:t>
            </a:r>
            <a:r>
              <a:rPr lang="en-US" b="0" dirty="0" err="1"/>
              <a:t>Nije</a:t>
            </a:r>
            <a:r>
              <a:rPr lang="en-US" b="0" dirty="0"/>
              <a:t>			</a:t>
            </a:r>
            <a:r>
              <a:rPr lang="en-US" b="0" dirty="0" smtClean="0"/>
              <a:t>	</a:t>
            </a:r>
            <a:r>
              <a:rPr lang="en-US" b="0" dirty="0"/>
              <a:t>	</a:t>
            </a:r>
            <a:r>
              <a:rPr lang="en-US" b="0" dirty="0" smtClean="0"/>
              <a:t>CDC</a:t>
            </a:r>
          </a:p>
          <a:p>
            <a:pPr marL="0" indent="0">
              <a:buNone/>
            </a:pPr>
            <a:r>
              <a:rPr lang="en-US" b="0" dirty="0" smtClean="0"/>
              <a:t>Carla </a:t>
            </a:r>
            <a:r>
              <a:rPr lang="en-US" b="0" dirty="0"/>
              <a:t>Winston			</a:t>
            </a:r>
            <a:r>
              <a:rPr lang="en-US" b="0" dirty="0" smtClean="0"/>
              <a:t>	CDC</a:t>
            </a:r>
            <a:endParaRPr lang="en-US" b="0" dirty="0"/>
          </a:p>
          <a:p>
            <a:pPr marL="0" indent="0">
              <a:buNone/>
            </a:pPr>
            <a:r>
              <a:rPr lang="en-US" b="0" dirty="0"/>
              <a:t>Marcos </a:t>
            </a:r>
            <a:r>
              <a:rPr lang="en-US" b="0" dirty="0" smtClean="0"/>
              <a:t>Burgos	</a:t>
            </a:r>
            <a:r>
              <a:rPr lang="en-US" b="0" dirty="0"/>
              <a:t>		</a:t>
            </a:r>
            <a:r>
              <a:rPr lang="en-US" b="0" dirty="0" smtClean="0"/>
              <a:t>	University </a:t>
            </a:r>
            <a:r>
              <a:rPr lang="en-US" b="0" dirty="0"/>
              <a:t>of New Mexico</a:t>
            </a:r>
          </a:p>
          <a:p>
            <a:pPr marL="0" indent="0">
              <a:buNone/>
            </a:pPr>
            <a:r>
              <a:rPr lang="en-US" b="0" dirty="0"/>
              <a:t>Charlie Crane			</a:t>
            </a:r>
            <a:r>
              <a:rPr lang="en-US" b="0" dirty="0" smtClean="0"/>
              <a:t>	California </a:t>
            </a:r>
            <a:r>
              <a:rPr lang="en-US" b="0" dirty="0"/>
              <a:t>Health </a:t>
            </a:r>
            <a:r>
              <a:rPr lang="en-US" b="0" dirty="0" smtClean="0"/>
              <a:t>Department</a:t>
            </a:r>
            <a:endParaRPr lang="en-US" b="0" dirty="0"/>
          </a:p>
        </p:txBody>
      </p:sp>
    </p:spTree>
    <p:extLst>
      <p:ext uri="{BB962C8B-B14F-4D97-AF65-F5344CB8AC3E}">
        <p14:creationId xmlns:p14="http://schemas.microsoft.com/office/powerpoint/2010/main" val="64974331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02852" y="710336"/>
            <a:ext cx="10468781" cy="1804777"/>
          </a:xfrm>
        </p:spPr>
        <p:txBody>
          <a:bodyPr>
            <a:normAutofit fontScale="90000"/>
          </a:bodyPr>
          <a:lstStyle/>
          <a:p>
            <a:r>
              <a:rPr lang="en-US" dirty="0" smtClean="0">
                <a:latin typeface="+mn-lt"/>
              </a:rPr>
              <a:t>Acknowledgments</a:t>
            </a:r>
            <a:br>
              <a:rPr lang="en-US" dirty="0" smtClean="0">
                <a:latin typeface="+mn-lt"/>
              </a:rPr>
            </a:br>
            <a:r>
              <a:rPr lang="en-US" dirty="0" smtClean="0">
                <a:latin typeface="+mn-lt"/>
              </a:rPr>
              <a:t>	Carol Dukes Hamilton, retired</a:t>
            </a:r>
            <a:br>
              <a:rPr lang="en-US" dirty="0" smtClean="0">
                <a:latin typeface="+mn-lt"/>
              </a:rPr>
            </a:br>
            <a:r>
              <a:rPr lang="en-US" dirty="0" smtClean="0">
                <a:latin typeface="+mn-lt"/>
              </a:rPr>
              <a:t>	Fred </a:t>
            </a:r>
            <a:r>
              <a:rPr lang="en-US" dirty="0" err="1" smtClean="0">
                <a:latin typeface="+mn-lt"/>
              </a:rPr>
              <a:t>Gordin</a:t>
            </a:r>
            <a:r>
              <a:rPr lang="en-US" dirty="0" smtClean="0">
                <a:latin typeface="+mn-lt"/>
              </a:rPr>
              <a:t>, in memoriam</a:t>
            </a:r>
            <a:endParaRPr lang="en-US" dirty="0">
              <a:latin typeface="+mn-lt"/>
            </a:endParaRPr>
          </a:p>
        </p:txBody>
      </p:sp>
      <p:sp>
        <p:nvSpPr>
          <p:cNvPr id="3" name="TextBox 2"/>
          <p:cNvSpPr txBox="1"/>
          <p:nvPr/>
        </p:nvSpPr>
        <p:spPr>
          <a:xfrm>
            <a:off x="4032146" y="3624723"/>
            <a:ext cx="2523046" cy="1938992"/>
          </a:xfrm>
          <a:prstGeom prst="rect">
            <a:avLst/>
          </a:prstGeom>
          <a:noFill/>
        </p:spPr>
        <p:txBody>
          <a:bodyPr wrap="none" rtlCol="0">
            <a:spAutoFit/>
          </a:bodyPr>
          <a:lstStyle/>
          <a:p>
            <a:r>
              <a:rPr lang="en-US" sz="4000" dirty="0" smtClean="0"/>
              <a:t>Thank you!</a:t>
            </a:r>
          </a:p>
          <a:p>
            <a:endParaRPr lang="en-US" sz="4000" dirty="0" smtClean="0"/>
          </a:p>
          <a:p>
            <a:r>
              <a:rPr lang="en-US" sz="4000" dirty="0" smtClean="0"/>
              <a:t>Questions?</a:t>
            </a:r>
            <a:endParaRPr lang="en-US" sz="4000" dirty="0"/>
          </a:p>
        </p:txBody>
      </p:sp>
    </p:spTree>
    <p:extLst>
      <p:ext uri="{BB962C8B-B14F-4D97-AF65-F5344CB8AC3E}">
        <p14:creationId xmlns:p14="http://schemas.microsoft.com/office/powerpoint/2010/main" val="2259955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1852A4-13B6-408B-B04B-EA9604211AF4}"/>
              </a:ext>
            </a:extLst>
          </p:cNvPr>
          <p:cNvSpPr>
            <a:spLocks noGrp="1"/>
          </p:cNvSpPr>
          <p:nvPr>
            <p:ph type="title"/>
          </p:nvPr>
        </p:nvSpPr>
        <p:spPr>
          <a:xfrm>
            <a:off x="838200" y="0"/>
            <a:ext cx="10515600" cy="1325563"/>
          </a:xfrm>
        </p:spPr>
        <p:txBody>
          <a:bodyPr/>
          <a:lstStyle/>
          <a:p>
            <a:r>
              <a:rPr lang="en-US" dirty="0" smtClean="0"/>
              <a:t>Historical background: 12-6-9-?</a:t>
            </a:r>
            <a:endParaRPr lang="en-US" dirty="0"/>
          </a:p>
        </p:txBody>
      </p:sp>
      <p:sp>
        <p:nvSpPr>
          <p:cNvPr id="3" name="Content Placeholder 2">
            <a:extLst>
              <a:ext uri="{FF2B5EF4-FFF2-40B4-BE49-F238E27FC236}">
                <a16:creationId xmlns="" xmlns:a16="http://schemas.microsoft.com/office/drawing/2014/main" id="{547D071E-D927-4CAC-9986-5C19C47EAC8D}"/>
              </a:ext>
            </a:extLst>
          </p:cNvPr>
          <p:cNvSpPr>
            <a:spLocks noGrp="1"/>
          </p:cNvSpPr>
          <p:nvPr>
            <p:ph idx="1"/>
          </p:nvPr>
        </p:nvSpPr>
        <p:spPr>
          <a:xfrm>
            <a:off x="271562" y="1138990"/>
            <a:ext cx="11731349" cy="5719010"/>
          </a:xfrm>
        </p:spPr>
        <p:txBody>
          <a:bodyPr>
            <a:normAutofit/>
          </a:bodyPr>
          <a:lstStyle/>
          <a:p>
            <a:r>
              <a:rPr lang="en-US" dirty="0" smtClean="0"/>
              <a:t>1965 </a:t>
            </a:r>
            <a:r>
              <a:rPr lang="mr-IN" dirty="0" smtClean="0"/>
              <a:t>–</a:t>
            </a:r>
            <a:r>
              <a:rPr lang="en-US" dirty="0" smtClean="0"/>
              <a:t> ATS recommended 12 mo. of INH for “preventive therapy”</a:t>
            </a:r>
          </a:p>
          <a:p>
            <a:pPr lvl="1"/>
            <a:r>
              <a:rPr lang="en-US" dirty="0" smtClean="0"/>
              <a:t> Inactive pulmonary TB</a:t>
            </a:r>
            <a:endParaRPr lang="en-US" dirty="0"/>
          </a:p>
          <a:p>
            <a:pPr lvl="1"/>
            <a:r>
              <a:rPr lang="en-US" dirty="0" smtClean="0"/>
              <a:t>recent TST converters</a:t>
            </a:r>
            <a:endParaRPr lang="en-US" dirty="0"/>
          </a:p>
          <a:p>
            <a:pPr lvl="1"/>
            <a:r>
              <a:rPr lang="en-US" dirty="0" smtClean="0"/>
              <a:t>children &lt; 3 </a:t>
            </a:r>
            <a:r>
              <a:rPr lang="en-US" dirty="0" err="1" smtClean="0"/>
              <a:t>yr</a:t>
            </a:r>
            <a:endParaRPr lang="en-US" b="0" dirty="0"/>
          </a:p>
          <a:p>
            <a:r>
              <a:rPr lang="en-US" dirty="0" smtClean="0"/>
              <a:t>1967 </a:t>
            </a:r>
            <a:r>
              <a:rPr lang="mr-IN" dirty="0" smtClean="0"/>
              <a:t>–</a:t>
            </a:r>
            <a:r>
              <a:rPr lang="en-US" dirty="0" smtClean="0"/>
              <a:t> “chemoprophylaxis” for all with TST </a:t>
            </a:r>
            <a:r>
              <a:rPr lang="en-US" u="sng" dirty="0" smtClean="0"/>
              <a:t>&gt;</a:t>
            </a:r>
            <a:r>
              <a:rPr lang="en-US" dirty="0" smtClean="0"/>
              <a:t> 10, mandatory for:</a:t>
            </a:r>
            <a:endParaRPr lang="en-US" dirty="0"/>
          </a:p>
          <a:p>
            <a:pPr lvl="1"/>
            <a:r>
              <a:rPr lang="en-US" dirty="0" smtClean="0"/>
              <a:t>Inactive, untreated TB &amp; their contacts</a:t>
            </a:r>
          </a:p>
          <a:p>
            <a:pPr lvl="1"/>
            <a:r>
              <a:rPr lang="en-US" dirty="0" smtClean="0"/>
              <a:t>TST converters</a:t>
            </a:r>
          </a:p>
          <a:p>
            <a:pPr lvl="1"/>
            <a:r>
              <a:rPr lang="en-US" dirty="0" smtClean="0"/>
              <a:t>selected medical conditions</a:t>
            </a:r>
          </a:p>
          <a:p>
            <a:pPr lvl="1"/>
            <a:r>
              <a:rPr lang="en-US" dirty="0" smtClean="0"/>
              <a:t>anyone age &lt; 20 </a:t>
            </a:r>
            <a:r>
              <a:rPr lang="en-US" dirty="0" err="1" smtClean="0"/>
              <a:t>yrs</a:t>
            </a:r>
            <a:endParaRPr lang="en-US" dirty="0"/>
          </a:p>
          <a:p>
            <a:r>
              <a:rPr lang="en-US" dirty="0" smtClean="0"/>
              <a:t>1974 </a:t>
            </a:r>
            <a:r>
              <a:rPr lang="mr-IN" dirty="0" smtClean="0"/>
              <a:t>–</a:t>
            </a:r>
            <a:r>
              <a:rPr lang="en-US" dirty="0" smtClean="0"/>
              <a:t> </a:t>
            </a:r>
            <a:r>
              <a:rPr lang="en-US" sz="2400" dirty="0" smtClean="0"/>
              <a:t>INH hepatitis, fatalities</a:t>
            </a:r>
            <a:r>
              <a:rPr lang="en-US" sz="2400" dirty="0" smtClean="0">
                <a:sym typeface="Wingdings"/>
              </a:rPr>
              <a:t></a:t>
            </a:r>
            <a:r>
              <a:rPr lang="en-US" sz="2400" dirty="0" smtClean="0"/>
              <a:t> </a:t>
            </a:r>
          </a:p>
          <a:p>
            <a:pPr lvl="1"/>
            <a:r>
              <a:rPr lang="en-US" dirty="0" smtClean="0"/>
              <a:t>exclusion if &gt; 35 </a:t>
            </a:r>
            <a:r>
              <a:rPr lang="en-US" dirty="0" err="1" smtClean="0"/>
              <a:t>yr</a:t>
            </a:r>
            <a:r>
              <a:rPr lang="en-US" dirty="0" smtClean="0"/>
              <a:t> without </a:t>
            </a:r>
            <a:r>
              <a:rPr lang="en-US" dirty="0" err="1" smtClean="0"/>
              <a:t>increasedTB</a:t>
            </a:r>
            <a:r>
              <a:rPr lang="en-US" dirty="0" smtClean="0"/>
              <a:t> risk</a:t>
            </a:r>
          </a:p>
          <a:p>
            <a:r>
              <a:rPr lang="en-US" dirty="0" smtClean="0"/>
              <a:t>1982 </a:t>
            </a:r>
            <a:r>
              <a:rPr lang="mr-IN" dirty="0" smtClean="0"/>
              <a:t>–</a:t>
            </a:r>
            <a:r>
              <a:rPr lang="en-US" dirty="0" smtClean="0"/>
              <a:t> IUAT trial published</a:t>
            </a:r>
          </a:p>
        </p:txBody>
      </p:sp>
    </p:spTree>
    <p:extLst>
      <p:ext uri="{BB962C8B-B14F-4D97-AF65-F5344CB8AC3E}">
        <p14:creationId xmlns:p14="http://schemas.microsoft.com/office/powerpoint/2010/main" val="6605978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1852A4-13B6-408B-B04B-EA9604211AF4}"/>
              </a:ext>
            </a:extLst>
          </p:cNvPr>
          <p:cNvSpPr>
            <a:spLocks noGrp="1"/>
          </p:cNvSpPr>
          <p:nvPr>
            <p:ph type="title"/>
          </p:nvPr>
        </p:nvSpPr>
        <p:spPr>
          <a:xfrm>
            <a:off x="394582" y="246581"/>
            <a:ext cx="11516893" cy="801384"/>
          </a:xfrm>
        </p:spPr>
        <p:txBody>
          <a:bodyPr>
            <a:normAutofit fontScale="90000"/>
          </a:bodyPr>
          <a:lstStyle/>
          <a:p>
            <a:r>
              <a:rPr lang="en-US" sz="4000" b="1" dirty="0" smtClean="0">
                <a:latin typeface="Arial"/>
                <a:cs typeface="Arial"/>
              </a:rPr>
              <a:t>IUAT trial* in E. Europe: the </a:t>
            </a:r>
            <a:r>
              <a:rPr lang="en-US" sz="4000" b="1" i="1" dirty="0" smtClean="0">
                <a:latin typeface="Arial"/>
                <a:cs typeface="Arial"/>
              </a:rPr>
              <a:t>only</a:t>
            </a:r>
            <a:r>
              <a:rPr lang="en-US" sz="4000" b="1" dirty="0" smtClean="0">
                <a:latin typeface="Arial"/>
                <a:cs typeface="Arial"/>
              </a:rPr>
              <a:t> RCT of 12 </a:t>
            </a:r>
            <a:r>
              <a:rPr lang="en-US" sz="4000" b="1" dirty="0" err="1" smtClean="0">
                <a:latin typeface="Arial"/>
                <a:cs typeface="Arial"/>
              </a:rPr>
              <a:t>vs</a:t>
            </a:r>
            <a:r>
              <a:rPr lang="en-US" sz="4000" b="1" dirty="0" smtClean="0">
                <a:latin typeface="Arial"/>
                <a:cs typeface="Arial"/>
              </a:rPr>
              <a:t> 6 INH</a:t>
            </a:r>
            <a:endParaRPr lang="en-US" sz="4000" b="1" dirty="0">
              <a:latin typeface="Arial"/>
              <a:cs typeface="Arial"/>
            </a:endParaRPr>
          </a:p>
        </p:txBody>
      </p:sp>
      <p:sp>
        <p:nvSpPr>
          <p:cNvPr id="3" name="Content Placeholder 2">
            <a:extLst>
              <a:ext uri="{FF2B5EF4-FFF2-40B4-BE49-F238E27FC236}">
                <a16:creationId xmlns="" xmlns:a16="http://schemas.microsoft.com/office/drawing/2014/main" id="{547D071E-D927-4CAC-9986-5C19C47EAC8D}"/>
              </a:ext>
            </a:extLst>
          </p:cNvPr>
          <p:cNvSpPr>
            <a:spLocks noGrp="1"/>
          </p:cNvSpPr>
          <p:nvPr>
            <p:ph sz="half" idx="1"/>
          </p:nvPr>
        </p:nvSpPr>
        <p:spPr>
          <a:xfrm>
            <a:off x="258945" y="1023306"/>
            <a:ext cx="6264005" cy="5178175"/>
          </a:xfrm>
        </p:spPr>
        <p:txBody>
          <a:bodyPr>
            <a:normAutofit fontScale="77500" lnSpcReduction="20000"/>
          </a:bodyPr>
          <a:lstStyle/>
          <a:p>
            <a:r>
              <a:rPr lang="en-US" sz="3500" dirty="0" smtClean="0">
                <a:latin typeface="Arial"/>
                <a:cs typeface="Arial"/>
              </a:rPr>
              <a:t>RCT: Placebo, 4, 6, 12 mo. INH </a:t>
            </a:r>
          </a:p>
          <a:p>
            <a:r>
              <a:rPr lang="en-US" sz="3200" dirty="0" smtClean="0">
                <a:latin typeface="Arial"/>
                <a:cs typeface="Arial"/>
              </a:rPr>
              <a:t>28,000 persons, median age 50 </a:t>
            </a:r>
            <a:r>
              <a:rPr lang="en-US" sz="3200" dirty="0" err="1" smtClean="0">
                <a:latin typeface="Arial"/>
                <a:cs typeface="Arial"/>
              </a:rPr>
              <a:t>yr</a:t>
            </a:r>
            <a:endParaRPr lang="en-US" sz="3200" dirty="0" smtClean="0">
              <a:latin typeface="Arial"/>
              <a:cs typeface="Arial"/>
            </a:endParaRPr>
          </a:p>
          <a:p>
            <a:r>
              <a:rPr lang="en-US" sz="3200" dirty="0" smtClean="0">
                <a:latin typeface="Arial"/>
                <a:cs typeface="Arial"/>
              </a:rPr>
              <a:t>Stable “fibrotic </a:t>
            </a:r>
            <a:r>
              <a:rPr lang="en-US" sz="3200" dirty="0">
                <a:latin typeface="Arial"/>
                <a:cs typeface="Arial"/>
              </a:rPr>
              <a:t>lesions”, TST </a:t>
            </a:r>
            <a:r>
              <a:rPr lang="en-US" sz="3200" u="sng" dirty="0">
                <a:latin typeface="Arial"/>
                <a:cs typeface="Arial"/>
              </a:rPr>
              <a:t>&gt;</a:t>
            </a:r>
            <a:r>
              <a:rPr lang="en-US" sz="3200" dirty="0">
                <a:latin typeface="Arial"/>
                <a:cs typeface="Arial"/>
              </a:rPr>
              <a:t> 5</a:t>
            </a:r>
            <a:endParaRPr lang="en-US" sz="3200" dirty="0" smtClean="0">
              <a:latin typeface="Arial"/>
              <a:cs typeface="Arial"/>
            </a:endParaRPr>
          </a:p>
          <a:p>
            <a:r>
              <a:rPr lang="en-US" sz="3200" dirty="0" smtClean="0">
                <a:latin typeface="Arial"/>
                <a:cs typeface="Arial"/>
              </a:rPr>
              <a:t>Complied: 90, 80, 70% </a:t>
            </a:r>
            <a:r>
              <a:rPr lang="en-US" sz="3200" dirty="0">
                <a:latin typeface="Arial"/>
                <a:cs typeface="Arial"/>
              </a:rPr>
              <a:t>-</a:t>
            </a:r>
            <a:r>
              <a:rPr lang="en-US" sz="3200" dirty="0" smtClean="0">
                <a:latin typeface="Arial"/>
                <a:cs typeface="Arial"/>
              </a:rPr>
              <a:t> 4, 6, 12</a:t>
            </a:r>
          </a:p>
          <a:p>
            <a:r>
              <a:rPr lang="en-US" sz="3200" dirty="0" smtClean="0">
                <a:latin typeface="Arial"/>
                <a:cs typeface="Arial"/>
              </a:rPr>
              <a:t>97% 5 </a:t>
            </a:r>
            <a:r>
              <a:rPr lang="en-US" sz="3200" dirty="0">
                <a:latin typeface="Arial"/>
                <a:cs typeface="Arial"/>
              </a:rPr>
              <a:t>yr. follow-</a:t>
            </a:r>
            <a:r>
              <a:rPr lang="en-US" sz="3200" dirty="0" smtClean="0">
                <a:latin typeface="Arial"/>
                <a:cs typeface="Arial"/>
              </a:rPr>
              <a:t>up</a:t>
            </a:r>
          </a:p>
          <a:p>
            <a:r>
              <a:rPr lang="en-US" sz="3200" dirty="0" smtClean="0">
                <a:latin typeface="Arial"/>
                <a:cs typeface="Arial"/>
              </a:rPr>
              <a:t>TB cases: 231 </a:t>
            </a:r>
          </a:p>
          <a:p>
            <a:pPr lvl="1"/>
            <a:r>
              <a:rPr lang="en-US" sz="3000" dirty="0" smtClean="0">
                <a:latin typeface="Arial"/>
                <a:cs typeface="Arial"/>
              </a:rPr>
              <a:t>76, 34, 24 on 4, 6, 12 </a:t>
            </a:r>
            <a:r>
              <a:rPr lang="en-US" sz="3000" dirty="0" err="1" smtClean="0">
                <a:latin typeface="Arial"/>
                <a:cs typeface="Arial"/>
              </a:rPr>
              <a:t>mo</a:t>
            </a:r>
            <a:r>
              <a:rPr lang="en-US" sz="3000" dirty="0" smtClean="0">
                <a:latin typeface="Arial"/>
                <a:cs typeface="Arial"/>
              </a:rPr>
              <a:t> arms</a:t>
            </a:r>
          </a:p>
          <a:p>
            <a:pPr lvl="1"/>
            <a:r>
              <a:rPr lang="en-US" sz="3000" dirty="0" smtClean="0">
                <a:latin typeface="Arial"/>
                <a:cs typeface="Arial"/>
              </a:rPr>
              <a:t>97 on placebo,</a:t>
            </a:r>
            <a:r>
              <a:rPr lang="en-US" sz="3000" dirty="0">
                <a:latin typeface="Arial"/>
                <a:cs typeface="Arial"/>
              </a:rPr>
              <a:t> </a:t>
            </a:r>
            <a:r>
              <a:rPr lang="en-US" sz="3000" dirty="0" smtClean="0">
                <a:latin typeface="Arial"/>
                <a:cs typeface="Arial"/>
              </a:rPr>
              <a:t>3 fatal</a:t>
            </a:r>
          </a:p>
          <a:p>
            <a:r>
              <a:rPr lang="en-US" sz="3200" dirty="0" smtClean="0">
                <a:latin typeface="Arial"/>
                <a:cs typeface="Arial"/>
              </a:rPr>
              <a:t>Hepatitis</a:t>
            </a:r>
            <a:r>
              <a:rPr lang="en-US" sz="3200" dirty="0">
                <a:latin typeface="Arial"/>
                <a:cs typeface="Arial"/>
              </a:rPr>
              <a:t>: </a:t>
            </a:r>
            <a:r>
              <a:rPr lang="en-US" sz="3200" dirty="0" smtClean="0">
                <a:latin typeface="Arial"/>
                <a:cs typeface="Arial"/>
              </a:rPr>
              <a:t>102</a:t>
            </a:r>
          </a:p>
          <a:p>
            <a:pPr lvl="1"/>
            <a:r>
              <a:rPr lang="en-US" sz="3500" dirty="0" smtClean="0">
                <a:latin typeface="Arial"/>
                <a:cs typeface="Arial"/>
              </a:rPr>
              <a:t>95 on INH</a:t>
            </a:r>
            <a:r>
              <a:rPr lang="en-US" sz="3500" dirty="0">
                <a:latin typeface="Arial"/>
                <a:cs typeface="Arial"/>
              </a:rPr>
              <a:t> </a:t>
            </a:r>
            <a:r>
              <a:rPr lang="mr-IN" sz="3500" dirty="0" smtClean="0">
                <a:latin typeface="Arial"/>
                <a:cs typeface="Arial"/>
              </a:rPr>
              <a:t>–</a:t>
            </a:r>
            <a:r>
              <a:rPr lang="en-US" sz="3500" dirty="0" smtClean="0">
                <a:latin typeface="Arial"/>
                <a:cs typeface="Arial"/>
              </a:rPr>
              <a:t> not provided by arm!</a:t>
            </a:r>
          </a:p>
          <a:p>
            <a:pPr lvl="1"/>
            <a:r>
              <a:rPr lang="en-US" sz="3500" dirty="0" smtClean="0">
                <a:latin typeface="Arial"/>
                <a:cs typeface="Arial"/>
              </a:rPr>
              <a:t>3 fatal </a:t>
            </a:r>
          </a:p>
          <a:p>
            <a:pPr lvl="2"/>
            <a:r>
              <a:rPr lang="en-US" sz="3000" dirty="0" smtClean="0">
                <a:latin typeface="Arial"/>
                <a:cs typeface="Arial"/>
              </a:rPr>
              <a:t>4 </a:t>
            </a:r>
            <a:r>
              <a:rPr lang="en-US" sz="3000" dirty="0" err="1" smtClean="0">
                <a:latin typeface="Arial"/>
                <a:cs typeface="Arial"/>
              </a:rPr>
              <a:t>mo.INH</a:t>
            </a:r>
            <a:r>
              <a:rPr lang="en-US" sz="3000" dirty="0" smtClean="0">
                <a:latin typeface="Arial"/>
                <a:cs typeface="Arial"/>
              </a:rPr>
              <a:t> </a:t>
            </a:r>
            <a:r>
              <a:rPr lang="mr-IN" sz="3000" dirty="0" smtClean="0">
                <a:latin typeface="Arial"/>
                <a:cs typeface="Arial"/>
              </a:rPr>
              <a:t>–</a:t>
            </a:r>
            <a:r>
              <a:rPr lang="en-US" sz="3000" dirty="0" smtClean="0">
                <a:latin typeface="Arial"/>
                <a:cs typeface="Arial"/>
              </a:rPr>
              <a:t> two</a:t>
            </a:r>
          </a:p>
          <a:p>
            <a:pPr lvl="2"/>
            <a:r>
              <a:rPr lang="en-US" sz="3000" dirty="0" smtClean="0">
                <a:latin typeface="Arial"/>
                <a:cs typeface="Arial"/>
              </a:rPr>
              <a:t>12 mo. INH </a:t>
            </a:r>
            <a:r>
              <a:rPr lang="mr-IN" sz="3000" dirty="0" smtClean="0">
                <a:latin typeface="Arial"/>
                <a:cs typeface="Arial"/>
              </a:rPr>
              <a:t>–</a:t>
            </a:r>
            <a:r>
              <a:rPr lang="en-US" sz="3000" dirty="0" smtClean="0">
                <a:latin typeface="Arial"/>
                <a:cs typeface="Arial"/>
              </a:rPr>
              <a:t> one</a:t>
            </a:r>
          </a:p>
          <a:p>
            <a:pPr lvl="2"/>
            <a:endParaRPr lang="en-US" sz="3000" dirty="0">
              <a:latin typeface="Arial"/>
              <a:cs typeface="Arial"/>
            </a:endParaRPr>
          </a:p>
        </p:txBody>
      </p:sp>
      <p:pic>
        <p:nvPicPr>
          <p:cNvPr id="5" name="Content Placeholder 4" descr="Screen Shot 2019-02-24 at 8.15.23 AM.pn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5867" t="1111" r="2051" b="570"/>
          <a:stretch/>
        </p:blipFill>
        <p:spPr>
          <a:xfrm>
            <a:off x="6621597" y="1602769"/>
            <a:ext cx="4365075" cy="4278159"/>
          </a:xfrm>
        </p:spPr>
      </p:pic>
      <p:sp>
        <p:nvSpPr>
          <p:cNvPr id="6" name="TextBox 5"/>
          <p:cNvSpPr txBox="1"/>
          <p:nvPr/>
        </p:nvSpPr>
        <p:spPr>
          <a:xfrm>
            <a:off x="7410763" y="5979560"/>
            <a:ext cx="3944083" cy="400110"/>
          </a:xfrm>
          <a:prstGeom prst="rect">
            <a:avLst/>
          </a:prstGeom>
          <a:noFill/>
        </p:spPr>
        <p:txBody>
          <a:bodyPr wrap="none" rtlCol="0">
            <a:spAutoFit/>
          </a:bodyPr>
          <a:lstStyle/>
          <a:p>
            <a:r>
              <a:rPr lang="en-US" sz="2000" b="1" dirty="0" smtClean="0"/>
              <a:t>TB per 1,000 </a:t>
            </a:r>
            <a:r>
              <a:rPr lang="en-US" sz="2000" b="1" dirty="0" err="1" smtClean="0"/>
              <a:t>py</a:t>
            </a:r>
            <a:r>
              <a:rPr lang="en-US" sz="2000" b="1" dirty="0" smtClean="0"/>
              <a:t> among “compliers”</a:t>
            </a:r>
            <a:endParaRPr lang="en-US" sz="2000" b="1" dirty="0"/>
          </a:p>
        </p:txBody>
      </p:sp>
      <p:sp>
        <p:nvSpPr>
          <p:cNvPr id="4" name="TextBox 3"/>
          <p:cNvSpPr txBox="1"/>
          <p:nvPr/>
        </p:nvSpPr>
        <p:spPr>
          <a:xfrm>
            <a:off x="443906" y="6250797"/>
            <a:ext cx="3153853" cy="400110"/>
          </a:xfrm>
          <a:prstGeom prst="rect">
            <a:avLst/>
          </a:prstGeom>
          <a:noFill/>
        </p:spPr>
        <p:txBody>
          <a:bodyPr wrap="none" rtlCol="0">
            <a:spAutoFit/>
          </a:bodyPr>
          <a:lstStyle/>
          <a:p>
            <a:r>
              <a:rPr lang="en-US" sz="2000" dirty="0" smtClean="0"/>
              <a:t>*Bull WHO 1982;60:555-564  </a:t>
            </a:r>
            <a:endParaRPr lang="en-US" sz="2000" dirty="0"/>
          </a:p>
        </p:txBody>
      </p:sp>
    </p:spTree>
    <p:extLst>
      <p:ext uri="{BB962C8B-B14F-4D97-AF65-F5344CB8AC3E}">
        <p14:creationId xmlns:p14="http://schemas.microsoft.com/office/powerpoint/2010/main" val="27109836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1852A4-13B6-408B-B04B-EA9604211AF4}"/>
              </a:ext>
            </a:extLst>
          </p:cNvPr>
          <p:cNvSpPr>
            <a:spLocks noGrp="1"/>
          </p:cNvSpPr>
          <p:nvPr>
            <p:ph type="title"/>
          </p:nvPr>
        </p:nvSpPr>
        <p:spPr>
          <a:xfrm>
            <a:off x="394583" y="258909"/>
            <a:ext cx="11196294" cy="789055"/>
          </a:xfrm>
        </p:spPr>
        <p:txBody>
          <a:bodyPr>
            <a:normAutofit/>
          </a:bodyPr>
          <a:lstStyle/>
          <a:p>
            <a:r>
              <a:rPr lang="en-US" sz="4000" b="1" dirty="0" smtClean="0">
                <a:latin typeface="Arial"/>
                <a:cs typeface="Arial"/>
              </a:rPr>
              <a:t>Historical background: IUAT trial</a:t>
            </a:r>
            <a:endParaRPr lang="en-US" sz="4000" b="1" dirty="0">
              <a:latin typeface="Arial"/>
              <a:cs typeface="Arial"/>
            </a:endParaRPr>
          </a:p>
        </p:txBody>
      </p:sp>
      <p:pic>
        <p:nvPicPr>
          <p:cNvPr id="7" name="Content Placeholder 6" descr="Screen Shot 2019-02-24 at 9.20.57 AM.png"/>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2765" t="-304" r="2359" b="-1998"/>
          <a:stretch/>
        </p:blipFill>
        <p:spPr>
          <a:xfrm>
            <a:off x="271276" y="1541123"/>
            <a:ext cx="5943407" cy="2983615"/>
          </a:xfrm>
        </p:spPr>
      </p:pic>
      <p:sp>
        <p:nvSpPr>
          <p:cNvPr id="6" name="TextBox 5"/>
          <p:cNvSpPr txBox="1"/>
          <p:nvPr/>
        </p:nvSpPr>
        <p:spPr>
          <a:xfrm>
            <a:off x="369920" y="1131766"/>
            <a:ext cx="4421854" cy="400110"/>
          </a:xfrm>
          <a:prstGeom prst="rect">
            <a:avLst/>
          </a:prstGeom>
          <a:noFill/>
        </p:spPr>
        <p:txBody>
          <a:bodyPr wrap="none" rtlCol="0">
            <a:spAutoFit/>
          </a:bodyPr>
          <a:lstStyle/>
          <a:p>
            <a:r>
              <a:rPr lang="en-US" sz="2000" b="1" dirty="0" smtClean="0"/>
              <a:t>Table 3. Risk of INH hepatitis by quarter </a:t>
            </a:r>
            <a:endParaRPr lang="en-US" sz="2000" b="1" dirty="0"/>
          </a:p>
        </p:txBody>
      </p:sp>
      <p:pic>
        <p:nvPicPr>
          <p:cNvPr id="8" name="Content Placeholder 7" descr="Screen Shot 2019-02-24 at 9.21.56 AM.png"/>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2248" t="4950" r="1394" b="756"/>
          <a:stretch/>
        </p:blipFill>
        <p:spPr>
          <a:xfrm>
            <a:off x="6611193" y="986319"/>
            <a:ext cx="5472913" cy="3945276"/>
          </a:xfrm>
        </p:spPr>
      </p:pic>
      <p:cxnSp>
        <p:nvCxnSpPr>
          <p:cNvPr id="4" name="Straight Connector 3"/>
          <p:cNvCxnSpPr/>
          <p:nvPr/>
        </p:nvCxnSpPr>
        <p:spPr>
          <a:xfrm>
            <a:off x="6362672" y="1072622"/>
            <a:ext cx="49303" cy="4142540"/>
          </a:xfrm>
          <a:prstGeom prst="line">
            <a:avLst/>
          </a:prstGeom>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78190" y="5165846"/>
            <a:ext cx="4256419" cy="1323439"/>
          </a:xfrm>
          <a:prstGeom prst="rect">
            <a:avLst/>
          </a:prstGeom>
          <a:noFill/>
        </p:spPr>
        <p:txBody>
          <a:bodyPr wrap="none" rtlCol="0">
            <a:spAutoFit/>
          </a:bodyPr>
          <a:lstStyle/>
          <a:p>
            <a:r>
              <a:rPr lang="en-US" sz="2000" dirty="0" smtClean="0"/>
              <a:t>Cumulative INH hepatitis risk per 1,000</a:t>
            </a:r>
          </a:p>
          <a:p>
            <a:pPr marL="285750" indent="-285750">
              <a:buFont typeface="Arial"/>
              <a:buChar char="•"/>
            </a:pPr>
            <a:r>
              <a:rPr lang="en-US" sz="2000" dirty="0" smtClean="0"/>
              <a:t>6 mo. - 3.6</a:t>
            </a:r>
          </a:p>
          <a:p>
            <a:pPr marL="285750" indent="-285750">
              <a:buFont typeface="Arial"/>
              <a:buChar char="•"/>
            </a:pPr>
            <a:r>
              <a:rPr lang="en-US" sz="2000" dirty="0" smtClean="0"/>
              <a:t>9 mo. - 4.4</a:t>
            </a:r>
          </a:p>
          <a:p>
            <a:pPr marL="285750" indent="-285750">
              <a:buFont typeface="Arial"/>
              <a:buChar char="•"/>
            </a:pPr>
            <a:r>
              <a:rPr lang="en-US" sz="2000" dirty="0" smtClean="0"/>
              <a:t>12 mo. </a:t>
            </a:r>
            <a:r>
              <a:rPr lang="mr-IN" sz="2000" dirty="0" smtClean="0"/>
              <a:t>–</a:t>
            </a:r>
            <a:r>
              <a:rPr lang="en-US" sz="2000" dirty="0" smtClean="0"/>
              <a:t> 5.2 </a:t>
            </a:r>
            <a:endParaRPr lang="en-US" sz="2000" dirty="0"/>
          </a:p>
        </p:txBody>
      </p:sp>
    </p:spTree>
    <p:extLst>
      <p:ext uri="{BB962C8B-B14F-4D97-AF65-F5344CB8AC3E}">
        <p14:creationId xmlns:p14="http://schemas.microsoft.com/office/powerpoint/2010/main" val="36468594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1852A4-13B6-408B-B04B-EA9604211AF4}"/>
              </a:ext>
            </a:extLst>
          </p:cNvPr>
          <p:cNvSpPr>
            <a:spLocks noGrp="1"/>
          </p:cNvSpPr>
          <p:nvPr>
            <p:ph type="title"/>
          </p:nvPr>
        </p:nvSpPr>
        <p:spPr>
          <a:xfrm>
            <a:off x="554881" y="320555"/>
            <a:ext cx="11035995" cy="1370134"/>
          </a:xfrm>
        </p:spPr>
        <p:txBody>
          <a:bodyPr>
            <a:normAutofit/>
          </a:bodyPr>
          <a:lstStyle/>
          <a:p>
            <a:r>
              <a:rPr lang="en-US" sz="4000" b="1" dirty="0" smtClean="0">
                <a:latin typeface="Arial"/>
                <a:cs typeface="Arial"/>
              </a:rPr>
              <a:t>Historical background: 12</a:t>
            </a:r>
            <a:r>
              <a:rPr lang="en-US" sz="4000" b="1" dirty="0" smtClean="0">
                <a:latin typeface="Arial"/>
                <a:cs typeface="Arial"/>
                <a:sym typeface="Wingdings"/>
              </a:rPr>
              <a:t></a:t>
            </a:r>
            <a:r>
              <a:rPr lang="en-US" sz="4000" b="1" dirty="0" smtClean="0">
                <a:latin typeface="Arial"/>
                <a:cs typeface="Arial"/>
              </a:rPr>
              <a:t>6</a:t>
            </a:r>
            <a:r>
              <a:rPr lang="en-US" sz="4000" b="1" dirty="0">
                <a:latin typeface="Arial"/>
                <a:cs typeface="Arial"/>
              </a:rPr>
              <a:t> </a:t>
            </a:r>
            <a:r>
              <a:rPr lang="en-US" sz="4000" b="1" dirty="0" smtClean="0">
                <a:latin typeface="Arial"/>
                <a:cs typeface="Arial"/>
              </a:rPr>
              <a:t>or 12</a:t>
            </a:r>
            <a:r>
              <a:rPr lang="en-US" sz="4000" b="1" dirty="0" smtClean="0">
                <a:latin typeface="Arial"/>
                <a:cs typeface="Arial"/>
                <a:sym typeface="Wingdings"/>
              </a:rPr>
              <a:t>, ? 9 mo.</a:t>
            </a:r>
            <a:endParaRPr lang="en-US" sz="4000" b="1" dirty="0">
              <a:latin typeface="Arial"/>
              <a:cs typeface="Arial"/>
            </a:endParaRPr>
          </a:p>
        </p:txBody>
      </p:sp>
      <p:sp>
        <p:nvSpPr>
          <p:cNvPr id="3" name="Content Placeholder 2">
            <a:extLst>
              <a:ext uri="{FF2B5EF4-FFF2-40B4-BE49-F238E27FC236}">
                <a16:creationId xmlns="" xmlns:a16="http://schemas.microsoft.com/office/drawing/2014/main" id="{547D071E-D927-4CAC-9986-5C19C47EAC8D}"/>
              </a:ext>
            </a:extLst>
          </p:cNvPr>
          <p:cNvSpPr>
            <a:spLocks noGrp="1"/>
          </p:cNvSpPr>
          <p:nvPr>
            <p:ph sz="half" idx="1"/>
          </p:nvPr>
        </p:nvSpPr>
        <p:spPr>
          <a:xfrm>
            <a:off x="579254" y="1603704"/>
            <a:ext cx="5475129" cy="4338869"/>
          </a:xfrm>
        </p:spPr>
        <p:txBody>
          <a:bodyPr>
            <a:normAutofit/>
          </a:bodyPr>
          <a:lstStyle/>
          <a:p>
            <a:r>
              <a:rPr lang="en-US" dirty="0" smtClean="0">
                <a:latin typeface="Arial"/>
                <a:cs typeface="Arial"/>
              </a:rPr>
              <a:t>1983 </a:t>
            </a:r>
            <a:r>
              <a:rPr lang="mr-IN" dirty="0" smtClean="0">
                <a:latin typeface="Arial"/>
                <a:cs typeface="Arial"/>
              </a:rPr>
              <a:t>–</a:t>
            </a:r>
            <a:r>
              <a:rPr lang="en-US" dirty="0" smtClean="0">
                <a:latin typeface="Arial"/>
                <a:cs typeface="Arial"/>
              </a:rPr>
              <a:t> Clinical &amp; lab monitoring for person &gt; 35 </a:t>
            </a:r>
            <a:r>
              <a:rPr lang="en-US" dirty="0" err="1" smtClean="0">
                <a:latin typeface="Arial"/>
                <a:cs typeface="Arial"/>
              </a:rPr>
              <a:t>yrs</a:t>
            </a:r>
            <a:endParaRPr lang="en-US" dirty="0">
              <a:latin typeface="Arial"/>
              <a:cs typeface="Arial"/>
            </a:endParaRPr>
          </a:p>
          <a:p>
            <a:r>
              <a:rPr lang="en-US" dirty="0" smtClean="0">
                <a:latin typeface="Arial"/>
                <a:cs typeface="Arial"/>
              </a:rPr>
              <a:t>1986 </a:t>
            </a:r>
            <a:r>
              <a:rPr lang="mr-IN" dirty="0" smtClean="0">
                <a:latin typeface="Arial"/>
                <a:cs typeface="Arial"/>
              </a:rPr>
              <a:t>–</a:t>
            </a:r>
            <a:r>
              <a:rPr lang="en-US" dirty="0" smtClean="0">
                <a:latin typeface="Arial"/>
                <a:cs typeface="Arial"/>
              </a:rPr>
              <a:t> INH 6 or 12 mo.</a:t>
            </a:r>
            <a:endParaRPr lang="en-US" dirty="0">
              <a:latin typeface="Arial"/>
              <a:cs typeface="Arial"/>
            </a:endParaRPr>
          </a:p>
          <a:p>
            <a:pPr lvl="1"/>
            <a:r>
              <a:rPr lang="en-US" sz="2800" dirty="0" smtClean="0">
                <a:latin typeface="Arial"/>
                <a:cs typeface="Arial"/>
              </a:rPr>
              <a:t>6 more cost-effective </a:t>
            </a:r>
          </a:p>
          <a:p>
            <a:r>
              <a:rPr lang="en-US" dirty="0" smtClean="0">
                <a:latin typeface="Arial"/>
                <a:cs typeface="Arial"/>
              </a:rPr>
              <a:t>1999 </a:t>
            </a:r>
            <a:r>
              <a:rPr lang="mr-IN" dirty="0" smtClean="0">
                <a:latin typeface="Arial"/>
                <a:cs typeface="Arial"/>
              </a:rPr>
              <a:t>–</a:t>
            </a:r>
            <a:r>
              <a:rPr lang="en-US" dirty="0" smtClean="0">
                <a:latin typeface="Arial"/>
                <a:cs typeface="Arial"/>
              </a:rPr>
              <a:t> Comstock proposes 9 months from retrospective analysis  of data from Bethel INH Studies (G. Comstock IJTLD 1999)</a:t>
            </a:r>
          </a:p>
        </p:txBody>
      </p:sp>
      <p:pic>
        <p:nvPicPr>
          <p:cNvPr id="5" name="Content Placeholder 4" descr="Comstock 9 mo analysis.pn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2555" t="1143" r="1632" b="289"/>
          <a:stretch/>
        </p:blipFill>
        <p:spPr>
          <a:xfrm>
            <a:off x="6942195" y="1329683"/>
            <a:ext cx="4204775" cy="4834812"/>
          </a:xfrm>
        </p:spPr>
      </p:pic>
    </p:spTree>
    <p:extLst>
      <p:ext uri="{BB962C8B-B14F-4D97-AF65-F5344CB8AC3E}">
        <p14:creationId xmlns:p14="http://schemas.microsoft.com/office/powerpoint/2010/main" val="1293579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1852A4-13B6-408B-B04B-EA9604211AF4}"/>
              </a:ext>
            </a:extLst>
          </p:cNvPr>
          <p:cNvSpPr>
            <a:spLocks noGrp="1"/>
          </p:cNvSpPr>
          <p:nvPr>
            <p:ph type="title"/>
          </p:nvPr>
        </p:nvSpPr>
        <p:spPr>
          <a:xfrm>
            <a:off x="382251" y="1"/>
            <a:ext cx="11479901" cy="1294544"/>
          </a:xfrm>
        </p:spPr>
        <p:txBody>
          <a:bodyPr>
            <a:normAutofit/>
          </a:bodyPr>
          <a:lstStyle/>
          <a:p>
            <a:r>
              <a:rPr lang="en-US" sz="4000" dirty="0" smtClean="0"/>
              <a:t>Historical background: </a:t>
            </a:r>
            <a:r>
              <a:rPr lang="en-US" sz="4000" dirty="0">
                <a:latin typeface="Arial"/>
                <a:cs typeface="Arial"/>
              </a:rPr>
              <a:t>12</a:t>
            </a:r>
            <a:r>
              <a:rPr lang="en-US" sz="4000" dirty="0" smtClean="0">
                <a:latin typeface="Arial"/>
                <a:cs typeface="Arial"/>
                <a:sym typeface="Wingdings"/>
              </a:rPr>
              <a:t> </a:t>
            </a:r>
            <a:r>
              <a:rPr lang="en-US" sz="4000" dirty="0" smtClean="0">
                <a:latin typeface="Arial"/>
                <a:cs typeface="Arial"/>
              </a:rPr>
              <a:t>6 or 12</a:t>
            </a:r>
            <a:r>
              <a:rPr lang="en-US" sz="4000" dirty="0" smtClean="0">
                <a:latin typeface="Arial"/>
                <a:cs typeface="Arial"/>
                <a:sym typeface="Wingdings"/>
              </a:rPr>
              <a:t> 9 mo.</a:t>
            </a:r>
            <a:endParaRPr lang="en-US" sz="4000" dirty="0"/>
          </a:p>
        </p:txBody>
      </p:sp>
      <p:sp>
        <p:nvSpPr>
          <p:cNvPr id="3" name="Content Placeholder 2">
            <a:extLst>
              <a:ext uri="{FF2B5EF4-FFF2-40B4-BE49-F238E27FC236}">
                <a16:creationId xmlns="" xmlns:a16="http://schemas.microsoft.com/office/drawing/2014/main" id="{547D071E-D927-4CAC-9986-5C19C47EAC8D}"/>
              </a:ext>
            </a:extLst>
          </p:cNvPr>
          <p:cNvSpPr>
            <a:spLocks noGrp="1"/>
          </p:cNvSpPr>
          <p:nvPr>
            <p:ph idx="1"/>
          </p:nvPr>
        </p:nvSpPr>
        <p:spPr>
          <a:xfrm>
            <a:off x="269782" y="1138990"/>
            <a:ext cx="11731349" cy="5719010"/>
          </a:xfrm>
        </p:spPr>
        <p:txBody>
          <a:bodyPr>
            <a:normAutofit/>
          </a:bodyPr>
          <a:lstStyle/>
          <a:p>
            <a:r>
              <a:rPr lang="en-US" dirty="0"/>
              <a:t>Most recent guidelines from ATS/</a:t>
            </a:r>
            <a:r>
              <a:rPr lang="en-US" dirty="0" smtClean="0"/>
              <a:t>CDC in 2000 rec 9 </a:t>
            </a:r>
            <a:r>
              <a:rPr lang="en-US" dirty="0" err="1" smtClean="0"/>
              <a:t>mo</a:t>
            </a:r>
            <a:r>
              <a:rPr lang="en-US" dirty="0" smtClean="0"/>
              <a:t> INH: </a:t>
            </a:r>
            <a:endParaRPr lang="en-US" dirty="0"/>
          </a:p>
          <a:p>
            <a:pPr lvl="1"/>
            <a:r>
              <a:rPr lang="en-US" dirty="0"/>
              <a:t>Targeted tuberculin testing and treatment of latent tuberculosis infection. </a:t>
            </a:r>
          </a:p>
          <a:p>
            <a:pPr lvl="2"/>
            <a:r>
              <a:rPr lang="en-US" b="0" dirty="0"/>
              <a:t>Am J Respir </a:t>
            </a:r>
            <a:r>
              <a:rPr lang="en-US" b="0" dirty="0" err="1"/>
              <a:t>Crit</a:t>
            </a:r>
            <a:r>
              <a:rPr lang="en-US" b="0" dirty="0"/>
              <a:t> Care Med 2000;161(4):S221-S247.</a:t>
            </a:r>
          </a:p>
          <a:p>
            <a:r>
              <a:rPr lang="en-US" dirty="0"/>
              <a:t>Since then:</a:t>
            </a:r>
          </a:p>
          <a:p>
            <a:pPr lvl="1"/>
            <a:r>
              <a:rPr lang="en-US" dirty="0"/>
              <a:t>2RZ no longer recommended due to risk of severe hepatotoxicity</a:t>
            </a:r>
          </a:p>
          <a:p>
            <a:pPr lvl="1"/>
            <a:r>
              <a:rPr lang="en-US" dirty="0"/>
              <a:t>Compared to 6H or 9H, regimens of 3HP, 4R, and 3HR demonstrated to be</a:t>
            </a:r>
          </a:p>
          <a:p>
            <a:pPr lvl="2"/>
            <a:r>
              <a:rPr lang="en-US" sz="2400" dirty="0"/>
              <a:t>As effective</a:t>
            </a:r>
          </a:p>
          <a:p>
            <a:pPr lvl="2"/>
            <a:r>
              <a:rPr lang="en-US" sz="2400" dirty="0"/>
              <a:t>More likely to be completed</a:t>
            </a:r>
          </a:p>
          <a:p>
            <a:pPr lvl="2"/>
            <a:r>
              <a:rPr lang="en-US" sz="2400" dirty="0"/>
              <a:t>At least as safe</a:t>
            </a:r>
          </a:p>
          <a:p>
            <a:r>
              <a:rPr lang="en-US" dirty="0"/>
              <a:t>Most treatment regimens have not been compared head to head, but they have been compared by network meta-analysis</a:t>
            </a:r>
          </a:p>
          <a:p>
            <a:pPr lvl="2"/>
            <a:r>
              <a:rPr lang="en-US" b="0" dirty="0"/>
              <a:t>Stagg HR et al. Ann Intern Med 2014.</a:t>
            </a:r>
          </a:p>
          <a:p>
            <a:pPr lvl="2"/>
            <a:r>
              <a:rPr lang="en-US" b="0" dirty="0"/>
              <a:t>Zenner D et al (updated). Ann Intern Med 2017</a:t>
            </a:r>
          </a:p>
        </p:txBody>
      </p:sp>
    </p:spTree>
    <p:extLst>
      <p:ext uri="{BB962C8B-B14F-4D97-AF65-F5344CB8AC3E}">
        <p14:creationId xmlns:p14="http://schemas.microsoft.com/office/powerpoint/2010/main" val="29898388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1852A4-13B6-408B-B04B-EA9604211AF4}"/>
              </a:ext>
            </a:extLst>
          </p:cNvPr>
          <p:cNvSpPr>
            <a:spLocks noGrp="1"/>
          </p:cNvSpPr>
          <p:nvPr>
            <p:ph type="title"/>
          </p:nvPr>
        </p:nvSpPr>
        <p:spPr>
          <a:xfrm>
            <a:off x="838199" y="12330"/>
            <a:ext cx="10580047" cy="1047964"/>
          </a:xfrm>
        </p:spPr>
        <p:txBody>
          <a:bodyPr/>
          <a:lstStyle/>
          <a:p>
            <a:r>
              <a:rPr lang="en-US" dirty="0" smtClean="0"/>
              <a:t>Background: current revision*</a:t>
            </a:r>
            <a:endParaRPr lang="en-US" dirty="0"/>
          </a:p>
        </p:txBody>
      </p:sp>
      <p:sp>
        <p:nvSpPr>
          <p:cNvPr id="3" name="Content Placeholder 2">
            <a:extLst>
              <a:ext uri="{FF2B5EF4-FFF2-40B4-BE49-F238E27FC236}">
                <a16:creationId xmlns="" xmlns:a16="http://schemas.microsoft.com/office/drawing/2014/main" id="{547D071E-D927-4CAC-9986-5C19C47EAC8D}"/>
              </a:ext>
            </a:extLst>
          </p:cNvPr>
          <p:cNvSpPr>
            <a:spLocks noGrp="1"/>
          </p:cNvSpPr>
          <p:nvPr>
            <p:ph idx="1"/>
          </p:nvPr>
        </p:nvSpPr>
        <p:spPr>
          <a:xfrm>
            <a:off x="195309" y="1138990"/>
            <a:ext cx="11665258" cy="5719010"/>
          </a:xfrm>
        </p:spPr>
        <p:txBody>
          <a:bodyPr>
            <a:normAutofit/>
          </a:bodyPr>
          <a:lstStyle/>
          <a:p>
            <a:r>
              <a:rPr lang="en-US" dirty="0"/>
              <a:t>ATS/IDSA/CDC started treatment guidelines in 2011, but ATS and IDSA withdrew in December 2016. </a:t>
            </a:r>
          </a:p>
          <a:p>
            <a:pPr lvl="1"/>
            <a:r>
              <a:rPr lang="en-US" dirty="0"/>
              <a:t>GRADE criteria did not fit well with “whom to treat for LTBI”, or “how to ensure treatment”, topics which will be addressed elsewhere</a:t>
            </a:r>
          </a:p>
          <a:p>
            <a:pPr lvl="1"/>
            <a:r>
              <a:rPr lang="en-US" dirty="0"/>
              <a:t>This document focuses on which regimens to use to treat LTBI, a topic for which GRADE criteria are more appropriate </a:t>
            </a:r>
          </a:p>
          <a:p>
            <a:endParaRPr lang="en-US" dirty="0"/>
          </a:p>
          <a:p>
            <a:r>
              <a:rPr lang="en-US" dirty="0"/>
              <a:t>Neither WHO 2018 LTBI guidelines, nor the recent network meta-analyses, include recent 4R data on safety and effectiveness. </a:t>
            </a:r>
          </a:p>
          <a:p>
            <a:endParaRPr lang="en-US" dirty="0"/>
          </a:p>
          <a:p>
            <a:r>
              <a:rPr lang="en-US" dirty="0"/>
              <a:t>NTCA and CDC recognize the importance of LTBI guidelines for TB practitioners in the United States and other countries</a:t>
            </a:r>
          </a:p>
          <a:p>
            <a:endParaRPr lang="en-US" dirty="0"/>
          </a:p>
        </p:txBody>
      </p:sp>
      <p:sp>
        <p:nvSpPr>
          <p:cNvPr id="4" name="TextBox 3"/>
          <p:cNvSpPr txBox="1"/>
          <p:nvPr/>
        </p:nvSpPr>
        <p:spPr>
          <a:xfrm>
            <a:off x="616537" y="6312442"/>
            <a:ext cx="7378943" cy="461665"/>
          </a:xfrm>
          <a:prstGeom prst="rect">
            <a:avLst/>
          </a:prstGeom>
          <a:noFill/>
        </p:spPr>
        <p:txBody>
          <a:bodyPr wrap="none" rtlCol="0">
            <a:spAutoFit/>
          </a:bodyPr>
          <a:lstStyle/>
          <a:p>
            <a:r>
              <a:rPr lang="en-US" sz="2400" dirty="0" smtClean="0"/>
              <a:t>*As presented at ACET in December 2018 by Tim Sterling.</a:t>
            </a:r>
            <a:endParaRPr lang="en-US" sz="2400" dirty="0"/>
          </a:p>
        </p:txBody>
      </p:sp>
    </p:spTree>
    <p:extLst>
      <p:ext uri="{BB962C8B-B14F-4D97-AF65-F5344CB8AC3E}">
        <p14:creationId xmlns:p14="http://schemas.microsoft.com/office/powerpoint/2010/main" val="22636011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F7D0F2-9604-46F6-83AD-6CAAF22D972A}"/>
              </a:ext>
            </a:extLst>
          </p:cNvPr>
          <p:cNvSpPr>
            <a:spLocks noGrp="1"/>
          </p:cNvSpPr>
          <p:nvPr>
            <p:ph type="title"/>
          </p:nvPr>
        </p:nvSpPr>
        <p:spPr>
          <a:xfrm>
            <a:off x="505560" y="0"/>
            <a:ext cx="11693328" cy="1331459"/>
          </a:xfrm>
        </p:spPr>
        <p:txBody>
          <a:bodyPr>
            <a:normAutofit/>
          </a:bodyPr>
          <a:lstStyle/>
          <a:p>
            <a:r>
              <a:rPr lang="en-US" sz="4000" dirty="0"/>
              <a:t>Evidence evaluation and </a:t>
            </a:r>
            <a:r>
              <a:rPr lang="en-US" sz="4000" dirty="0" smtClean="0"/>
              <a:t>recommendations*</a:t>
            </a:r>
            <a:endParaRPr lang="en-US" sz="4000" dirty="0"/>
          </a:p>
        </p:txBody>
      </p:sp>
      <p:sp>
        <p:nvSpPr>
          <p:cNvPr id="3" name="Content Placeholder 2">
            <a:extLst>
              <a:ext uri="{FF2B5EF4-FFF2-40B4-BE49-F238E27FC236}">
                <a16:creationId xmlns="" xmlns:a16="http://schemas.microsoft.com/office/drawing/2014/main" id="{057E7E2C-1457-4ECC-A026-70CD60F18B1B}"/>
              </a:ext>
            </a:extLst>
          </p:cNvPr>
          <p:cNvSpPr>
            <a:spLocks noGrp="1"/>
          </p:cNvSpPr>
          <p:nvPr>
            <p:ph idx="1"/>
          </p:nvPr>
        </p:nvSpPr>
        <p:spPr>
          <a:xfrm>
            <a:off x="283607" y="1156896"/>
            <a:ext cx="11467570" cy="4834994"/>
          </a:xfrm>
        </p:spPr>
        <p:txBody>
          <a:bodyPr>
            <a:normAutofit/>
          </a:bodyPr>
          <a:lstStyle/>
          <a:p>
            <a:r>
              <a:rPr lang="en-US" sz="2400" dirty="0"/>
              <a:t>Clinical question written in the PICO format</a:t>
            </a:r>
          </a:p>
          <a:p>
            <a:pPr lvl="1"/>
            <a:r>
              <a:rPr lang="en-US" sz="2000" u="sng" dirty="0"/>
              <a:t>P</a:t>
            </a:r>
            <a:r>
              <a:rPr lang="en-US" sz="2000" dirty="0"/>
              <a:t>opulation, </a:t>
            </a:r>
            <a:r>
              <a:rPr lang="en-US" sz="2000" u="sng" dirty="0"/>
              <a:t>i</a:t>
            </a:r>
            <a:r>
              <a:rPr lang="en-US" sz="2000" dirty="0"/>
              <a:t>ntervention, </a:t>
            </a:r>
            <a:r>
              <a:rPr lang="en-US" sz="2000" u="sng" dirty="0"/>
              <a:t>c</a:t>
            </a:r>
            <a:r>
              <a:rPr lang="en-US" sz="2000" dirty="0"/>
              <a:t>omparator, </a:t>
            </a:r>
            <a:r>
              <a:rPr lang="en-US" sz="2000" u="sng" dirty="0"/>
              <a:t>o</a:t>
            </a:r>
            <a:r>
              <a:rPr lang="en-US" sz="2000" dirty="0"/>
              <a:t>utcomes</a:t>
            </a:r>
          </a:p>
          <a:p>
            <a:pPr lvl="1"/>
            <a:r>
              <a:rPr lang="en-US" sz="2000" dirty="0"/>
              <a:t>“Which regimens have the greatest effectiveness and least toxicity?” </a:t>
            </a:r>
          </a:p>
          <a:p>
            <a:pPr lvl="1"/>
            <a:r>
              <a:rPr lang="en-US" sz="2000" u="sng" dirty="0"/>
              <a:t>Outcomes</a:t>
            </a:r>
            <a:r>
              <a:rPr lang="en-US" sz="2000" dirty="0"/>
              <a:t>: TB disease (effectiveness) and hepatotoxicity (toxicity)</a:t>
            </a:r>
          </a:p>
          <a:p>
            <a:pPr lvl="2"/>
            <a:r>
              <a:rPr lang="en-US" sz="1800" u="sng" dirty="0"/>
              <a:t>Importance</a:t>
            </a:r>
            <a:r>
              <a:rPr lang="en-US" sz="1800" dirty="0"/>
              <a:t> rated as critical, important, or not important</a:t>
            </a:r>
          </a:p>
          <a:p>
            <a:endParaRPr lang="en-US" sz="2400" dirty="0"/>
          </a:p>
          <a:p>
            <a:r>
              <a:rPr lang="en-US" sz="2400" dirty="0"/>
              <a:t>Systematic literature review: MEDLINE, Cochrane Central Register of Controlled Trials (CENTRAL), Google Scholar</a:t>
            </a:r>
          </a:p>
          <a:p>
            <a:pPr lvl="1"/>
            <a:r>
              <a:rPr lang="en-US" sz="2000" dirty="0"/>
              <a:t>Updated June 5, 2018 (including 4R data from Dr. Menzies; published in July)</a:t>
            </a:r>
            <a:endParaRPr lang="en-US" sz="2000" dirty="0">
              <a:solidFill>
                <a:srgbClr val="FF0000"/>
              </a:solidFill>
              <a:highlight>
                <a:srgbClr val="FFFF00"/>
              </a:highlight>
            </a:endParaRPr>
          </a:p>
          <a:p>
            <a:endParaRPr lang="en-US" sz="2400" dirty="0"/>
          </a:p>
          <a:p>
            <a:r>
              <a:rPr lang="en-US" sz="2400" u="sng" dirty="0"/>
              <a:t>G</a:t>
            </a:r>
            <a:r>
              <a:rPr lang="en-US" sz="2400" dirty="0"/>
              <a:t>rading of </a:t>
            </a:r>
            <a:r>
              <a:rPr lang="en-US" sz="2400" u="sng" dirty="0"/>
              <a:t>R</a:t>
            </a:r>
            <a:r>
              <a:rPr lang="en-US" sz="2400" dirty="0"/>
              <a:t>ecommendations </a:t>
            </a:r>
            <a:r>
              <a:rPr lang="en-US" sz="2400" u="sng" dirty="0"/>
              <a:t>A</a:t>
            </a:r>
            <a:r>
              <a:rPr lang="en-US" sz="2400" dirty="0"/>
              <a:t>ssessment, </a:t>
            </a:r>
            <a:r>
              <a:rPr lang="en-US" sz="2400" u="sng" dirty="0"/>
              <a:t>D</a:t>
            </a:r>
            <a:r>
              <a:rPr lang="en-US" sz="2400" dirty="0"/>
              <a:t>evelopment and </a:t>
            </a:r>
            <a:r>
              <a:rPr lang="en-US" sz="2400" u="sng" dirty="0"/>
              <a:t>E</a:t>
            </a:r>
            <a:r>
              <a:rPr lang="en-US" sz="2400" dirty="0"/>
              <a:t>valuation (GRADE) to appraise evidence </a:t>
            </a:r>
            <a:r>
              <a:rPr lang="en-US" sz="2400" dirty="0" smtClean="0"/>
              <a:t>quality</a:t>
            </a:r>
            <a:endParaRPr lang="en-US" sz="2400" dirty="0"/>
          </a:p>
        </p:txBody>
      </p:sp>
      <p:sp>
        <p:nvSpPr>
          <p:cNvPr id="4" name="TextBox 3"/>
          <p:cNvSpPr txBox="1"/>
          <p:nvPr/>
        </p:nvSpPr>
        <p:spPr>
          <a:xfrm>
            <a:off x="863150" y="5967231"/>
            <a:ext cx="6424306" cy="677108"/>
          </a:xfrm>
          <a:prstGeom prst="rect">
            <a:avLst/>
          </a:prstGeom>
          <a:noFill/>
        </p:spPr>
        <p:txBody>
          <a:bodyPr wrap="square" rtlCol="0">
            <a:spAutoFit/>
          </a:bodyPr>
          <a:lstStyle/>
          <a:p>
            <a:r>
              <a:rPr lang="en-US" sz="2000" dirty="0"/>
              <a:t>*As presented at ACET in December 2018 by Tim Sterling.</a:t>
            </a:r>
          </a:p>
          <a:p>
            <a:endParaRPr lang="en-US" dirty="0"/>
          </a:p>
        </p:txBody>
      </p:sp>
    </p:spTree>
    <p:extLst>
      <p:ext uri="{BB962C8B-B14F-4D97-AF65-F5344CB8AC3E}">
        <p14:creationId xmlns:p14="http://schemas.microsoft.com/office/powerpoint/2010/main" val="34490650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16922DAE860045992C5DFF1C6DD931" ma:contentTypeVersion="2" ma:contentTypeDescription="Create a new document." ma:contentTypeScope="" ma:versionID="8f523c596ec08559f9f1ac4dcfc19296">
  <xsd:schema xmlns:xsd="http://www.w3.org/2001/XMLSchema" xmlns:xs="http://www.w3.org/2001/XMLSchema" xmlns:p="http://schemas.microsoft.com/office/2006/metadata/properties" xmlns:ns2="371ce0dc-3f37-411e-a2e7-94c053c0f69c" targetNamespace="http://schemas.microsoft.com/office/2006/metadata/properties" ma:root="true" ma:fieldsID="3b896f5bf20a9841d7b5023f3a5abf53" ns2:_="">
    <xsd:import namespace="371ce0dc-3f37-411e-a2e7-94c053c0f69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1ce0dc-3f37-411e-a2e7-94c053c0f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98378F-1789-464A-B74C-6C097A70ED2E}"/>
</file>

<file path=customXml/itemProps2.xml><?xml version="1.0" encoding="utf-8"?>
<ds:datastoreItem xmlns:ds="http://schemas.openxmlformats.org/officeDocument/2006/customXml" ds:itemID="{C627C322-0479-456B-9991-A9C22EF0D74C}"/>
</file>

<file path=customXml/itemProps3.xml><?xml version="1.0" encoding="utf-8"?>
<ds:datastoreItem xmlns:ds="http://schemas.openxmlformats.org/officeDocument/2006/customXml" ds:itemID="{D5A4BCFD-3CC7-4A47-B9A5-5E37A6803D65}"/>
</file>

<file path=docProps/app.xml><?xml version="1.0" encoding="utf-8"?>
<Properties xmlns="http://schemas.openxmlformats.org/officeDocument/2006/extended-properties" xmlns:vt="http://schemas.openxmlformats.org/officeDocument/2006/docPropsVTypes">
  <TotalTime>2816</TotalTime>
  <Words>1866</Words>
  <Application>Microsoft Macintosh PowerPoint</Application>
  <PresentationFormat>Custom</PresentationFormat>
  <Paragraphs>382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Update on the Revision of U.S.  Guidelines for the Treatment of Latent TB Infection</vt:lpstr>
      <vt:lpstr>Topics for discussion of treatment recommendations for TB prevention</vt:lpstr>
      <vt:lpstr>Historical background: 12-6-9-?</vt:lpstr>
      <vt:lpstr>IUAT trial* in E. Europe: the only RCT of 12 vs 6 INH</vt:lpstr>
      <vt:lpstr>Historical background: IUAT trial</vt:lpstr>
      <vt:lpstr>Historical background: 126 or 12, ? 9 mo.</vt:lpstr>
      <vt:lpstr>Historical background: 12 6 or 12 9 mo.</vt:lpstr>
      <vt:lpstr>Background: current revision*</vt:lpstr>
      <vt:lpstr>Evidence evaluation and recommendations*</vt:lpstr>
      <vt:lpstr>Evidence evaluation and recommendations*</vt:lpstr>
      <vt:lpstr>GRADE evidence tables*</vt:lpstr>
      <vt:lpstr>GRADE Evidence Tables* Higher priority for the committee</vt:lpstr>
      <vt:lpstr>GRADE Evidence Tables* Higher priority for the committee</vt:lpstr>
      <vt:lpstr>GRADE Evidence Tables* Higher priority for the committee</vt:lpstr>
      <vt:lpstr>GRADE Evidence Tables* Lower priority for the committee</vt:lpstr>
      <vt:lpstr>Network meta-analysis*</vt:lpstr>
      <vt:lpstr>Network meta-analysis results* TB risk compared to no treatment </vt:lpstr>
      <vt:lpstr>Network meta-analysis results* Hepatotoxicity risk compared to no treatment </vt:lpstr>
      <vt:lpstr>Draft Recommendations^</vt:lpstr>
      <vt:lpstr>Final recommendations not yet available, but one could imagine</vt:lpstr>
      <vt:lpstr>LTBI Treatment Guidelines Committee</vt:lpstr>
      <vt:lpstr>Acknowledgments  Carol Dukes Hamilton, retired  Fred Gordin, in memoriam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Sterling, Timothy</dc:creator>
  <cp:lastModifiedBy>Randall Reves</cp:lastModifiedBy>
  <cp:revision>135</cp:revision>
  <dcterms:created xsi:type="dcterms:W3CDTF">2018-11-23T22:20:29Z</dcterms:created>
  <dcterms:modified xsi:type="dcterms:W3CDTF">2019-03-12T02:18:44Z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0x0101005D16922DAE860045992C5DFF1C6DD931</vt:lpwstr>
  </property>
</Properties>
</file>