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58" r:id="rId2"/>
  </p:sldMasterIdLst>
  <p:notesMasterIdLst>
    <p:notesMasterId r:id="rId51"/>
  </p:notesMasterIdLst>
  <p:handoutMasterIdLst>
    <p:handoutMasterId r:id="rId52"/>
  </p:handoutMasterIdLst>
  <p:sldIdLst>
    <p:sldId id="453" r:id="rId3"/>
    <p:sldId id="463" r:id="rId4"/>
    <p:sldId id="455" r:id="rId5"/>
    <p:sldId id="561" r:id="rId6"/>
    <p:sldId id="268" r:id="rId7"/>
    <p:sldId id="543" r:id="rId8"/>
    <p:sldId id="540" r:id="rId9"/>
    <p:sldId id="271" r:id="rId10"/>
    <p:sldId id="459" r:id="rId11"/>
    <p:sldId id="597" r:id="rId12"/>
    <p:sldId id="601" r:id="rId13"/>
    <p:sldId id="598" r:id="rId14"/>
    <p:sldId id="541" r:id="rId15"/>
    <p:sldId id="596" r:id="rId16"/>
    <p:sldId id="449" r:id="rId17"/>
    <p:sldId id="439" r:id="rId18"/>
    <p:sldId id="602" r:id="rId19"/>
    <p:sldId id="603" r:id="rId20"/>
    <p:sldId id="604" r:id="rId21"/>
    <p:sldId id="605" r:id="rId22"/>
    <p:sldId id="606" r:id="rId23"/>
    <p:sldId id="589" r:id="rId24"/>
    <p:sldId id="548" r:id="rId25"/>
    <p:sldId id="600" r:id="rId26"/>
    <p:sldId id="375" r:id="rId27"/>
    <p:sldId id="607" r:id="rId28"/>
    <p:sldId id="591" r:id="rId29"/>
    <p:sldId id="367" r:id="rId30"/>
    <p:sldId id="576" r:id="rId31"/>
    <p:sldId id="588" r:id="rId32"/>
    <p:sldId id="587" r:id="rId33"/>
    <p:sldId id="380" r:id="rId34"/>
    <p:sldId id="397" r:id="rId35"/>
    <p:sldId id="553" r:id="rId36"/>
    <p:sldId id="563" r:id="rId37"/>
    <p:sldId id="336" r:id="rId38"/>
    <p:sldId id="593" r:id="rId39"/>
    <p:sldId id="594" r:id="rId40"/>
    <p:sldId id="595" r:id="rId41"/>
    <p:sldId id="417" r:id="rId42"/>
    <p:sldId id="577" r:id="rId43"/>
    <p:sldId id="413" r:id="rId44"/>
    <p:sldId id="533" r:id="rId45"/>
    <p:sldId id="560" r:id="rId46"/>
    <p:sldId id="564" r:id="rId47"/>
    <p:sldId id="288" r:id="rId48"/>
    <p:sldId id="403" r:id="rId49"/>
    <p:sldId id="6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ony, Araxi@CDPH" initials="PA" lastIdx="12" clrIdx="0">
    <p:extLst>
      <p:ext uri="{19B8F6BF-5375-455C-9EA6-DF929625EA0E}">
        <p15:presenceInfo xmlns:p15="http://schemas.microsoft.com/office/powerpoint/2012/main" userId="S::Araxi.Polony@cdph.ca.gov::c33dae8c-6f54-45a7-b1ce-caa48b06e4c4" providerId="AD"/>
      </p:ext>
    </p:extLst>
  </p:cmAuthor>
  <p:cmAuthor id="2" name="Miller, Cathy@CDPH" initials="MC" lastIdx="9" clrIdx="1">
    <p:extLst>
      <p:ext uri="{19B8F6BF-5375-455C-9EA6-DF929625EA0E}">
        <p15:presenceInfo xmlns:p15="http://schemas.microsoft.com/office/powerpoint/2012/main" userId="S::cathy.miller@cdph.ca.gov::800b68e1-d94e-4784-9efe-9eb8340ddb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82407" autoAdjust="0"/>
  </p:normalViewPr>
  <p:slideViewPr>
    <p:cSldViewPr snapToGrid="0" snapToObjects="1">
      <p:cViewPr varScale="1">
        <p:scale>
          <a:sx n="91" d="100"/>
          <a:sy n="91" d="100"/>
        </p:scale>
        <p:origin x="1120" y="184"/>
      </p:cViewPr>
      <p:guideLst/>
    </p:cSldViewPr>
  </p:slideViewPr>
  <p:outlineViewPr>
    <p:cViewPr>
      <p:scale>
        <a:sx n="33" d="100"/>
        <a:sy n="33" d="100"/>
      </p:scale>
      <p:origin x="0" y="-35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Cases</c:v>
                </c:pt>
              </c:strCache>
            </c:strRef>
          </c:tx>
          <c:spPr>
            <a:solidFill>
              <a:schemeClr val="accent1"/>
            </a:solidFill>
            <a:ln>
              <a:noFill/>
            </a:ln>
            <a:effectLst/>
          </c:spPr>
          <c:invertIfNegative val="0"/>
          <c:dLbls>
            <c:dLbl>
              <c:idx val="0"/>
              <c:layout>
                <c:manualLayout>
                  <c:x val="0.34285714285714286"/>
                  <c:y val="-1.3313213259331436E-2"/>
                </c:manualLayout>
              </c:layout>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prstClr val="black">
                          <a:lumMod val="85000"/>
                          <a:lumOff val="1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24-4190-BDF0-0C97A81EEFDA}"/>
                </c:ext>
              </c:extLst>
            </c:dLbl>
            <c:dLbl>
              <c:idx val="1"/>
              <c:layout>
                <c:manualLayout>
                  <c:x val="0.35714285714285715"/>
                  <c:y val="3.3283033148328589E-3"/>
                </c:manualLayout>
              </c:layout>
              <c:tx>
                <c:rich>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85000"/>
                            <a:lumOff val="15000"/>
                          </a:schemeClr>
                        </a:solidFill>
                        <a:latin typeface="+mn-lt"/>
                        <a:ea typeface="+mn-ea"/>
                        <a:cs typeface="+mn-cs"/>
                      </a:defRPr>
                    </a:pPr>
                    <a:fld id="{CD28DC51-B830-437B-AED7-23EFFE5FF866}" type="VALUE">
                      <a:rPr lang="en-US" sz="2000" b="1" i="0" u="none" strike="noStrike" kern="1200" baseline="0">
                        <a:solidFill>
                          <a:prstClr val="black">
                            <a:lumMod val="85000"/>
                            <a:lumOff val="15000"/>
                          </a:prstClr>
                        </a:solidFill>
                        <a:latin typeface="+mn-lt"/>
                        <a:ea typeface="+mn-ea"/>
                        <a:cs typeface="+mn-cs"/>
                      </a:rPr>
                      <a:pPr>
                        <a:defRPr lang="en-US" sz="2000" b="1">
                          <a:solidFill>
                            <a:schemeClr val="tx1">
                              <a:lumMod val="85000"/>
                              <a:lumOff val="15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85000"/>
                          <a:lumOff val="1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24-4190-BDF0-0C97A81EEFDA}"/>
                </c:ext>
              </c:extLst>
            </c:dLbl>
            <c:dLbl>
              <c:idx val="2"/>
              <c:layout>
                <c:manualLayout>
                  <c:x val="0.43035714285714288"/>
                  <c:y val="1.3313213259331436E-2"/>
                </c:manualLayout>
              </c:layout>
              <c:tx>
                <c:rich>
                  <a:bodyPr/>
                  <a:lstStyle/>
                  <a:p>
                    <a:fld id="{87E565FB-9FCC-4D1F-9117-D7DCD287C8AD}" type="VALUE">
                      <a:rPr lang="en-US" b="1">
                        <a:solidFill>
                          <a:schemeClr val="tx1">
                            <a:lumMod val="85000"/>
                            <a:lumOff val="15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24-4190-BDF0-0C97A81EEFD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2020</c:v>
                </c:pt>
                <c:pt idx="2">
                  <c:v>2019</c:v>
                </c:pt>
              </c:numCache>
            </c:numRef>
          </c:cat>
          <c:val>
            <c:numRef>
              <c:f>Sheet1!$B$2:$B$4</c:f>
              <c:numCache>
                <c:formatCode>General</c:formatCode>
                <c:ptCount val="3"/>
                <c:pt idx="0">
                  <c:v>1044</c:v>
                </c:pt>
                <c:pt idx="1">
                  <c:v>1121</c:v>
                </c:pt>
                <c:pt idx="2">
                  <c:v>1409</c:v>
                </c:pt>
              </c:numCache>
            </c:numRef>
          </c:val>
          <c:extLst>
            <c:ext xmlns:c16="http://schemas.microsoft.com/office/drawing/2014/chart" uri="{C3380CC4-5D6E-409C-BE32-E72D297353CC}">
              <c16:uniqueId val="{00000000-F724-4190-BDF0-0C97A81EEFDA}"/>
            </c:ext>
          </c:extLst>
        </c:ser>
        <c:dLbls>
          <c:dLblPos val="ctr"/>
          <c:showLegendKey val="0"/>
          <c:showVal val="1"/>
          <c:showCatName val="0"/>
          <c:showSerName val="0"/>
          <c:showPercent val="0"/>
          <c:showBubbleSize val="0"/>
        </c:dLbls>
        <c:gapWidth val="79"/>
        <c:overlap val="100"/>
        <c:axId val="2093396319"/>
        <c:axId val="2093397567"/>
      </c:barChart>
      <c:catAx>
        <c:axId val="209339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crossAx val="2093397567"/>
        <c:crosses val="autoZero"/>
        <c:auto val="1"/>
        <c:lblAlgn val="ctr"/>
        <c:lblOffset val="100"/>
        <c:noMultiLvlLbl val="0"/>
      </c:catAx>
      <c:valAx>
        <c:axId val="2093397567"/>
        <c:scaling>
          <c:orientation val="minMax"/>
        </c:scaling>
        <c:delete val="1"/>
        <c:axPos val="b"/>
        <c:numFmt formatCode="General" sourceLinked="1"/>
        <c:majorTickMark val="none"/>
        <c:minorTickMark val="none"/>
        <c:tickLblPos val="nextTo"/>
        <c:crossAx val="2093396319"/>
        <c:crosses val="autoZero"/>
        <c:crossBetween val="between"/>
      </c:valAx>
      <c:spPr>
        <a:noFill/>
        <a:ln>
          <a:noFill/>
        </a:ln>
        <a:effectLst/>
      </c:spPr>
    </c:plotArea>
    <c:legend>
      <c:legendPos val="t"/>
      <c:layout>
        <c:manualLayout>
          <c:xMode val="edge"/>
          <c:yMode val="edge"/>
          <c:x val="0.81452882452193476"/>
          <c:y val="0.84871734528237897"/>
          <c:w val="0.18165649606299211"/>
          <c:h val="0.12053384936885408"/>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15945625913836"/>
          <c:y val="7.1807461487095742E-2"/>
          <c:w val="0.80263697271453405"/>
          <c:h val="0.75317494864904622"/>
        </c:manualLayout>
      </c:layout>
      <c:barChart>
        <c:barDir val="bar"/>
        <c:grouping val="stacked"/>
        <c:varyColors val="0"/>
        <c:ser>
          <c:idx val="0"/>
          <c:order val="0"/>
          <c:tx>
            <c:strRef>
              <c:f>Sheet1!$B$1</c:f>
              <c:strCache>
                <c:ptCount val="1"/>
                <c:pt idx="0">
                  <c:v>Dead at Diagnosis</c:v>
                </c:pt>
              </c:strCache>
            </c:strRef>
          </c:tx>
          <c:spPr>
            <a:solidFill>
              <a:schemeClr val="accent1"/>
            </a:solidFill>
            <a:ln>
              <a:noFill/>
            </a:ln>
            <a:effectLst/>
          </c:spPr>
          <c:invertIfNegative val="0"/>
          <c:dLbls>
            <c:dLbl>
              <c:idx val="0"/>
              <c:layout>
                <c:manualLayout>
                  <c:x val="8.4928427482184779E-2"/>
                  <c:y val="-7.1828678985757744E-3"/>
                </c:manualLayout>
              </c:layout>
              <c:tx>
                <c:rich>
                  <a:bodyPr rot="0" spcFirstLastPara="1" vertOverflow="ellipsis" vert="horz" wrap="square" lIns="38100" tIns="19050" rIns="38100" bIns="19050" anchor="ctr" anchorCtr="1">
                    <a:spAutoFit/>
                  </a:bodyPr>
                  <a:lstStyle/>
                  <a:p>
                    <a:pPr>
                      <a:defRPr lang="en-US" sz="2000" b="1" i="0" u="none" strike="noStrike" kern="1200" baseline="0">
                        <a:solidFill>
                          <a:schemeClr val="bg1"/>
                        </a:solidFill>
                        <a:latin typeface="+mn-lt"/>
                        <a:ea typeface="+mn-ea"/>
                        <a:cs typeface="+mn-cs"/>
                      </a:defRPr>
                    </a:pPr>
                    <a:r>
                      <a:rPr lang="en-US" dirty="0">
                        <a:solidFill>
                          <a:schemeClr val="bg1"/>
                        </a:solidFill>
                      </a:rPr>
                      <a:t> 31 (3.0%)</a:t>
                    </a:r>
                  </a:p>
                </c:rich>
              </c:tx>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724-4190-BDF0-0C97A81EEFDA}"/>
                </c:ext>
              </c:extLst>
            </c:dLbl>
            <c:dLbl>
              <c:idx val="1"/>
              <c:layout>
                <c:manualLayout>
                  <c:x val="8.6230098546388842E-2"/>
                  <c:y val="-3.5914339492878872E-3"/>
                </c:manualLayout>
              </c:layout>
              <c:tx>
                <c:rich>
                  <a:bodyPr rot="0" spcFirstLastPara="1" vertOverflow="ellipsis" vert="horz" wrap="square" lIns="38100" tIns="19050" rIns="38100" bIns="19050" anchor="ctr" anchorCtr="1">
                    <a:spAutoFit/>
                  </a:bodyPr>
                  <a:lstStyle/>
                  <a:p>
                    <a:pPr>
                      <a:defRPr lang="en-US" sz="2000" b="1" i="0" u="none" strike="noStrike" kern="1200" baseline="0">
                        <a:solidFill>
                          <a:schemeClr val="bg1"/>
                        </a:solidFill>
                        <a:latin typeface="+mn-lt"/>
                        <a:ea typeface="+mn-ea"/>
                        <a:cs typeface="+mn-cs"/>
                      </a:defRPr>
                    </a:pPr>
                    <a:fld id="{CD28DC51-B830-437B-AED7-23EFFE5FF866}" type="VALUE">
                      <a:rPr lang="en-US" sz="2000" b="1" i="0" u="none" strike="noStrike" kern="1200" baseline="0" smtClean="0">
                        <a:solidFill>
                          <a:schemeClr val="bg1"/>
                        </a:solidFill>
                        <a:latin typeface="+mn-lt"/>
                        <a:ea typeface="+mn-ea"/>
                        <a:cs typeface="+mn-cs"/>
                      </a:rPr>
                      <a:pPr>
                        <a:defRPr lang="en-US" sz="2000" b="1">
                          <a:solidFill>
                            <a:schemeClr val="bg1"/>
                          </a:solidFill>
                        </a:defRPr>
                      </a:pPr>
                      <a:t>[VALUE]</a:t>
                    </a:fld>
                    <a:r>
                      <a:rPr lang="en-US" sz="2000" b="1" i="0" u="none" strike="noStrike" kern="1200" baseline="0" dirty="0">
                        <a:solidFill>
                          <a:schemeClr val="bg1"/>
                        </a:solidFill>
                        <a:latin typeface="+mn-lt"/>
                        <a:ea typeface="+mn-ea"/>
                        <a:cs typeface="+mn-cs"/>
                      </a:rPr>
                      <a:t> (2.8%)</a:t>
                    </a:r>
                  </a:p>
                </c:rich>
              </c:tx>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24-4190-BDF0-0C97A81EEFDA}"/>
                </c:ext>
              </c:extLst>
            </c:dLbl>
            <c:dLbl>
              <c:idx val="2"/>
              <c:layout>
                <c:manualLayout>
                  <c:x val="8.4897263831466993E-2"/>
                  <c:y val="-3.2921097561143401E-1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87E565FB-9FCC-4D1F-9117-D7DCD287C8AD}" type="VALUE">
                      <a:rPr lang="en-US" b="1" smtClean="0">
                        <a:solidFill>
                          <a:schemeClr val="bg1"/>
                        </a:solidFill>
                      </a:rPr>
                      <a:pPr>
                        <a:defRPr sz="2000">
                          <a:solidFill>
                            <a:schemeClr val="bg1"/>
                          </a:solidFill>
                        </a:defRPr>
                      </a:pPr>
                      <a:t>[VALUE]</a:t>
                    </a:fld>
                    <a:r>
                      <a:rPr lang="en-US" b="1" dirty="0">
                        <a:solidFill>
                          <a:schemeClr val="bg1"/>
                        </a:solidFill>
                      </a:rPr>
                      <a:t> (2.6%)</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24-4190-BDF0-0C97A81EEFD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2021</c:v>
                </c:pt>
                <c:pt idx="1">
                  <c:v>2020</c:v>
                </c:pt>
                <c:pt idx="2">
                  <c:v>2019</c:v>
                </c:pt>
              </c:numCache>
            </c:numRef>
          </c:cat>
          <c:val>
            <c:numRef>
              <c:f>Sheet1!$B$2:$B$4</c:f>
              <c:numCache>
                <c:formatCode>General</c:formatCode>
                <c:ptCount val="3"/>
                <c:pt idx="0">
                  <c:v>31</c:v>
                </c:pt>
                <c:pt idx="1">
                  <c:v>31</c:v>
                </c:pt>
                <c:pt idx="2">
                  <c:v>36</c:v>
                </c:pt>
              </c:numCache>
            </c:numRef>
          </c:val>
          <c:extLst>
            <c:ext xmlns:c16="http://schemas.microsoft.com/office/drawing/2014/chart" uri="{C3380CC4-5D6E-409C-BE32-E72D297353CC}">
              <c16:uniqueId val="{00000000-F724-4190-BDF0-0C97A81EEFDA}"/>
            </c:ext>
          </c:extLst>
        </c:ser>
        <c:ser>
          <c:idx val="1"/>
          <c:order val="1"/>
          <c:tx>
            <c:strRef>
              <c:f>Sheet1!$C$1</c:f>
              <c:strCache>
                <c:ptCount val="1"/>
                <c:pt idx="0">
                  <c:v>Total</c:v>
                </c:pt>
              </c:strCache>
            </c:strRef>
          </c:tx>
          <c:spPr>
            <a:solidFill>
              <a:schemeClr val="accent2"/>
            </a:solidFill>
            <a:ln>
              <a:noFill/>
            </a:ln>
            <a:effectLst/>
          </c:spPr>
          <c:invertIfNegative val="0"/>
          <c:dLbls>
            <c:delete val="1"/>
          </c:dLbls>
          <c:cat>
            <c:numRef>
              <c:f>Sheet1!$A$2:$A$4</c:f>
              <c:numCache>
                <c:formatCode>General</c:formatCode>
                <c:ptCount val="3"/>
                <c:pt idx="0">
                  <c:v>2021</c:v>
                </c:pt>
                <c:pt idx="1">
                  <c:v>2020</c:v>
                </c:pt>
                <c:pt idx="2">
                  <c:v>2019</c:v>
                </c:pt>
              </c:numCache>
            </c:numRef>
          </c:cat>
          <c:val>
            <c:numRef>
              <c:f>Sheet1!$C$2:$C$4</c:f>
              <c:numCache>
                <c:formatCode>General</c:formatCode>
                <c:ptCount val="3"/>
                <c:pt idx="0">
                  <c:v>1013</c:v>
                </c:pt>
                <c:pt idx="1">
                  <c:v>1090</c:v>
                </c:pt>
                <c:pt idx="2">
                  <c:v>1373</c:v>
                </c:pt>
              </c:numCache>
            </c:numRef>
          </c:val>
          <c:extLst>
            <c:ext xmlns:c16="http://schemas.microsoft.com/office/drawing/2014/chart" uri="{C3380CC4-5D6E-409C-BE32-E72D297353CC}">
              <c16:uniqueId val="{00000001-E241-4F76-A36B-4FDF6D355487}"/>
            </c:ext>
          </c:extLst>
        </c:ser>
        <c:dLbls>
          <c:dLblPos val="inEnd"/>
          <c:showLegendKey val="0"/>
          <c:showVal val="1"/>
          <c:showCatName val="0"/>
          <c:showSerName val="0"/>
          <c:showPercent val="0"/>
          <c:showBubbleSize val="0"/>
        </c:dLbls>
        <c:gapWidth val="79"/>
        <c:overlap val="100"/>
        <c:axId val="2093396319"/>
        <c:axId val="2093397567"/>
      </c:barChart>
      <c:catAx>
        <c:axId val="209339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n-US"/>
          </a:p>
        </c:txPr>
        <c:crossAx val="2093397567"/>
        <c:crosses val="autoZero"/>
        <c:auto val="1"/>
        <c:lblAlgn val="ctr"/>
        <c:lblOffset val="100"/>
        <c:noMultiLvlLbl val="0"/>
      </c:catAx>
      <c:valAx>
        <c:axId val="2093397567"/>
        <c:scaling>
          <c:orientation val="minMax"/>
          <c:min val="0"/>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 of</a:t>
                </a:r>
                <a:r>
                  <a:rPr lang="en-US" baseline="0" dirty="0"/>
                  <a:t> counted cases</a:t>
                </a:r>
                <a:endParaRPr lang="en-US" dirty="0"/>
              </a:p>
            </c:rich>
          </c:tx>
          <c:layout>
            <c:manualLayout>
              <c:xMode val="edge"/>
              <c:yMode val="edge"/>
              <c:x val="0.48183450023892127"/>
              <c:y val="0.92520195055226084"/>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339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TST done</c:v>
                </c:pt>
              </c:strCache>
            </c:strRef>
          </c:tx>
          <c:spPr>
            <a:ln w="38100" cap="rnd">
              <a:solidFill>
                <a:schemeClr val="accent1"/>
              </a:solidFill>
              <a:round/>
            </a:ln>
            <a:effectLst/>
          </c:spPr>
          <c:marker>
            <c:symbol val="none"/>
          </c:marker>
          <c:dLbls>
            <c:dLbl>
              <c:idx val="9"/>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r>
                      <a:rPr lang="en-US" sz="2000" dirty="0"/>
                      <a:t>11%</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C8-4033-9111-17F72A18C0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59.2</c:v>
                </c:pt>
                <c:pt idx="1">
                  <c:v>53.8</c:v>
                </c:pt>
                <c:pt idx="2">
                  <c:v>50.5</c:v>
                </c:pt>
                <c:pt idx="3">
                  <c:v>41.6</c:v>
                </c:pt>
                <c:pt idx="4">
                  <c:v>33.1</c:v>
                </c:pt>
                <c:pt idx="5">
                  <c:v>26</c:v>
                </c:pt>
                <c:pt idx="6">
                  <c:v>19.3</c:v>
                </c:pt>
                <c:pt idx="7">
                  <c:v>16.3</c:v>
                </c:pt>
                <c:pt idx="8">
                  <c:v>15</c:v>
                </c:pt>
                <c:pt idx="9">
                  <c:v>10.7</c:v>
                </c:pt>
              </c:numCache>
            </c:numRef>
          </c:val>
          <c:smooth val="0"/>
          <c:extLst>
            <c:ext xmlns:c16="http://schemas.microsoft.com/office/drawing/2014/chart" uri="{C3380CC4-5D6E-409C-BE32-E72D297353CC}">
              <c16:uniqueId val="{00000000-03C8-4033-9111-17F72A18C0B2}"/>
            </c:ext>
          </c:extLst>
        </c:ser>
        <c:ser>
          <c:idx val="1"/>
          <c:order val="1"/>
          <c:tx>
            <c:strRef>
              <c:f>Sheet1!$C$1</c:f>
              <c:strCache>
                <c:ptCount val="1"/>
                <c:pt idx="0">
                  <c:v>IGRA done</c:v>
                </c:pt>
              </c:strCache>
            </c:strRef>
          </c:tx>
          <c:spPr>
            <a:ln w="38100" cap="rnd">
              <a:solidFill>
                <a:schemeClr val="accent2"/>
              </a:solidFill>
              <a:round/>
            </a:ln>
            <a:effectLst/>
          </c:spPr>
          <c:marker>
            <c:symbol val="none"/>
          </c:marker>
          <c:dLbls>
            <c:dLbl>
              <c:idx val="9"/>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C8-4033-9111-17F72A18C0B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21</c:v>
                </c:pt>
                <c:pt idx="1">
                  <c:v>28.7</c:v>
                </c:pt>
                <c:pt idx="2">
                  <c:v>36.5</c:v>
                </c:pt>
                <c:pt idx="3">
                  <c:v>48.6</c:v>
                </c:pt>
                <c:pt idx="4">
                  <c:v>54.8</c:v>
                </c:pt>
                <c:pt idx="5">
                  <c:v>58.1</c:v>
                </c:pt>
                <c:pt idx="6">
                  <c:v>63</c:v>
                </c:pt>
                <c:pt idx="7">
                  <c:v>67.400000000000006</c:v>
                </c:pt>
                <c:pt idx="8">
                  <c:v>70.099999999999994</c:v>
                </c:pt>
                <c:pt idx="9">
                  <c:v>68.7</c:v>
                </c:pt>
              </c:numCache>
            </c:numRef>
          </c:val>
          <c:smooth val="0"/>
          <c:extLst>
            <c:ext xmlns:c16="http://schemas.microsoft.com/office/drawing/2014/chart" uri="{C3380CC4-5D6E-409C-BE32-E72D297353CC}">
              <c16:uniqueId val="{00000001-03C8-4033-9111-17F72A18C0B2}"/>
            </c:ext>
          </c:extLst>
        </c:ser>
        <c:dLbls>
          <c:showLegendKey val="0"/>
          <c:showVal val="0"/>
          <c:showCatName val="0"/>
          <c:showSerName val="0"/>
          <c:showPercent val="0"/>
          <c:showBubbleSize val="0"/>
        </c:dLbls>
        <c:smooth val="0"/>
        <c:axId val="345888872"/>
        <c:axId val="345885592"/>
      </c:lineChart>
      <c:catAx>
        <c:axId val="345888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5885592"/>
        <c:crosses val="autoZero"/>
        <c:auto val="1"/>
        <c:lblAlgn val="ctr"/>
        <c:lblOffset val="100"/>
        <c:noMultiLvlLbl val="0"/>
      </c:catAx>
      <c:valAx>
        <c:axId val="345885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Percent tested</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588887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Sheet1!$A$1</c:f>
              <c:strCache>
                <c:ptCount val="1"/>
                <c:pt idx="0">
                  <c:v>3HP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0.14000000000000001</c:v>
                </c:pt>
              </c:numCache>
            </c:numRef>
          </c:val>
          <c:extLst>
            <c:ext xmlns:c16="http://schemas.microsoft.com/office/drawing/2014/chart" uri="{C3380CC4-5D6E-409C-BE32-E72D297353CC}">
              <c16:uniqueId val="{00000000-2168-4F4F-80FF-FD77B3E86E47}"/>
            </c:ext>
          </c:extLst>
        </c:ser>
        <c:ser>
          <c:idx val="1"/>
          <c:order val="1"/>
          <c:tx>
            <c:strRef>
              <c:f>Sheet1!$B$1</c:f>
              <c:strCache>
                <c:ptCount val="1"/>
                <c:pt idx="0">
                  <c:v>4R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0.62</c:v>
                </c:pt>
              </c:numCache>
            </c:numRef>
          </c:val>
          <c:extLst>
            <c:ext xmlns:c16="http://schemas.microsoft.com/office/drawing/2014/chart" uri="{C3380CC4-5D6E-409C-BE32-E72D297353CC}">
              <c16:uniqueId val="{00000001-2168-4F4F-80FF-FD77B3E86E47}"/>
            </c:ext>
          </c:extLst>
        </c:ser>
        <c:ser>
          <c:idx val="2"/>
          <c:order val="2"/>
          <c:tx>
            <c:strRef>
              <c:f>Sheet1!$C$1</c:f>
              <c:strCache>
                <c:ptCount val="1"/>
                <c:pt idx="0">
                  <c:v>6H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0.02</c:v>
                </c:pt>
              </c:numCache>
            </c:numRef>
          </c:val>
          <c:extLst>
            <c:ext xmlns:c16="http://schemas.microsoft.com/office/drawing/2014/chart" uri="{C3380CC4-5D6E-409C-BE32-E72D297353CC}">
              <c16:uniqueId val="{00000002-2168-4F4F-80FF-FD77B3E86E47}"/>
            </c:ext>
          </c:extLst>
        </c:ser>
        <c:ser>
          <c:idx val="3"/>
          <c:order val="3"/>
          <c:tx>
            <c:strRef>
              <c:f>Sheet1!$D$1</c:f>
              <c:strCache>
                <c:ptCount val="1"/>
                <c:pt idx="0">
                  <c:v>9H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0.11</c:v>
                </c:pt>
              </c:numCache>
            </c:numRef>
          </c:val>
          <c:extLst>
            <c:ext xmlns:c16="http://schemas.microsoft.com/office/drawing/2014/chart" uri="{C3380CC4-5D6E-409C-BE32-E72D297353CC}">
              <c16:uniqueId val="{00000003-2168-4F4F-80FF-FD77B3E86E47}"/>
            </c:ext>
          </c:extLst>
        </c:ser>
        <c:ser>
          <c:idx val="4"/>
          <c:order val="4"/>
          <c:tx>
            <c:strRef>
              <c:f>Sheet1!$E$1</c:f>
              <c:strCache>
                <c:ptCount val="1"/>
                <c:pt idx="0">
                  <c:v>INH+Rif 4 mon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0.04</c:v>
                </c:pt>
              </c:numCache>
            </c:numRef>
          </c:val>
          <c:extLst>
            <c:ext xmlns:c16="http://schemas.microsoft.com/office/drawing/2014/chart" uri="{C3380CC4-5D6E-409C-BE32-E72D297353CC}">
              <c16:uniqueId val="{00000006-2168-4F4F-80FF-FD77B3E86E47}"/>
            </c:ext>
          </c:extLst>
        </c:ser>
        <c:ser>
          <c:idx val="5"/>
          <c:order val="5"/>
          <c:tx>
            <c:strRef>
              <c:f>Sheet1!$F$1</c:f>
              <c:strCache>
                <c:ptCount val="1"/>
                <c:pt idx="0">
                  <c:v>RIPE 2 mon</c:v>
                </c:pt>
              </c:strCache>
            </c:strRef>
          </c:tx>
          <c:spPr>
            <a:solidFill>
              <a:schemeClr val="accent6"/>
            </a:solidFill>
            <a:ln>
              <a:noFill/>
            </a:ln>
            <a:effectLst/>
          </c:spPr>
          <c:invertIfNegative val="0"/>
          <c:dLbls>
            <c:dLbl>
              <c:idx val="0"/>
              <c:layout>
                <c:manualLayout>
                  <c:x val="0"/>
                  <c:y val="-7.9928957631988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68-4F4F-80FF-FD77B3E86E4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c:formatCode>
                <c:ptCount val="1"/>
                <c:pt idx="0">
                  <c:v>0.01</c:v>
                </c:pt>
              </c:numCache>
            </c:numRef>
          </c:val>
          <c:extLst>
            <c:ext xmlns:c16="http://schemas.microsoft.com/office/drawing/2014/chart" uri="{C3380CC4-5D6E-409C-BE32-E72D297353CC}">
              <c16:uniqueId val="{00000007-2168-4F4F-80FF-FD77B3E86E47}"/>
            </c:ext>
          </c:extLst>
        </c:ser>
        <c:ser>
          <c:idx val="6"/>
          <c:order val="6"/>
          <c:tx>
            <c:strRef>
              <c:f>Sheet1!$G$1</c:f>
              <c:strCache>
                <c:ptCount val="1"/>
                <c:pt idx="0">
                  <c:v>Other/unk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0%</c:formatCode>
                <c:ptCount val="1"/>
                <c:pt idx="0">
                  <c:v>0.05</c:v>
                </c:pt>
              </c:numCache>
            </c:numRef>
          </c:val>
          <c:extLst>
            <c:ext xmlns:c16="http://schemas.microsoft.com/office/drawing/2014/chart" uri="{C3380CC4-5D6E-409C-BE32-E72D297353CC}">
              <c16:uniqueId val="{00000009-2168-4F4F-80FF-FD77B3E86E47}"/>
            </c:ext>
          </c:extLst>
        </c:ser>
        <c:dLbls>
          <c:showLegendKey val="0"/>
          <c:showVal val="0"/>
          <c:showCatName val="0"/>
          <c:showSerName val="0"/>
          <c:showPercent val="0"/>
          <c:showBubbleSize val="0"/>
        </c:dLbls>
        <c:gapWidth val="182"/>
        <c:overlap val="100"/>
        <c:axId val="990096703"/>
        <c:axId val="1036467039"/>
      </c:barChart>
      <c:catAx>
        <c:axId val="990096703"/>
        <c:scaling>
          <c:orientation val="minMax"/>
        </c:scaling>
        <c:delete val="1"/>
        <c:axPos val="l"/>
        <c:numFmt formatCode="General" sourceLinked="1"/>
        <c:majorTickMark val="none"/>
        <c:minorTickMark val="none"/>
        <c:tickLblPos val="nextTo"/>
        <c:crossAx val="1036467039"/>
        <c:crosses val="autoZero"/>
        <c:auto val="1"/>
        <c:lblAlgn val="ctr"/>
        <c:lblOffset val="100"/>
        <c:noMultiLvlLbl val="0"/>
      </c:catAx>
      <c:valAx>
        <c:axId val="1036467039"/>
        <c:scaling>
          <c:orientation val="minMax"/>
          <c:max val="1"/>
        </c:scaling>
        <c:delete val="0"/>
        <c:axPos val="b"/>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0096703"/>
        <c:crosses val="autoZero"/>
        <c:crossBetween val="between"/>
      </c:valAx>
      <c:spPr>
        <a:noFill/>
        <a:ln>
          <a:noFill/>
        </a:ln>
        <a:effectLst/>
      </c:spPr>
    </c:plotArea>
    <c:legend>
      <c:legendPos val="b"/>
      <c:layout>
        <c:manualLayout>
          <c:xMode val="edge"/>
          <c:yMode val="edge"/>
          <c:x val="1.9228386323974507E-2"/>
          <c:y val="0.90363022220879585"/>
          <c:w val="0.9518813906844491"/>
          <c:h val="8.038398626480652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369CA3-21EE-A349-B051-1A9C5E067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104A8C-8026-1841-9282-4B1F7AABB9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4B9F11-74BF-1F44-8699-0096050C059E}" type="datetimeFigureOut">
              <a:rPr lang="en-US" smtClean="0"/>
              <a:t>1/24/24</a:t>
            </a:fld>
            <a:endParaRPr lang="en-US"/>
          </a:p>
        </p:txBody>
      </p:sp>
      <p:sp>
        <p:nvSpPr>
          <p:cNvPr id="4" name="Footer Placeholder 3">
            <a:extLst>
              <a:ext uri="{FF2B5EF4-FFF2-40B4-BE49-F238E27FC236}">
                <a16:creationId xmlns:a16="http://schemas.microsoft.com/office/drawing/2014/main" id="{47E9E77F-B4C7-634D-8EF2-8F20B10504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5DE06-2803-4A43-A481-1847018621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59978-A285-ED4F-ACD1-25DF8C20F8E8}" type="slidenum">
              <a:rPr lang="en-US" smtClean="0"/>
              <a:t>‹#›</a:t>
            </a:fld>
            <a:endParaRPr lang="en-US"/>
          </a:p>
        </p:txBody>
      </p:sp>
    </p:spTree>
    <p:extLst>
      <p:ext uri="{BB962C8B-B14F-4D97-AF65-F5344CB8AC3E}">
        <p14:creationId xmlns:p14="http://schemas.microsoft.com/office/powerpoint/2010/main" val="3528025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33ABF-9289-4CAF-8985-A72710377F46}"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25AD2-AFE0-4344-9DCF-5796F7DA322C}" type="slidenum">
              <a:rPr lang="en-US" smtClean="0"/>
              <a:t>‹#›</a:t>
            </a:fld>
            <a:endParaRPr lang="en-US"/>
          </a:p>
        </p:txBody>
      </p:sp>
    </p:spTree>
    <p:extLst>
      <p:ext uri="{BB962C8B-B14F-4D97-AF65-F5344CB8AC3E}">
        <p14:creationId xmlns:p14="http://schemas.microsoft.com/office/powerpoint/2010/main" val="352076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tb/statistics/ltbi.htm#:~:text=Based%20on%20NHANES%20data%2C%20CDC,States%20have%20latent%20TB%20infect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38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10</a:t>
            </a:fld>
            <a:endParaRPr lang="en-US"/>
          </a:p>
        </p:txBody>
      </p:sp>
    </p:spTree>
    <p:extLst>
      <p:ext uri="{BB962C8B-B14F-4D97-AF65-F5344CB8AC3E}">
        <p14:creationId xmlns:p14="http://schemas.microsoft.com/office/powerpoint/2010/main" val="273619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11</a:t>
            </a:fld>
            <a:endParaRPr lang="en-US"/>
          </a:p>
        </p:txBody>
      </p:sp>
    </p:spTree>
    <p:extLst>
      <p:ext uri="{BB962C8B-B14F-4D97-AF65-F5344CB8AC3E}">
        <p14:creationId xmlns:p14="http://schemas.microsoft.com/office/powerpoint/2010/main" val="79033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57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3725AD2-AFE0-4344-9DCF-5796F7DA322C}" type="slidenum">
              <a:rPr lang="en-US" smtClean="0"/>
              <a:t>13</a:t>
            </a:fld>
            <a:endParaRPr lang="en-US"/>
          </a:p>
        </p:txBody>
      </p:sp>
    </p:spTree>
    <p:extLst>
      <p:ext uri="{BB962C8B-B14F-4D97-AF65-F5344CB8AC3E}">
        <p14:creationId xmlns:p14="http://schemas.microsoft.com/office/powerpoint/2010/main" val="346549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Compared to the status quo, if California reaches TB elimination by 2050, the state can avert 36,000 cases of TB disease and 3,600 deaths with TB and save one billion dollars in medical costs and an additional one billion dollars in societal costs.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45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16</a:t>
            </a:fld>
            <a:endParaRPr lang="en-US"/>
          </a:p>
        </p:txBody>
      </p:sp>
    </p:spTree>
    <p:extLst>
      <p:ext uri="{BB962C8B-B14F-4D97-AF65-F5344CB8AC3E}">
        <p14:creationId xmlns:p14="http://schemas.microsoft.com/office/powerpoint/2010/main" val="320874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17</a:t>
            </a:fld>
            <a:endParaRPr lang="en-US"/>
          </a:p>
        </p:txBody>
      </p:sp>
    </p:spTree>
    <p:extLst>
      <p:ext uri="{BB962C8B-B14F-4D97-AF65-F5344CB8AC3E}">
        <p14:creationId xmlns:p14="http://schemas.microsoft.com/office/powerpoint/2010/main" val="301065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18</a:t>
            </a:fld>
            <a:endParaRPr lang="en-US"/>
          </a:p>
        </p:txBody>
      </p:sp>
    </p:spTree>
    <p:extLst>
      <p:ext uri="{BB962C8B-B14F-4D97-AF65-F5344CB8AC3E}">
        <p14:creationId xmlns:p14="http://schemas.microsoft.com/office/powerpoint/2010/main" val="351360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19</a:t>
            </a:fld>
            <a:endParaRPr lang="en-US"/>
          </a:p>
        </p:txBody>
      </p:sp>
    </p:spTree>
    <p:extLst>
      <p:ext uri="{BB962C8B-B14F-4D97-AF65-F5344CB8AC3E}">
        <p14:creationId xmlns:p14="http://schemas.microsoft.com/office/powerpoint/2010/main" val="346563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20</a:t>
            </a:fld>
            <a:endParaRPr lang="en-US"/>
          </a:p>
        </p:txBody>
      </p:sp>
    </p:spTree>
    <p:extLst>
      <p:ext uri="{BB962C8B-B14F-4D97-AF65-F5344CB8AC3E}">
        <p14:creationId xmlns:p14="http://schemas.microsoft.com/office/powerpoint/2010/main" val="157869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a:t>
            </a:fld>
            <a:endParaRPr lang="en-US"/>
          </a:p>
        </p:txBody>
      </p:sp>
    </p:spTree>
    <p:extLst>
      <p:ext uri="{BB962C8B-B14F-4D97-AF65-F5344CB8AC3E}">
        <p14:creationId xmlns:p14="http://schemas.microsoft.com/office/powerpoint/2010/main" val="11311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21</a:t>
            </a:fld>
            <a:endParaRPr lang="en-US"/>
          </a:p>
        </p:txBody>
      </p:sp>
    </p:spTree>
    <p:extLst>
      <p:ext uri="{BB962C8B-B14F-4D97-AF65-F5344CB8AC3E}">
        <p14:creationId xmlns:p14="http://schemas.microsoft.com/office/powerpoint/2010/main" val="3654821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25</a:t>
            </a:fld>
            <a:endParaRPr lang="en-US"/>
          </a:p>
        </p:txBody>
      </p:sp>
    </p:spTree>
    <p:extLst>
      <p:ext uri="{BB962C8B-B14F-4D97-AF65-F5344CB8AC3E}">
        <p14:creationId xmlns:p14="http://schemas.microsoft.com/office/powerpoint/2010/main" val="257030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26</a:t>
            </a:fld>
            <a:endParaRPr lang="en-US"/>
          </a:p>
        </p:txBody>
      </p:sp>
    </p:spTree>
    <p:extLst>
      <p:ext uri="{BB962C8B-B14F-4D97-AF65-F5344CB8AC3E}">
        <p14:creationId xmlns:p14="http://schemas.microsoft.com/office/powerpoint/2010/main" val="286523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27</a:t>
            </a:fld>
            <a:endParaRPr lang="en-US"/>
          </a:p>
        </p:txBody>
      </p:sp>
    </p:spTree>
    <p:extLst>
      <p:ext uri="{BB962C8B-B14F-4D97-AF65-F5344CB8AC3E}">
        <p14:creationId xmlns:p14="http://schemas.microsoft.com/office/powerpoint/2010/main" val="229475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55663"/>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1D68D-D233-4880-847F-C6BE5D2EC511}" type="slidenum">
              <a:rPr lang="en-US" smtClean="0"/>
              <a:t>28</a:t>
            </a:fld>
            <a:endParaRPr lang="en-US"/>
          </a:p>
        </p:txBody>
      </p:sp>
    </p:spTree>
    <p:extLst>
      <p:ext uri="{BB962C8B-B14F-4D97-AF65-F5344CB8AC3E}">
        <p14:creationId xmlns:p14="http://schemas.microsoft.com/office/powerpoint/2010/main" val="147037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29</a:t>
            </a:fld>
            <a:endParaRPr lang="en-US"/>
          </a:p>
        </p:txBody>
      </p:sp>
    </p:spTree>
    <p:extLst>
      <p:ext uri="{BB962C8B-B14F-4D97-AF65-F5344CB8AC3E}">
        <p14:creationId xmlns:p14="http://schemas.microsoft.com/office/powerpoint/2010/main" val="304820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30</a:t>
            </a:fld>
            <a:endParaRPr lang="en-US"/>
          </a:p>
        </p:txBody>
      </p:sp>
    </p:spTree>
    <p:extLst>
      <p:ext uri="{BB962C8B-B14F-4D97-AF65-F5344CB8AC3E}">
        <p14:creationId xmlns:p14="http://schemas.microsoft.com/office/powerpoint/2010/main" val="1962570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31</a:t>
            </a:fld>
            <a:endParaRPr lang="en-US"/>
          </a:p>
        </p:txBody>
      </p:sp>
    </p:spTree>
    <p:extLst>
      <p:ext uri="{BB962C8B-B14F-4D97-AF65-F5344CB8AC3E}">
        <p14:creationId xmlns:p14="http://schemas.microsoft.com/office/powerpoint/2010/main" val="54386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32</a:t>
            </a:fld>
            <a:endParaRPr lang="en-US"/>
          </a:p>
        </p:txBody>
      </p:sp>
    </p:spTree>
    <p:extLst>
      <p:ext uri="{BB962C8B-B14F-4D97-AF65-F5344CB8AC3E}">
        <p14:creationId xmlns:p14="http://schemas.microsoft.com/office/powerpoint/2010/main" val="3775410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34</a:t>
            </a:fld>
            <a:endParaRPr lang="en-US"/>
          </a:p>
        </p:txBody>
      </p:sp>
    </p:spTree>
    <p:extLst>
      <p:ext uri="{BB962C8B-B14F-4D97-AF65-F5344CB8AC3E}">
        <p14:creationId xmlns:p14="http://schemas.microsoft.com/office/powerpoint/2010/main" val="47273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88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35</a:t>
            </a:fld>
            <a:endParaRPr lang="en-US"/>
          </a:p>
        </p:txBody>
      </p:sp>
    </p:spTree>
    <p:extLst>
      <p:ext uri="{BB962C8B-B14F-4D97-AF65-F5344CB8AC3E}">
        <p14:creationId xmlns:p14="http://schemas.microsoft.com/office/powerpoint/2010/main" val="202838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1D68D-D233-4880-847F-C6BE5D2EC511}" type="slidenum">
              <a:rPr lang="en-US" smtClean="0"/>
              <a:t>36</a:t>
            </a:fld>
            <a:endParaRPr lang="en-US"/>
          </a:p>
        </p:txBody>
      </p:sp>
    </p:spTree>
    <p:extLst>
      <p:ext uri="{BB962C8B-B14F-4D97-AF65-F5344CB8AC3E}">
        <p14:creationId xmlns:p14="http://schemas.microsoft.com/office/powerpoint/2010/main" val="194608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"Based on NHANES data, CDC estimates that up to 13 million people in the United States have latent TB infection."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https://www.cdc.gov/tb/statistics/ltbi.htm#:~:text=Based%20on%20NHANES%20data%2C%20CDC,States%20have%20latent%20TB%20infection.</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37</a:t>
            </a:fld>
            <a:endParaRPr lang="en-US"/>
          </a:p>
        </p:txBody>
      </p:sp>
    </p:spTree>
    <p:extLst>
      <p:ext uri="{BB962C8B-B14F-4D97-AF65-F5344CB8AC3E}">
        <p14:creationId xmlns:p14="http://schemas.microsoft.com/office/powerpoint/2010/main" val="3320085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DB56F13-4E40-0A43-ADDD-1ADFC2CA736B}" type="slidenum">
              <a:rPr lang="en-US" smtClean="0"/>
              <a:t>38</a:t>
            </a:fld>
            <a:endParaRPr lang="en-US"/>
          </a:p>
        </p:txBody>
      </p:sp>
    </p:spTree>
    <p:extLst>
      <p:ext uri="{BB962C8B-B14F-4D97-AF65-F5344CB8AC3E}">
        <p14:creationId xmlns:p14="http://schemas.microsoft.com/office/powerpoint/2010/main" val="1719805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time offers opportunity to prevent TB disease from occurring.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TB disease is preventable by testing and treatment.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a:t>
            </a:r>
            <a:r>
              <a:rPr lang="en-US" sz="1200" kern="1200" baseline="0" dirty="0">
                <a:solidFill>
                  <a:schemeClr val="tx1"/>
                </a:solidFill>
                <a:effectLst/>
                <a:latin typeface="+mn-lt"/>
                <a:ea typeface="+mn-ea"/>
                <a:cs typeface="+mn-cs"/>
              </a:rPr>
              <a:t> recently our tests for TB infection became better and treatment is now much shorter and safer.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39</a:t>
            </a:fld>
            <a:endParaRPr lang="en-US"/>
          </a:p>
        </p:txBody>
      </p:sp>
    </p:spTree>
    <p:extLst>
      <p:ext uri="{BB962C8B-B14F-4D97-AF65-F5344CB8AC3E}">
        <p14:creationId xmlns:p14="http://schemas.microsoft.com/office/powerpoint/2010/main" val="961101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9302" y="3493332"/>
            <a:ext cx="7437120" cy="2760345"/>
          </a:xfrm>
        </p:spPr>
        <p:txBody>
          <a:bodyPr/>
          <a:lstStyle/>
          <a:p>
            <a:pPr marL="178027" indent="-178027">
              <a:buFontTx/>
              <a:buChar char="-"/>
            </a:pPr>
            <a:r>
              <a:rPr lang="en-US" dirty="0"/>
              <a:t>To identify primary care providers, among thousands in CA, who serve high risk we investigated though a systematic process involving mapping of TB cases, non </a:t>
            </a:r>
            <a:r>
              <a:rPr lang="en-US" dirty="0" err="1"/>
              <a:t>Usborn</a:t>
            </a:r>
            <a:r>
              <a:rPr lang="en-US" dirty="0"/>
              <a:t> resident populations,  using census health clinic data, languages used,  and web scraping, we found 25 zip codes across 7 counties where </a:t>
            </a:r>
            <a:r>
              <a:rPr lang="en-US" dirty="0" err="1"/>
              <a:t>nonUS</a:t>
            </a:r>
            <a:r>
              <a:rPr lang="en-US" dirty="0"/>
              <a:t> born concentrated,  and 150 clinics that provide care for these populations. These lists were disseminated for review and use by local TB programs.</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271F2-14E7-1341-97DC-AAD6EAB43B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44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Underpinning the successes of the last five years is the CDPH TB Free California project, the only statewide program with dedicated funding for TB prevention. The program’s goal is to increase testing and treatment of LTBI in order to prevent cases of TB disease. TB Free California works to train healthcare providers who serve high risk populations to measure LTBI testing and treatment completion in community clinical settings and provides patient education and engagement of populations at highest risk of LTBI. In addition, the project contributes to state and national efforts to build data systems that measure LTBI care. </a:t>
            </a:r>
            <a:endParaRPr lang="en-US" dirty="0"/>
          </a:p>
        </p:txBody>
      </p:sp>
      <p:sp>
        <p:nvSpPr>
          <p:cNvPr id="4" name="Slide Number Placeholder 3"/>
          <p:cNvSpPr>
            <a:spLocks noGrp="1"/>
          </p:cNvSpPr>
          <p:nvPr>
            <p:ph type="sldNum" sz="quarter" idx="10"/>
          </p:nvPr>
        </p:nvSpPr>
        <p:spPr/>
        <p:txBody>
          <a:bodyPr/>
          <a:lstStyle/>
          <a:p>
            <a:fld id="{8E5B4C41-7D1B-4D1E-BAEF-EA67CEB0C6E0}" type="slidenum">
              <a:rPr lang="en-US" smtClean="0"/>
              <a:pPr/>
              <a:t>42</a:t>
            </a:fld>
            <a:endParaRPr lang="en-US"/>
          </a:p>
        </p:txBody>
      </p:sp>
    </p:spTree>
    <p:extLst>
      <p:ext uri="{BB962C8B-B14F-4D97-AF65-F5344CB8AC3E}">
        <p14:creationId xmlns:p14="http://schemas.microsoft.com/office/powerpoint/2010/main" val="310351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43</a:t>
            </a:fld>
            <a:endParaRPr lang="en-US"/>
          </a:p>
        </p:txBody>
      </p:sp>
    </p:spTree>
    <p:extLst>
      <p:ext uri="{BB962C8B-B14F-4D97-AF65-F5344CB8AC3E}">
        <p14:creationId xmlns:p14="http://schemas.microsoft.com/office/powerpoint/2010/main" val="3792389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25AD2-AFE0-4344-9DCF-5796F7DA32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53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2CEE2-CF72-4B22-8F4E-5B64E32922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2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25AD2-AFE0-4344-9DCF-5796F7DA322C}" type="slidenum">
              <a:rPr lang="en-US" smtClean="0"/>
              <a:t>4</a:t>
            </a:fld>
            <a:endParaRPr lang="en-US"/>
          </a:p>
        </p:txBody>
      </p:sp>
    </p:spTree>
    <p:extLst>
      <p:ext uri="{BB962C8B-B14F-4D97-AF65-F5344CB8AC3E}">
        <p14:creationId xmlns:p14="http://schemas.microsoft.com/office/powerpoint/2010/main" val="394909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9475"/>
            <a:ext cx="4203700" cy="2365375"/>
          </a:xfrm>
        </p:spPr>
      </p:sp>
      <p:sp>
        <p:nvSpPr>
          <p:cNvPr id="3" name="Notes Placeholder 2"/>
          <p:cNvSpPr>
            <a:spLocks noGrp="1"/>
          </p:cNvSpPr>
          <p:nvPr>
            <p:ph type="body" idx="1"/>
          </p:nvPr>
        </p:nvSpPr>
        <p:spPr/>
        <p:txBody>
          <a:bodyPr/>
          <a:lstStyle/>
          <a:p>
            <a:r>
              <a:rPr lang="en-US" dirty="0"/>
              <a:t>This graphic presents another window into healthcare providers: these are  data that show that Californians who are born in top countries of TB cases, differ in health insurance type. We know from past studies,  close to 40 percent TB cases are </a:t>
            </a:r>
            <a:r>
              <a:rPr lang="en-US" dirty="0" err="1"/>
              <a:t>medi-cal</a:t>
            </a:r>
            <a:r>
              <a:rPr lang="en-US" dirty="0"/>
              <a:t> recipients; these data show if from top two countries you might equally likely to have public or private insurance . In contrast , those born in </a:t>
            </a:r>
            <a:r>
              <a:rPr lang="en-US" dirty="0" err="1"/>
              <a:t>india</a:t>
            </a:r>
            <a:r>
              <a:rPr lang="en-US" dirty="0"/>
              <a:t> predominantly had employer based private insurance.  This is </a:t>
            </a:r>
            <a:r>
              <a:rPr lang="en-US" dirty="0" err="1"/>
              <a:t>imporatnt</a:t>
            </a:r>
            <a:r>
              <a:rPr lang="en-US" dirty="0"/>
              <a:t> information in strategy to support patients through care. So our strategy to engage providers </a:t>
            </a:r>
            <a:r>
              <a:rPr lang="en-US" dirty="0" err="1"/>
              <a:t>cannnt</a:t>
            </a:r>
            <a:r>
              <a:rPr lang="en-US" baseline="0" dirty="0"/>
              <a:t> be limited to public plans.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9A327F-0AED-5044-B271-98E50BB873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2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5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Persons living in census tracts with low socio-economic status have higher TB incidence rates than those living in high socio-economic status census tracts.</a:t>
            </a:r>
            <a:endParaRPr lang="en-US" b="0" dirty="0"/>
          </a:p>
        </p:txBody>
      </p:sp>
      <p:sp>
        <p:nvSpPr>
          <p:cNvPr id="4" name="Slide Number Placeholder 3"/>
          <p:cNvSpPr>
            <a:spLocks noGrp="1"/>
          </p:cNvSpPr>
          <p:nvPr>
            <p:ph type="sldNum" sz="quarter" idx="5"/>
          </p:nvPr>
        </p:nvSpPr>
        <p:spPr/>
        <p:txBody>
          <a:bodyPr/>
          <a:lstStyle/>
          <a:p>
            <a:fld id="{D3725AD2-AFE0-4344-9DCF-5796F7DA322C}" type="slidenum">
              <a:rPr lang="en-US" smtClean="0"/>
              <a:t>6</a:t>
            </a:fld>
            <a:endParaRPr lang="en-US"/>
          </a:p>
        </p:txBody>
      </p:sp>
    </p:spTree>
    <p:extLst>
      <p:ext uri="{BB962C8B-B14F-4D97-AF65-F5344CB8AC3E}">
        <p14:creationId xmlns:p14="http://schemas.microsoft.com/office/powerpoint/2010/main" val="245283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refer to https://www.cdph.ca.gov/Programs/CID/DCDC/Pages/TB-Disease-Data.aspx for updated TB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18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76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F354-253E-BB4D-AE79-E91F516AAF68}" type="slidenum">
              <a:rPr lang="en-US" smtClean="0"/>
              <a:t>8</a:t>
            </a:fld>
            <a:endParaRPr lang="en-US"/>
          </a:p>
        </p:txBody>
      </p:sp>
    </p:spTree>
    <p:extLst>
      <p:ext uri="{BB962C8B-B14F-4D97-AF65-F5344CB8AC3E}">
        <p14:creationId xmlns:p14="http://schemas.microsoft.com/office/powerpoint/2010/main" val="365399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8D317-5EC3-4346-A6D7-5914B2B76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94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5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36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258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18BF-5907-3345-B5F6-267FFA7B3F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6827AE-C899-1348-BE92-097A62432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F823AC-9A6E-5D46-9057-9E75FB596FE2}"/>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6A60F0AB-3373-8C4F-BAF8-333E9290C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07AA7-03F0-0241-BDEC-0C352461B7CC}"/>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6906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A962-143E-E147-A65B-4467BFE0E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BE508-AB4A-E043-A004-21D0902A5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1509-4C96-B44B-9703-99F5CBD71B76}"/>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05A3B35C-AFA5-A546-B68A-B4E747625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5680B-360C-5B44-BA08-F322E5517FB9}"/>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356575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7EB2-6301-4E41-898B-A2E94D4E5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C254E-E3BE-E34D-99D3-92EA51A4B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11D401-01CC-EC4E-86C6-902E191E61C0}"/>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D9149E86-60AD-944D-915D-BA754F4B0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A7430-C391-1648-A0B2-91590ED66A46}"/>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97080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E67B-D51A-3145-A3DF-9B324A191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95B67-0DDF-4D4C-9096-74DA6AE1E1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76880-386F-1947-8C3D-B730EF3185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E2D49-0253-D249-A395-01CE5E207FC5}"/>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6" name="Footer Placeholder 5">
            <a:extLst>
              <a:ext uri="{FF2B5EF4-FFF2-40B4-BE49-F238E27FC236}">
                <a16:creationId xmlns:a16="http://schemas.microsoft.com/office/drawing/2014/main" id="{6850755F-D9F9-D748-8FFA-E025BCC66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610E2-3614-C444-AD06-7748A27E9DDF}"/>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67354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66A5-6AF1-F545-940F-03494DEE9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F1D228-81F1-A94E-A7FA-2BA9B4094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B9FDC9-60AC-5141-AEDC-FBC88D13B5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F7AAC-DBFC-EE43-9BFA-89AAE9FE5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39FDCB-A50F-E942-A9A6-CB37A81CA5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A11CAE-0F3A-B34A-8439-56069BF2530D}"/>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8" name="Footer Placeholder 7">
            <a:extLst>
              <a:ext uri="{FF2B5EF4-FFF2-40B4-BE49-F238E27FC236}">
                <a16:creationId xmlns:a16="http://schemas.microsoft.com/office/drawing/2014/main" id="{DCC1B07B-7342-FD41-8A38-0C4C69197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50E19-C3E9-0D4D-BB2B-54BC549D5E3D}"/>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03706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ED4A-F183-B54F-9AF0-E3392D934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D455D-CE20-D548-BDA3-5B9B102226ED}"/>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4" name="Footer Placeholder 3">
            <a:extLst>
              <a:ext uri="{FF2B5EF4-FFF2-40B4-BE49-F238E27FC236}">
                <a16:creationId xmlns:a16="http://schemas.microsoft.com/office/drawing/2014/main" id="{9E1DBD07-40D4-B345-A709-AB10C14BA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5A2F2-A036-E045-8DC1-354FA38B1B8B}"/>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32490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45BAA-2B5C-1146-A09A-6FD06A59837E}"/>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3" name="Footer Placeholder 2">
            <a:extLst>
              <a:ext uri="{FF2B5EF4-FFF2-40B4-BE49-F238E27FC236}">
                <a16:creationId xmlns:a16="http://schemas.microsoft.com/office/drawing/2014/main" id="{5CCDCAB2-C6B5-134B-B112-D1504E164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0A02C-619A-7041-9E54-8B46037BE86A}"/>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126420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CCCB-C418-AE4C-A6E2-B08680BB8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7C93C2-873F-C149-9132-441BC9CE4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FC28C-FBEC-5A43-99D3-D12AABB6B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1A39B6-23F3-C146-823F-E369C442E36B}"/>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6" name="Footer Placeholder 5">
            <a:extLst>
              <a:ext uri="{FF2B5EF4-FFF2-40B4-BE49-F238E27FC236}">
                <a16:creationId xmlns:a16="http://schemas.microsoft.com/office/drawing/2014/main" id="{3D295E20-E227-FB42-A0BC-246662417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69F85-D18C-6043-9F7F-801046D1E5AC}"/>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228579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046158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1EAD-F085-8548-9781-D45EAA521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9C29E-8FAB-724E-A8FE-0C146EB54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6B87F-DDAC-5B4A-A23C-1B6B0D009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B6C57F-1738-594F-885F-7383405A223C}"/>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6" name="Footer Placeholder 5">
            <a:extLst>
              <a:ext uri="{FF2B5EF4-FFF2-40B4-BE49-F238E27FC236}">
                <a16:creationId xmlns:a16="http://schemas.microsoft.com/office/drawing/2014/main" id="{8B5E4C59-2DA5-384C-AD55-C9AB609BB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62BD4-F6F4-E840-BB6A-4DB953B84929}"/>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301304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B9AE-56DF-FE41-881D-6A6CCACDF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86FC1-6926-0641-B563-51D5BB16D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0EA64-962B-D84B-A094-C6DD134B50DB}"/>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9E906677-24F0-6046-9A8A-E157CDA11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EE923-6982-7340-BC38-445FFFAC97F2}"/>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203352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650C6-BDD1-C446-A53C-FEDD96A6D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AB68D-A9F0-DF40-9D37-35BF1C641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A9B71-99BA-2843-8C67-4FD75B5DE820}"/>
              </a:ext>
            </a:extLst>
          </p:cNvPr>
          <p:cNvSpPr>
            <a:spLocks noGrp="1"/>
          </p:cNvSpPr>
          <p:nvPr>
            <p:ph type="dt" sz="half" idx="10"/>
          </p:nvPr>
        </p:nvSpPr>
        <p:spPr/>
        <p:txBody>
          <a:body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96989108-1C09-C24E-B1A5-C1A8C101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D4CE2-4F91-D24F-BB11-76231E61957D}"/>
              </a:ext>
            </a:extLst>
          </p:cNvPr>
          <p:cNvSpPr>
            <a:spLocks noGrp="1"/>
          </p:cNvSpPr>
          <p:nvPr>
            <p:ph type="sldNum" sz="quarter" idx="12"/>
          </p:nvPr>
        </p:nvSpPr>
        <p:spPr/>
        <p:txBody>
          <a:bodyPr/>
          <a:lstStyle/>
          <a:p>
            <a:fld id="{335005B6-9699-8646-9F0B-D82882D59FBD}" type="slidenum">
              <a:rPr lang="en-US" smtClean="0"/>
              <a:t>‹#›</a:t>
            </a:fld>
            <a:endParaRPr lang="en-US"/>
          </a:p>
        </p:txBody>
      </p:sp>
    </p:spTree>
    <p:extLst>
      <p:ext uri="{BB962C8B-B14F-4D97-AF65-F5344CB8AC3E}">
        <p14:creationId xmlns:p14="http://schemas.microsoft.com/office/powerpoint/2010/main" val="362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13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077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697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795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1/24/24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9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1/24/24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129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757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16C749-6F35-499E-AC2A-AFA9FF066E34}" type="datetimeFigureOut">
              <a:rPr lang="en-US" smtClean="0"/>
              <a:t>1/24/24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4AF381-4D9E-42AA-969D-8790DCC18EF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642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6AA28-D57F-314C-93EB-6FE80E492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3A871-1DA0-3642-B411-8583B6785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D8AF9-B783-BD4C-B426-7E5F7C0D7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CEB05-654A-8144-A086-81F7DCD6B18E}" type="datetimeFigureOut">
              <a:rPr lang="en-US" smtClean="0"/>
              <a:t>1/24/24</a:t>
            </a:fld>
            <a:endParaRPr lang="en-US"/>
          </a:p>
        </p:txBody>
      </p:sp>
      <p:sp>
        <p:nvSpPr>
          <p:cNvPr id="5" name="Footer Placeholder 4">
            <a:extLst>
              <a:ext uri="{FF2B5EF4-FFF2-40B4-BE49-F238E27FC236}">
                <a16:creationId xmlns:a16="http://schemas.microsoft.com/office/drawing/2014/main" id="{D4212467-621A-5E47-B046-6D264D7AA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59108-DDA5-394C-BEC3-ADA09256D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05B6-9699-8646-9F0B-D82882D59FBD}" type="slidenum">
              <a:rPr lang="en-US" smtClean="0"/>
              <a:t>‹#›</a:t>
            </a:fld>
            <a:endParaRPr lang="en-US"/>
          </a:p>
        </p:txBody>
      </p:sp>
    </p:spTree>
    <p:extLst>
      <p:ext uri="{BB962C8B-B14F-4D97-AF65-F5344CB8AC3E}">
        <p14:creationId xmlns:p14="http://schemas.microsoft.com/office/powerpoint/2010/main" val="15821164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ph.ca.gov/Programs/CID/DCDC/Pages/TBCB.aspx"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cdc.gov/tb/publications/ltbi/pdf/CDC-USPSTF-LTBI-Testing-Treatment-Recommendations-508.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3ouKrivnZAhWqilQKHcAIAHQQjRx6BAgAEAU&amp;url=https://www.tbfacts.org/tb-treatment/&amp;psig=AOvVaw2WKsWVddBjDHp1365sN4yw&amp;ust=1521572730286625"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google.com/url?sa=i&amp;rct=j&amp;q=&amp;esrc=s&amp;source=images&amp;cd=&amp;cad=rja&amp;uact=8&amp;ved=2ahUKEwivuau0v_nZAhVN02MKHQA9A48QjRx6BAgAEAU&amp;url=https://www.medicalnewstoday.com/articles/231616.php&amp;psig=AOvVaw0pXzTM1fO6fy2pQxS5pRSb&amp;ust=1521586975863373" TargetMode="Externa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ph.ca.gov/Programs/CID/DCDC/Pages/TB-Disease-Data.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ph.ca.gov/Programs/CID/DCDC/Pages/TB-Disease-Data.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tb/topic/basics/Khayrstory.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ED1-C69C-4FE5-BA69-E03561FC3210}"/>
              </a:ext>
            </a:extLst>
          </p:cNvPr>
          <p:cNvSpPr>
            <a:spLocks noGrp="1"/>
          </p:cNvSpPr>
          <p:nvPr>
            <p:ph type="ctrTitle"/>
          </p:nvPr>
        </p:nvSpPr>
        <p:spPr>
          <a:xfrm>
            <a:off x="2797898" y="931285"/>
            <a:ext cx="7063561" cy="3360625"/>
          </a:xfrm>
        </p:spPr>
        <p:txBody>
          <a:bodyPr>
            <a:normAutofit fontScale="90000"/>
          </a:bodyPr>
          <a:lstStyle/>
          <a:p>
            <a:pPr algn="ctr"/>
            <a:r>
              <a:rPr lang="en-US" sz="7200" dirty="0"/>
              <a:t>Progress and Path: TB Elimination in California</a:t>
            </a:r>
            <a:br>
              <a:rPr lang="en-US" sz="7200" dirty="0"/>
            </a:br>
            <a:r>
              <a:rPr lang="en-US" sz="4400" dirty="0">
                <a:highlight>
                  <a:srgbClr val="FFFF00"/>
                </a:highlight>
              </a:rPr>
              <a:t>[Template Slide Deck]</a:t>
            </a:r>
          </a:p>
        </p:txBody>
      </p:sp>
      <p:sp>
        <p:nvSpPr>
          <p:cNvPr id="3" name="Subtitle 2">
            <a:extLst>
              <a:ext uri="{FF2B5EF4-FFF2-40B4-BE49-F238E27FC236}">
                <a16:creationId xmlns:a16="http://schemas.microsoft.com/office/drawing/2014/main" id="{37AFB82B-9AF3-454A-9980-64193A0B3918}"/>
              </a:ext>
            </a:extLst>
          </p:cNvPr>
          <p:cNvSpPr>
            <a:spLocks noGrp="1"/>
          </p:cNvSpPr>
          <p:nvPr>
            <p:ph type="subTitle" idx="1"/>
          </p:nvPr>
        </p:nvSpPr>
        <p:spPr>
          <a:xfrm>
            <a:off x="425302" y="4881846"/>
            <a:ext cx="10843437" cy="1291858"/>
          </a:xfrm>
        </p:spPr>
        <p:txBody>
          <a:bodyPr>
            <a:normAutofit/>
          </a:bodyPr>
          <a:lstStyle/>
          <a:p>
            <a:pPr algn="l"/>
            <a:r>
              <a:rPr lang="en-US" sz="1800" dirty="0"/>
              <a:t>[speaker NAME]</a:t>
            </a:r>
          </a:p>
          <a:p>
            <a:pPr algn="l"/>
            <a:r>
              <a:rPr lang="en-US" sz="1800" dirty="0"/>
              <a:t>[Position/institution]</a:t>
            </a:r>
          </a:p>
          <a:p>
            <a:pPr algn="l"/>
            <a:r>
              <a:rPr lang="en-US" sz="1800" dirty="0"/>
              <a:t>[Date]</a:t>
            </a:r>
            <a:endParaRPr lang="en-US" sz="1800" dirty="0">
              <a:solidFill>
                <a:schemeClr val="bg1"/>
              </a:solidFill>
            </a:endParaRPr>
          </a:p>
        </p:txBody>
      </p:sp>
      <p:pic>
        <p:nvPicPr>
          <p:cNvPr id="4" name="Picture 3" descr="Logo&#10;&#10;Description automatically generated">
            <a:extLst>
              <a:ext uri="{FF2B5EF4-FFF2-40B4-BE49-F238E27FC236}">
                <a16:creationId xmlns:a16="http://schemas.microsoft.com/office/drawing/2014/main" id="{0B626C5E-4A1C-480C-B8FD-D0D0A32AD469}"/>
              </a:ext>
            </a:extLst>
          </p:cNvPr>
          <p:cNvPicPr>
            <a:picLocks noChangeAspect="1"/>
          </p:cNvPicPr>
          <p:nvPr/>
        </p:nvPicPr>
        <p:blipFill>
          <a:blip r:embed="rId3"/>
          <a:stretch>
            <a:fillRect/>
          </a:stretch>
        </p:blipFill>
        <p:spPr>
          <a:xfrm>
            <a:off x="8972550" y="4620592"/>
            <a:ext cx="1183980" cy="1553112"/>
          </a:xfrm>
          <a:prstGeom prst="rect">
            <a:avLst/>
          </a:prstGeom>
        </p:spPr>
      </p:pic>
      <p:sp>
        <p:nvSpPr>
          <p:cNvPr id="5" name="Subtitle 2">
            <a:extLst>
              <a:ext uri="{FF2B5EF4-FFF2-40B4-BE49-F238E27FC236}">
                <a16:creationId xmlns:a16="http://schemas.microsoft.com/office/drawing/2014/main" id="{BA0CF4CD-48B6-4D6A-A202-3988B3773F50}"/>
              </a:ext>
            </a:extLst>
          </p:cNvPr>
          <p:cNvSpPr txBox="1">
            <a:spLocks/>
          </p:cNvSpPr>
          <p:nvPr/>
        </p:nvSpPr>
        <p:spPr>
          <a:xfrm>
            <a:off x="10401300" y="4751218"/>
            <a:ext cx="1790700" cy="15531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highlight>
                  <a:srgbClr val="FFFF00"/>
                </a:highlight>
              </a:rPr>
              <a:t>[INSERT PROGRAM LOGO HERE] </a:t>
            </a:r>
            <a:endParaRPr lang="en-US" dirty="0">
              <a:solidFill>
                <a:schemeClr val="bg1"/>
              </a:solidFill>
              <a:highlight>
                <a:srgbClr val="FFFF00"/>
              </a:highlight>
            </a:endParaRPr>
          </a:p>
        </p:txBody>
      </p:sp>
    </p:spTree>
    <p:extLst>
      <p:ext uri="{BB962C8B-B14F-4D97-AF65-F5344CB8AC3E}">
        <p14:creationId xmlns:p14="http://schemas.microsoft.com/office/powerpoint/2010/main" val="53806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E7FA-AA3B-B44F-8C29-2F8776D5F518}"/>
              </a:ext>
            </a:extLst>
          </p:cNvPr>
          <p:cNvSpPr>
            <a:spLocks noGrp="1"/>
          </p:cNvSpPr>
          <p:nvPr>
            <p:ph type="title"/>
          </p:nvPr>
        </p:nvSpPr>
        <p:spPr/>
        <p:txBody>
          <a:bodyPr/>
          <a:lstStyle/>
          <a:p>
            <a:r>
              <a:rPr lang="en-US" sz="4200" dirty="0"/>
              <a:t>Challenges for optimizing TB prevention cascade and scale-up</a:t>
            </a:r>
          </a:p>
        </p:txBody>
      </p:sp>
      <p:sp>
        <p:nvSpPr>
          <p:cNvPr id="4" name="Rectangle 3">
            <a:extLst>
              <a:ext uri="{FF2B5EF4-FFF2-40B4-BE49-F238E27FC236}">
                <a16:creationId xmlns:a16="http://schemas.microsoft.com/office/drawing/2014/main" id="{73FC4D1F-15ED-4112-9436-667831701B94}"/>
              </a:ext>
            </a:extLst>
          </p:cNvPr>
          <p:cNvSpPr/>
          <p:nvPr/>
        </p:nvSpPr>
        <p:spPr>
          <a:xfrm>
            <a:off x="1097280" y="2395040"/>
            <a:ext cx="10496621" cy="3970318"/>
          </a:xfrm>
          <a:prstGeom prst="rect">
            <a:avLst/>
          </a:prstGeom>
        </p:spPr>
        <p:txBody>
          <a:bodyPr wrap="square">
            <a:spAutoFit/>
          </a:bodyPr>
          <a:lstStyle/>
          <a:p>
            <a:pPr marL="285750" indent="-285750">
              <a:buFont typeface="Arial" panose="020B0604020202020204" pitchFamily="34" charset="0"/>
              <a:buChar char="•"/>
            </a:pPr>
            <a:r>
              <a:rPr lang="en-US" sz="2800" dirty="0"/>
              <a:t>TB prevention not yet mainstreamed</a:t>
            </a:r>
          </a:p>
          <a:p>
            <a:pPr marL="285750" indent="-285750">
              <a:buFont typeface="Arial" panose="020B0604020202020204" pitchFamily="34" charset="0"/>
              <a:buChar char="•"/>
            </a:pPr>
            <a:r>
              <a:rPr lang="en-US" sz="2800" dirty="0"/>
              <a:t>Health systems and patient access not yet simple</a:t>
            </a:r>
          </a:p>
          <a:p>
            <a:pPr marL="285750" indent="-285750">
              <a:buFont typeface="Arial" panose="020B0604020202020204" pitchFamily="34" charset="0"/>
              <a:buChar char="•"/>
            </a:pPr>
            <a:r>
              <a:rPr lang="en-US" sz="2800" dirty="0"/>
              <a:t>Policies and funding not yet in place for large scale change</a:t>
            </a:r>
          </a:p>
          <a:p>
            <a:pPr marL="285750" indent="-285750">
              <a:buFont typeface="Arial" panose="020B0604020202020204" pitchFamily="34" charset="0"/>
              <a:buChar char="•"/>
            </a:pPr>
            <a:r>
              <a:rPr lang="en-US" sz="2800" dirty="0"/>
              <a:t>No national or statewide LTBI metric </a:t>
            </a:r>
          </a:p>
          <a:p>
            <a:pPr marL="285750" indent="-285750">
              <a:buFont typeface="Arial" panose="020B0604020202020204" pitchFamily="34" charset="0"/>
              <a:buChar char="•"/>
            </a:pPr>
            <a:r>
              <a:rPr lang="en-US" sz="2800" dirty="0"/>
              <a:t>Pandemic created pause in prevention activities (and TB evaluation/detection)</a:t>
            </a:r>
          </a:p>
          <a:p>
            <a:pPr marL="285750" indent="-285750">
              <a:buFont typeface="Arial" panose="020B0604020202020204" pitchFamily="34" charset="0"/>
              <a:buChar char="•"/>
            </a:pPr>
            <a:r>
              <a:rPr lang="en-US" sz="2800" dirty="0"/>
              <a:t>Lack of visibility and recognition of TB as an important problem. TB prevention not a valued intervention</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53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E7FA-AA3B-B44F-8C29-2F8776D5F518}"/>
              </a:ext>
            </a:extLst>
          </p:cNvPr>
          <p:cNvSpPr>
            <a:spLocks noGrp="1"/>
          </p:cNvSpPr>
          <p:nvPr>
            <p:ph type="title"/>
          </p:nvPr>
        </p:nvSpPr>
        <p:spPr/>
        <p:txBody>
          <a:bodyPr/>
          <a:lstStyle/>
          <a:p>
            <a:r>
              <a:rPr lang="en-US" sz="4200" dirty="0"/>
              <a:t>What is needed?</a:t>
            </a:r>
          </a:p>
        </p:txBody>
      </p:sp>
      <p:sp>
        <p:nvSpPr>
          <p:cNvPr id="4" name="Rectangle 3">
            <a:extLst>
              <a:ext uri="{FF2B5EF4-FFF2-40B4-BE49-F238E27FC236}">
                <a16:creationId xmlns:a16="http://schemas.microsoft.com/office/drawing/2014/main" id="{73FC4D1F-15ED-4112-9436-667831701B94}"/>
              </a:ext>
            </a:extLst>
          </p:cNvPr>
          <p:cNvSpPr/>
          <p:nvPr/>
        </p:nvSpPr>
        <p:spPr>
          <a:xfrm>
            <a:off x="1097280" y="2052140"/>
            <a:ext cx="10496621" cy="3539430"/>
          </a:xfrm>
          <a:prstGeom prst="rect">
            <a:avLst/>
          </a:prstGeom>
        </p:spPr>
        <p:txBody>
          <a:bodyPr wrap="square">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National campaign with unified messaging to public and providers</a:t>
            </a:r>
          </a:p>
          <a:p>
            <a:pPr marL="457200" indent="-457200">
              <a:buFont typeface="Arial" panose="020B0604020202020204" pitchFamily="34" charset="0"/>
              <a:buChar char="•"/>
            </a:pPr>
            <a:r>
              <a:rPr lang="en-US" sz="2800" dirty="0"/>
              <a:t>National measures adopted across healthcare settings</a:t>
            </a:r>
          </a:p>
          <a:p>
            <a:pPr marL="457200" indent="-457200">
              <a:buFont typeface="Arial" panose="020B0604020202020204" pitchFamily="34" charset="0"/>
              <a:buChar char="•"/>
            </a:pPr>
            <a:r>
              <a:rPr lang="en-US" sz="2800" dirty="0"/>
              <a:t>Streamlined mechanism for LTBI tracking/reporting </a:t>
            </a:r>
          </a:p>
          <a:p>
            <a:pPr marL="457200" indent="-457200">
              <a:buFont typeface="Arial" panose="020B0604020202020204" pitchFamily="34" charset="0"/>
              <a:buChar char="•"/>
            </a:pPr>
            <a:r>
              <a:rPr lang="en-US" sz="2800" dirty="0"/>
              <a:t>Costs removed for TB tests and drugs</a:t>
            </a:r>
          </a:p>
          <a:p>
            <a:pPr marL="457200" indent="-457200">
              <a:buFont typeface="Arial" panose="020B0604020202020204" pitchFamily="34" charset="0"/>
              <a:buChar char="•"/>
            </a:pPr>
            <a:r>
              <a:rPr lang="en-US" sz="2800" dirty="0"/>
              <a:t>New funding streams to support above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09718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ED1-C69C-4FE5-BA69-E03561FC3210}"/>
              </a:ext>
            </a:extLst>
          </p:cNvPr>
          <p:cNvSpPr>
            <a:spLocks noGrp="1"/>
          </p:cNvSpPr>
          <p:nvPr>
            <p:ph type="ctrTitle"/>
          </p:nvPr>
        </p:nvSpPr>
        <p:spPr>
          <a:xfrm>
            <a:off x="0" y="679139"/>
            <a:ext cx="12192000" cy="3360625"/>
          </a:xfrm>
        </p:spPr>
        <p:txBody>
          <a:bodyPr>
            <a:normAutofit/>
          </a:bodyPr>
          <a:lstStyle/>
          <a:p>
            <a:pPr algn="ctr"/>
            <a:r>
              <a:rPr lang="en-US" sz="5500" dirty="0"/>
              <a:t>What does the </a:t>
            </a:r>
            <a:br>
              <a:rPr lang="en-US" sz="5500" dirty="0"/>
            </a:br>
            <a:r>
              <a:rPr lang="en-US" sz="5500" dirty="0"/>
              <a:t>California Elimination Plan propose?</a:t>
            </a:r>
          </a:p>
        </p:txBody>
      </p:sp>
    </p:spTree>
    <p:extLst>
      <p:ext uri="{BB962C8B-B14F-4D97-AF65-F5344CB8AC3E}">
        <p14:creationId xmlns:p14="http://schemas.microsoft.com/office/powerpoint/2010/main" val="346709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BEFA-6421-E240-B48B-50DF0481D551}"/>
              </a:ext>
            </a:extLst>
          </p:cNvPr>
          <p:cNvSpPr>
            <a:spLocks noGrp="1"/>
          </p:cNvSpPr>
          <p:nvPr>
            <p:ph type="title"/>
          </p:nvPr>
        </p:nvSpPr>
        <p:spPr>
          <a:xfrm>
            <a:off x="6367538" y="818871"/>
            <a:ext cx="4773990" cy="1450757"/>
          </a:xfrm>
        </p:spPr>
        <p:txBody>
          <a:bodyPr>
            <a:normAutofit fontScale="90000"/>
          </a:bodyPr>
          <a:lstStyle/>
          <a:p>
            <a:pPr algn="ctr"/>
            <a:r>
              <a:rPr lang="en-US" sz="4700" dirty="0"/>
              <a:t>Health Equity Focus – </a:t>
            </a:r>
            <a:br>
              <a:rPr lang="en-US" sz="4700" dirty="0"/>
            </a:br>
            <a:r>
              <a:rPr lang="en-US" sz="4700" dirty="0"/>
              <a:t>TB Elimination Plan (2021-2025)</a:t>
            </a:r>
            <a:br>
              <a:rPr lang="en-US" sz="4200" dirty="0"/>
            </a:br>
            <a:endParaRPr lang="en-US" sz="4200" dirty="0"/>
          </a:p>
        </p:txBody>
      </p:sp>
      <p:pic>
        <p:nvPicPr>
          <p:cNvPr id="7" name="Picture 6">
            <a:extLst>
              <a:ext uri="{FF2B5EF4-FFF2-40B4-BE49-F238E27FC236}">
                <a16:creationId xmlns:a16="http://schemas.microsoft.com/office/drawing/2014/main" id="{6766FBF9-33AF-46DD-AED7-C98CD16C6EC0}"/>
              </a:ext>
            </a:extLst>
          </p:cNvPr>
          <p:cNvPicPr>
            <a:picLocks noChangeAspect="1"/>
          </p:cNvPicPr>
          <p:nvPr/>
        </p:nvPicPr>
        <p:blipFill>
          <a:blip r:embed="rId3"/>
          <a:stretch>
            <a:fillRect/>
          </a:stretch>
        </p:blipFill>
        <p:spPr>
          <a:xfrm>
            <a:off x="5441472" y="2017339"/>
            <a:ext cx="6626122" cy="4341609"/>
          </a:xfrm>
          <a:prstGeom prst="rect">
            <a:avLst/>
          </a:prstGeom>
        </p:spPr>
      </p:pic>
      <p:pic>
        <p:nvPicPr>
          <p:cNvPr id="4" name="Picture 3">
            <a:extLst>
              <a:ext uri="{FF2B5EF4-FFF2-40B4-BE49-F238E27FC236}">
                <a16:creationId xmlns:a16="http://schemas.microsoft.com/office/drawing/2014/main" id="{F21165EB-0D03-47CE-ABDC-4DE6A1550DA2}"/>
              </a:ext>
            </a:extLst>
          </p:cNvPr>
          <p:cNvPicPr>
            <a:picLocks noChangeAspect="1"/>
          </p:cNvPicPr>
          <p:nvPr/>
        </p:nvPicPr>
        <p:blipFill>
          <a:blip r:embed="rId4"/>
          <a:stretch>
            <a:fillRect/>
          </a:stretch>
        </p:blipFill>
        <p:spPr>
          <a:xfrm>
            <a:off x="395944" y="0"/>
            <a:ext cx="4773990" cy="6309858"/>
          </a:xfrm>
          <a:prstGeom prst="rect">
            <a:avLst/>
          </a:prstGeom>
        </p:spPr>
      </p:pic>
    </p:spTree>
    <p:extLst>
      <p:ext uri="{BB962C8B-B14F-4D97-AF65-F5344CB8AC3E}">
        <p14:creationId xmlns:p14="http://schemas.microsoft.com/office/powerpoint/2010/main" val="24024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680D-4E5E-4E2C-8DAB-073170B9816B}"/>
              </a:ext>
            </a:extLst>
          </p:cNvPr>
          <p:cNvSpPr txBox="1">
            <a:spLocks/>
          </p:cNvSpPr>
          <p:nvPr/>
        </p:nvSpPr>
        <p:spPr>
          <a:xfrm>
            <a:off x="-62563" y="756068"/>
            <a:ext cx="12183776"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New targets</a:t>
            </a:r>
            <a:endParaRPr lang="en-US" b="1" dirty="0">
              <a:latin typeface="+mn-lt"/>
            </a:endParaRPr>
          </a:p>
        </p:txBody>
      </p:sp>
      <p:pic>
        <p:nvPicPr>
          <p:cNvPr id="3" name="Picture 2">
            <a:extLst>
              <a:ext uri="{FF2B5EF4-FFF2-40B4-BE49-F238E27FC236}">
                <a16:creationId xmlns:a16="http://schemas.microsoft.com/office/drawing/2014/main" id="{DC166CDD-A75E-4E90-8679-016A4475546A}"/>
              </a:ext>
            </a:extLst>
          </p:cNvPr>
          <p:cNvPicPr>
            <a:picLocks noChangeAspect="1"/>
          </p:cNvPicPr>
          <p:nvPr/>
        </p:nvPicPr>
        <p:blipFill>
          <a:blip r:embed="rId2"/>
          <a:stretch>
            <a:fillRect/>
          </a:stretch>
        </p:blipFill>
        <p:spPr>
          <a:xfrm>
            <a:off x="0" y="1914186"/>
            <a:ext cx="6558523" cy="3647385"/>
          </a:xfrm>
          <a:prstGeom prst="rect">
            <a:avLst/>
          </a:prstGeom>
        </p:spPr>
      </p:pic>
      <p:pic>
        <p:nvPicPr>
          <p:cNvPr id="4" name="Picture 3">
            <a:extLst>
              <a:ext uri="{FF2B5EF4-FFF2-40B4-BE49-F238E27FC236}">
                <a16:creationId xmlns:a16="http://schemas.microsoft.com/office/drawing/2014/main" id="{042DED7B-AB7A-4435-8B4F-80D046C9BDAB}"/>
              </a:ext>
            </a:extLst>
          </p:cNvPr>
          <p:cNvPicPr>
            <a:picLocks noChangeAspect="1"/>
          </p:cNvPicPr>
          <p:nvPr/>
        </p:nvPicPr>
        <p:blipFill rotWithShape="1">
          <a:blip r:embed="rId3"/>
          <a:srcRect l="5366" r="1497"/>
          <a:stretch/>
        </p:blipFill>
        <p:spPr>
          <a:xfrm>
            <a:off x="6558523" y="2214393"/>
            <a:ext cx="5625253" cy="2429214"/>
          </a:xfrm>
          <a:prstGeom prst="rect">
            <a:avLst/>
          </a:prstGeom>
        </p:spPr>
      </p:pic>
      <p:sp>
        <p:nvSpPr>
          <p:cNvPr id="5" name="Oval 4">
            <a:extLst>
              <a:ext uri="{FF2B5EF4-FFF2-40B4-BE49-F238E27FC236}">
                <a16:creationId xmlns:a16="http://schemas.microsoft.com/office/drawing/2014/main" id="{55F8FE11-D768-4430-8C78-4EA089199F97}"/>
              </a:ext>
            </a:extLst>
          </p:cNvPr>
          <p:cNvSpPr/>
          <p:nvPr/>
        </p:nvSpPr>
        <p:spPr>
          <a:xfrm>
            <a:off x="-62563" y="3829412"/>
            <a:ext cx="2334926" cy="100928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6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69C2F-C828-415D-95E0-A2CD06E052D1}"/>
              </a:ext>
            </a:extLst>
          </p:cNvPr>
          <p:cNvSpPr txBox="1"/>
          <p:nvPr/>
        </p:nvSpPr>
        <p:spPr>
          <a:xfrm>
            <a:off x="794658" y="1287322"/>
            <a:ext cx="11397342" cy="61555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mj-lt"/>
                <a:ea typeface="+mn-ea"/>
                <a:cs typeface="+mn-cs"/>
              </a:rPr>
              <a:t>Health insurance differs by country of birth, CHIS 2013-2015</a:t>
            </a:r>
          </a:p>
        </p:txBody>
      </p:sp>
      <p:pic>
        <p:nvPicPr>
          <p:cNvPr id="3" name="Picture 2">
            <a:extLst>
              <a:ext uri="{FF2B5EF4-FFF2-40B4-BE49-F238E27FC236}">
                <a16:creationId xmlns:a16="http://schemas.microsoft.com/office/drawing/2014/main" id="{B57D9465-63B0-48F3-A6E3-37CD8DA35EDF}"/>
              </a:ext>
            </a:extLst>
          </p:cNvPr>
          <p:cNvPicPr>
            <a:picLocks noChangeAspect="1"/>
          </p:cNvPicPr>
          <p:nvPr/>
        </p:nvPicPr>
        <p:blipFill rotWithShape="1">
          <a:blip r:embed="rId3"/>
          <a:srcRect t="8073"/>
          <a:stretch/>
        </p:blipFill>
        <p:spPr>
          <a:xfrm>
            <a:off x="4345932" y="1329363"/>
            <a:ext cx="7593899" cy="4724485"/>
          </a:xfrm>
          <a:prstGeom prst="rect">
            <a:avLst/>
          </a:prstGeom>
        </p:spPr>
      </p:pic>
      <p:sp>
        <p:nvSpPr>
          <p:cNvPr id="4" name="Rectangle 3">
            <a:extLst>
              <a:ext uri="{FF2B5EF4-FFF2-40B4-BE49-F238E27FC236}">
                <a16:creationId xmlns:a16="http://schemas.microsoft.com/office/drawing/2014/main" id="{DA6BAF09-2C24-4469-B68E-55197ED6EA24}"/>
              </a:ext>
            </a:extLst>
          </p:cNvPr>
          <p:cNvSpPr/>
          <p:nvPr/>
        </p:nvSpPr>
        <p:spPr>
          <a:xfrm>
            <a:off x="542488" y="1846583"/>
            <a:ext cx="3803443" cy="3108543"/>
          </a:xfrm>
          <a:prstGeom prst="rect">
            <a:avLst/>
          </a:prstGeom>
        </p:spPr>
        <p:txBody>
          <a:bodyPr wrap="square">
            <a:spAutoFit/>
          </a:bodyPr>
          <a:lstStyle/>
          <a:p>
            <a:pPr fontAlgn="base"/>
            <a:r>
              <a:rPr lang="en-US" sz="2800" dirty="0"/>
              <a:t> We can avert:</a:t>
            </a:r>
          </a:p>
          <a:p>
            <a:pPr marL="457200" indent="-457200" fontAlgn="base">
              <a:buFont typeface="Arial" panose="020B0604020202020204" pitchFamily="34" charset="0"/>
              <a:buChar char="•"/>
            </a:pPr>
            <a:r>
              <a:rPr lang="en-US" sz="2800" b="1" dirty="0"/>
              <a:t>36,000 TB cases</a:t>
            </a:r>
          </a:p>
          <a:p>
            <a:pPr marL="457200" indent="-457200" fontAlgn="base">
              <a:buFont typeface="Arial" panose="020B0604020202020204" pitchFamily="34" charset="0"/>
              <a:buChar char="•"/>
            </a:pPr>
            <a:r>
              <a:rPr lang="en-US" sz="2800" b="1" dirty="0"/>
              <a:t>3,600 deaths with TB</a:t>
            </a:r>
          </a:p>
          <a:p>
            <a:pPr marL="457200" indent="-457200" fontAlgn="base">
              <a:buFont typeface="Arial" panose="020B0604020202020204" pitchFamily="34" charset="0"/>
              <a:buChar char="•"/>
            </a:pPr>
            <a:r>
              <a:rPr lang="en-US" sz="2800" b="1" dirty="0"/>
              <a:t>one billion dollars in medical costs</a:t>
            </a:r>
            <a:r>
              <a:rPr lang="en-US" sz="2800" dirty="0"/>
              <a:t> </a:t>
            </a:r>
          </a:p>
          <a:p>
            <a:pPr marL="457200" indent="-457200" fontAlgn="base">
              <a:buFont typeface="Arial" panose="020B0604020202020204" pitchFamily="34" charset="0"/>
              <a:buChar char="•"/>
            </a:pPr>
            <a:r>
              <a:rPr lang="en-US" sz="2800" b="1" dirty="0"/>
              <a:t>one billion dollars in societal costs</a:t>
            </a:r>
            <a:endParaRPr lang="en-US" sz="2800" dirty="0"/>
          </a:p>
        </p:txBody>
      </p:sp>
      <p:sp>
        <p:nvSpPr>
          <p:cNvPr id="2" name="Title 1">
            <a:extLst>
              <a:ext uri="{FF2B5EF4-FFF2-40B4-BE49-F238E27FC236}">
                <a16:creationId xmlns:a16="http://schemas.microsoft.com/office/drawing/2014/main" id="{B6C6B2DB-FBA2-464F-B8D7-D21613E23F0D}"/>
              </a:ext>
            </a:extLst>
          </p:cNvPr>
          <p:cNvSpPr>
            <a:spLocks noGrp="1"/>
          </p:cNvSpPr>
          <p:nvPr>
            <p:ph type="title"/>
          </p:nvPr>
        </p:nvSpPr>
        <p:spPr>
          <a:xfrm>
            <a:off x="0" y="537184"/>
            <a:ext cx="12191999" cy="851340"/>
          </a:xfrm>
          <a:noFill/>
        </p:spPr>
        <p:txBody>
          <a:bodyPr vert="horz" lIns="91440" tIns="45720" rIns="91440" bIns="45720" rtlCol="0" anchor="ctr">
            <a:normAutofit/>
          </a:bodyPr>
          <a:lstStyle/>
          <a:p>
            <a:pPr algn="ctr"/>
            <a:r>
              <a:rPr lang="en-US" dirty="0"/>
              <a:t>Status quo vs. intervention in CA</a:t>
            </a:r>
          </a:p>
        </p:txBody>
      </p:sp>
      <p:sp>
        <p:nvSpPr>
          <p:cNvPr id="6" name="Oval 5">
            <a:extLst>
              <a:ext uri="{FF2B5EF4-FFF2-40B4-BE49-F238E27FC236}">
                <a16:creationId xmlns:a16="http://schemas.microsoft.com/office/drawing/2014/main" id="{B4C73268-EC13-4C2A-BB3C-D655754C7079}"/>
              </a:ext>
            </a:extLst>
          </p:cNvPr>
          <p:cNvSpPr/>
          <p:nvPr/>
        </p:nvSpPr>
        <p:spPr>
          <a:xfrm>
            <a:off x="6727372" y="2786604"/>
            <a:ext cx="188870" cy="1884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BE69A24-3E8D-4618-BC38-FB7D6F19E381}"/>
              </a:ext>
            </a:extLst>
          </p:cNvPr>
          <p:cNvSpPr/>
          <p:nvPr/>
        </p:nvSpPr>
        <p:spPr>
          <a:xfrm>
            <a:off x="8631660" y="4794358"/>
            <a:ext cx="188870" cy="1884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E43969A-92B8-4989-ACE0-5FF11D640FCF}"/>
              </a:ext>
            </a:extLst>
          </p:cNvPr>
          <p:cNvSpPr/>
          <p:nvPr/>
        </p:nvSpPr>
        <p:spPr>
          <a:xfrm>
            <a:off x="11513256" y="5340183"/>
            <a:ext cx="188870" cy="1884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32C603-67C6-4E90-9E86-96054C2FCAC1}"/>
              </a:ext>
            </a:extLst>
          </p:cNvPr>
          <p:cNvPicPr>
            <a:picLocks noChangeAspect="1"/>
          </p:cNvPicPr>
          <p:nvPr/>
        </p:nvPicPr>
        <p:blipFill>
          <a:blip r:embed="rId4"/>
          <a:stretch>
            <a:fillRect/>
          </a:stretch>
        </p:blipFill>
        <p:spPr>
          <a:xfrm>
            <a:off x="9772825" y="1454098"/>
            <a:ext cx="1876687" cy="752580"/>
          </a:xfrm>
          <a:prstGeom prst="rect">
            <a:avLst/>
          </a:prstGeom>
        </p:spPr>
      </p:pic>
      <p:cxnSp>
        <p:nvCxnSpPr>
          <p:cNvPr id="11" name="Straight Connector 10">
            <a:extLst>
              <a:ext uri="{FF2B5EF4-FFF2-40B4-BE49-F238E27FC236}">
                <a16:creationId xmlns:a16="http://schemas.microsoft.com/office/drawing/2014/main" id="{FFA12AF7-EBC6-4032-AB63-C1711ED37DCF}"/>
              </a:ext>
            </a:extLst>
          </p:cNvPr>
          <p:cNvCxnSpPr>
            <a:cxnSpLocks/>
          </p:cNvCxnSpPr>
          <p:nvPr/>
        </p:nvCxnSpPr>
        <p:spPr>
          <a:xfrm>
            <a:off x="10031105" y="1933582"/>
            <a:ext cx="300508" cy="0"/>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C9E4F4F3-A47E-4564-91C1-A0FBC35D63AE}"/>
              </a:ext>
            </a:extLst>
          </p:cNvPr>
          <p:cNvCxnSpPr>
            <a:cxnSpLocks/>
          </p:cNvCxnSpPr>
          <p:nvPr/>
        </p:nvCxnSpPr>
        <p:spPr>
          <a:xfrm>
            <a:off x="10031105" y="1902875"/>
            <a:ext cx="300508" cy="0"/>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036F2AA7-3825-406F-88FD-030BB09D4C17}"/>
              </a:ext>
            </a:extLst>
          </p:cNvPr>
          <p:cNvSpPr/>
          <p:nvPr/>
        </p:nvSpPr>
        <p:spPr>
          <a:xfrm>
            <a:off x="0" y="5120487"/>
            <a:ext cx="5429250" cy="1200329"/>
          </a:xfrm>
          <a:prstGeom prst="rect">
            <a:avLst/>
          </a:prstGeom>
        </p:spPr>
        <p:txBody>
          <a:bodyPr wrap="square">
            <a:spAutoFit/>
          </a:bodyPr>
          <a:lstStyle/>
          <a:p>
            <a:r>
              <a:rPr lang="en-US" sz="1200" dirty="0"/>
              <a:t>Sources: </a:t>
            </a:r>
          </a:p>
          <a:p>
            <a:r>
              <a:rPr lang="en-US" sz="1200" dirty="0"/>
              <a:t>Cost from </a:t>
            </a:r>
            <a:r>
              <a:rPr lang="en-US" sz="1200" dirty="0" err="1"/>
              <a:t>Shephardson</a:t>
            </a:r>
            <a:r>
              <a:rPr lang="en-US" sz="1200" dirty="0"/>
              <a:t> et al. inflated to 2020 dollars. Shepardson D, Marks SM, Chesson H, et al. Cost-effectiveness of a 12-dose regimen for treating latent tuberculous infection in the United States. Int J </a:t>
            </a:r>
            <a:r>
              <a:rPr lang="en-US" sz="1200" dirty="0" err="1"/>
              <a:t>Tuberc</a:t>
            </a:r>
            <a:r>
              <a:rPr lang="en-US" sz="1200" dirty="0"/>
              <a:t> Lung Dis. 2013.</a:t>
            </a:r>
          </a:p>
          <a:p>
            <a:r>
              <a:rPr lang="en-US" sz="1200" dirty="0"/>
              <a:t>Oh P, </a:t>
            </a:r>
            <a:r>
              <a:rPr lang="en-US" sz="1200" dirty="0" err="1"/>
              <a:t>Pascopella</a:t>
            </a:r>
            <a:r>
              <a:rPr lang="en-US" sz="1200" dirty="0"/>
              <a:t> L, Barry PM, Flood JM. A systematic synthesis of direct costs to treat and manage tuberculosis disease applied to California, 2015. BMC Res Notes. 2017.</a:t>
            </a:r>
          </a:p>
        </p:txBody>
      </p:sp>
    </p:spTree>
    <p:extLst>
      <p:ext uri="{BB962C8B-B14F-4D97-AF65-F5344CB8AC3E}">
        <p14:creationId xmlns:p14="http://schemas.microsoft.com/office/powerpoint/2010/main" val="189580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5 recommendations (40 action steps)</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613766" y="1956062"/>
            <a:ext cx="10964467" cy="423433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Find and </a:t>
            </a:r>
            <a:r>
              <a:rPr lang="en-US" sz="2800" b="1" dirty="0"/>
              <a:t>engage</a:t>
            </a:r>
            <a:r>
              <a:rPr lang="en-US" sz="2800" dirty="0"/>
              <a:t> persons at high risk and providers</a:t>
            </a:r>
          </a:p>
          <a:p>
            <a:pPr marL="742950" indent="-742950">
              <a:buFont typeface="+mj-lt"/>
              <a:buAutoNum type="arabicPeriod"/>
            </a:pPr>
            <a:endParaRPr lang="en-US" sz="2800" dirty="0"/>
          </a:p>
          <a:p>
            <a:pPr marL="742950" indent="-742950">
              <a:buFont typeface="+mj-lt"/>
              <a:buAutoNum type="arabicPeriod"/>
            </a:pPr>
            <a:r>
              <a:rPr lang="en-US" sz="2800" dirty="0"/>
              <a:t>Apply effective strategies for </a:t>
            </a:r>
            <a:r>
              <a:rPr lang="en-US" sz="2800" b="1" dirty="0"/>
              <a:t>LTBI testing and treatment</a:t>
            </a:r>
          </a:p>
          <a:p>
            <a:pPr marL="742950" indent="-742950">
              <a:buFont typeface="+mj-lt"/>
              <a:buAutoNum type="arabicPeriod"/>
            </a:pPr>
            <a:endParaRPr lang="en-US" sz="2800" dirty="0"/>
          </a:p>
          <a:p>
            <a:pPr marL="742950" indent="-742950">
              <a:buFont typeface="+mj-lt"/>
              <a:buAutoNum type="arabicPeriod"/>
            </a:pPr>
            <a:r>
              <a:rPr lang="en-US" sz="2800" dirty="0"/>
              <a:t>Develop a California LTBI </a:t>
            </a:r>
            <a:r>
              <a:rPr lang="en-US" sz="2800" b="1" dirty="0"/>
              <a:t>surveillance system</a:t>
            </a:r>
          </a:p>
          <a:p>
            <a:pPr marL="742950" indent="-742950">
              <a:buFont typeface="+mj-lt"/>
              <a:buAutoNum type="arabicPeriod"/>
            </a:pPr>
            <a:endParaRPr lang="en-US" sz="2800" dirty="0"/>
          </a:p>
          <a:p>
            <a:pPr marL="742950" indent="-742950">
              <a:buFont typeface="+mj-lt"/>
              <a:buAutoNum type="arabicPeriod"/>
            </a:pPr>
            <a:r>
              <a:rPr lang="en-US" sz="2800" dirty="0"/>
              <a:t>Secure sufficient </a:t>
            </a:r>
            <a:r>
              <a:rPr lang="en-US" sz="2800" b="1" dirty="0"/>
              <a:t>resources</a:t>
            </a:r>
            <a:r>
              <a:rPr lang="en-US" sz="2800" dirty="0"/>
              <a:t> for Plan implementation</a:t>
            </a:r>
          </a:p>
          <a:p>
            <a:pPr marL="742950" indent="-742950">
              <a:buFont typeface="+mj-lt"/>
              <a:buAutoNum type="arabicPeriod"/>
            </a:pPr>
            <a:endParaRPr lang="en-US" sz="2800" dirty="0"/>
          </a:p>
          <a:p>
            <a:pPr marL="742950" indent="-742950">
              <a:buFont typeface="+mj-lt"/>
              <a:buAutoNum type="arabicPeriod"/>
            </a:pPr>
            <a:r>
              <a:rPr lang="en-US" sz="2800" dirty="0"/>
              <a:t>Conduct </a:t>
            </a:r>
            <a:r>
              <a:rPr lang="en-US" sz="2800" b="1" dirty="0"/>
              <a:t>research</a:t>
            </a:r>
            <a:r>
              <a:rPr lang="en-US" sz="2800" dirty="0"/>
              <a:t> to evaluation TB prevention strategies</a:t>
            </a:r>
          </a:p>
          <a:p>
            <a:pPr marL="742950" indent="-742950">
              <a:buFont typeface="+mj-lt"/>
              <a:buAutoNum type="arabicPeriod"/>
            </a:pPr>
            <a:endParaRPr lang="en-US" sz="2800" dirty="0"/>
          </a:p>
        </p:txBody>
      </p:sp>
    </p:spTree>
    <p:extLst>
      <p:ext uri="{BB962C8B-B14F-4D97-AF65-F5344CB8AC3E}">
        <p14:creationId xmlns:p14="http://schemas.microsoft.com/office/powerpoint/2010/main" val="218766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Rec 1: Engagement</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1227533" y="1943099"/>
            <a:ext cx="10964467" cy="49149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Outreach to priority primary care providers</a:t>
            </a:r>
          </a:p>
          <a:p>
            <a:pPr marL="742950" indent="-742950">
              <a:buFont typeface="+mj-lt"/>
              <a:buAutoNum type="arabicPeriod"/>
            </a:pPr>
            <a:r>
              <a:rPr lang="en-US" sz="2800" dirty="0"/>
              <a:t>Engage primary care medical organizations</a:t>
            </a:r>
          </a:p>
          <a:p>
            <a:pPr marL="742950" indent="-742950">
              <a:buFont typeface="+mj-lt"/>
              <a:buAutoNum type="arabicPeriod"/>
            </a:pPr>
            <a:r>
              <a:rPr lang="en-US" sz="2800" dirty="0"/>
              <a:t>Implement “CA TB Hero” program</a:t>
            </a:r>
          </a:p>
          <a:p>
            <a:pPr marL="742950" indent="-742950">
              <a:buFont typeface="+mj-lt"/>
              <a:buAutoNum type="arabicPeriod"/>
            </a:pPr>
            <a:r>
              <a:rPr lang="en-US" sz="2800" dirty="0"/>
              <a:t>Partner with health equity organizations</a:t>
            </a:r>
          </a:p>
          <a:p>
            <a:pPr marL="742950" indent="-742950">
              <a:buFont typeface="+mj-lt"/>
              <a:buAutoNum type="arabicPeriod"/>
            </a:pPr>
            <a:r>
              <a:rPr lang="en-US" sz="2800" dirty="0"/>
              <a:t>Train non-licensed health workers on TB prevention</a:t>
            </a:r>
          </a:p>
          <a:p>
            <a:pPr marL="742950" indent="-742950">
              <a:buFont typeface="+mj-lt"/>
              <a:buAutoNum type="arabicPeriod"/>
            </a:pPr>
            <a:r>
              <a:rPr lang="en-US" sz="2800" dirty="0"/>
              <a:t>Tailor communications to high risk populations</a:t>
            </a:r>
          </a:p>
          <a:p>
            <a:pPr marL="742950" indent="-742950">
              <a:buFont typeface="+mj-lt"/>
              <a:buAutoNum type="arabicPeriod"/>
            </a:pPr>
            <a:r>
              <a:rPr lang="en-US" sz="2800" dirty="0"/>
              <a:t>Integrate TB prevention messages into other materials</a:t>
            </a:r>
          </a:p>
          <a:p>
            <a:pPr marL="742950" indent="-742950">
              <a:buFont typeface="+mj-lt"/>
              <a:buAutoNum type="arabicPeriod"/>
            </a:pPr>
            <a:r>
              <a:rPr lang="en-US" sz="2800" dirty="0"/>
              <a:t>Support TB survivors’ efforts</a:t>
            </a:r>
          </a:p>
          <a:p>
            <a:pPr marL="742950" indent="-742950">
              <a:buFont typeface="+mj-lt"/>
              <a:buAutoNum type="arabicPeriod"/>
            </a:pPr>
            <a:r>
              <a:rPr lang="en-US" sz="2800" dirty="0"/>
              <a:t>Develop campaigns for AANHPI &amp; Latinx populations</a:t>
            </a:r>
          </a:p>
          <a:p>
            <a:pPr marL="742950" indent="-742950">
              <a:buFont typeface="+mj-lt"/>
              <a:buAutoNum type="arabicPeriod"/>
            </a:pPr>
            <a:r>
              <a:rPr lang="en-US" sz="2800" dirty="0"/>
              <a:t>Select and post effective patient materials</a:t>
            </a:r>
          </a:p>
          <a:p>
            <a:pPr marL="742950" indent="-742950">
              <a:buFont typeface="+mj-lt"/>
              <a:buAutoNum type="arabicPeriod"/>
            </a:pPr>
            <a:endParaRPr lang="en-US" sz="2800" dirty="0"/>
          </a:p>
          <a:p>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261912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Rec 2: LTBI testing and treatment</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1227533" y="1943099"/>
            <a:ext cx="10964467" cy="386715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Produce and disseminate TB prevention “playbook”</a:t>
            </a:r>
          </a:p>
          <a:p>
            <a:pPr marL="742950" indent="-742950">
              <a:buFont typeface="+mj-lt"/>
              <a:buAutoNum type="arabicPeriod"/>
            </a:pPr>
            <a:r>
              <a:rPr lang="en-US" sz="2800" dirty="0"/>
              <a:t>Improve LTBI care cascades of community clinics</a:t>
            </a:r>
          </a:p>
          <a:p>
            <a:pPr marL="742950" indent="-742950">
              <a:buFont typeface="+mj-lt"/>
              <a:buAutoNum type="arabicPeriod"/>
            </a:pPr>
            <a:r>
              <a:rPr lang="en-US" sz="2800" dirty="0"/>
              <a:t>Disseminate LTBI care linkage steps to civil surgeons</a:t>
            </a:r>
          </a:p>
          <a:p>
            <a:pPr marL="742950" indent="-742950">
              <a:buFont typeface="+mj-lt"/>
              <a:buAutoNum type="arabicPeriod"/>
            </a:pPr>
            <a:r>
              <a:rPr lang="en-US" sz="2800" dirty="0"/>
              <a:t>Increase LTBI treatment of groups already tested</a:t>
            </a:r>
          </a:p>
          <a:p>
            <a:pPr marL="742950" indent="-742950">
              <a:buFont typeface="+mj-lt"/>
              <a:buAutoNum type="arabicPeriod"/>
            </a:pPr>
            <a:r>
              <a:rPr lang="en-US" sz="2800" dirty="0"/>
              <a:t>Couple LTBI and COVID prevention efforts</a:t>
            </a:r>
          </a:p>
          <a:p>
            <a:pPr marL="742950" indent="-742950">
              <a:buFont typeface="+mj-lt"/>
              <a:buAutoNum type="arabicPeriod"/>
            </a:pPr>
            <a:r>
              <a:rPr lang="en-US" sz="2800" dirty="0"/>
              <a:t>Enhance Medi-Cal Managed Care plans’ LTBI efforts</a:t>
            </a:r>
          </a:p>
          <a:p>
            <a:pPr marL="742950" indent="-742950">
              <a:buFont typeface="+mj-lt"/>
              <a:buAutoNum type="arabicPeriod"/>
            </a:pPr>
            <a:r>
              <a:rPr lang="en-US" sz="2800" dirty="0"/>
              <a:t>Promote TB prevention for DHCS Innovation Awards</a:t>
            </a:r>
          </a:p>
          <a:p>
            <a:endParaRPr lang="en-US" sz="2800" dirty="0"/>
          </a:p>
          <a:p>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177100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Rec 3: Surveillance</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1227533" y="2704246"/>
            <a:ext cx="10964467" cy="386715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Publish annual LTBI report</a:t>
            </a:r>
          </a:p>
          <a:p>
            <a:pPr marL="742950" indent="-742950">
              <a:buFont typeface="+mj-lt"/>
              <a:buAutoNum type="arabicPeriod"/>
            </a:pPr>
            <a:r>
              <a:rPr lang="en-US" sz="2800" dirty="0"/>
              <a:t>Map TB and COVID-19 cases</a:t>
            </a:r>
          </a:p>
          <a:p>
            <a:pPr marL="742950" indent="-742950">
              <a:buFont typeface="+mj-lt"/>
              <a:buAutoNum type="arabicPeriod"/>
            </a:pPr>
            <a:r>
              <a:rPr lang="en-US" sz="2800" dirty="0"/>
              <a:t>Establish statewide LTBI measures</a:t>
            </a:r>
          </a:p>
          <a:p>
            <a:pPr marL="742950" indent="-742950">
              <a:buFont typeface="+mj-lt"/>
              <a:buAutoNum type="arabicPeriod"/>
            </a:pPr>
            <a:r>
              <a:rPr lang="en-US" sz="2800" dirty="0"/>
              <a:t>Update Medi-Cal LTBI treatment completion rates</a:t>
            </a:r>
          </a:p>
          <a:p>
            <a:pPr marL="742950" indent="-742950">
              <a:buFont typeface="+mj-lt"/>
              <a:buAutoNum type="arabicPeriod"/>
            </a:pPr>
            <a:r>
              <a:rPr lang="en-US" sz="2800" dirty="0"/>
              <a:t>Implement statewide TB contact surveillance system</a:t>
            </a:r>
          </a:p>
          <a:p>
            <a:pPr marL="742950" indent="-742950">
              <a:buFont typeface="+mj-lt"/>
              <a:buAutoNum type="arabicPeriod"/>
            </a:pPr>
            <a:r>
              <a:rPr lang="en-US" sz="2800" dirty="0"/>
              <a:t>Enhance IGRA reporting to capture risk</a:t>
            </a:r>
          </a:p>
          <a:p>
            <a:pPr marL="742950" indent="-742950">
              <a:buFont typeface="+mj-lt"/>
              <a:buAutoNum type="arabicPeriod"/>
            </a:pPr>
            <a:r>
              <a:rPr lang="en-US" sz="2800" dirty="0"/>
              <a:t>Create EHR data flow for LTBI surveillance</a:t>
            </a:r>
          </a:p>
          <a:p>
            <a:pPr marL="742950" indent="-742950">
              <a:buFont typeface="+mj-lt"/>
              <a:buAutoNum type="arabicPeriod"/>
            </a:pPr>
            <a:r>
              <a:rPr lang="en-US" sz="2800" dirty="0"/>
              <a:t>Promote LTBI testing/treatment measurement</a:t>
            </a:r>
          </a:p>
          <a:p>
            <a:pPr marL="742950" indent="-742950">
              <a:buFont typeface="+mj-lt"/>
              <a:buAutoNum type="arabicPeriod"/>
            </a:pPr>
            <a:r>
              <a:rPr lang="en-US" sz="2800" dirty="0"/>
              <a:t>Promote USPSTF LTBI recommendations </a:t>
            </a:r>
          </a:p>
          <a:p>
            <a:endParaRPr lang="en-US" sz="2800" dirty="0"/>
          </a:p>
          <a:p>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20093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09C1-C26E-4501-87C5-00E49815E1BF}"/>
              </a:ext>
            </a:extLst>
          </p:cNvPr>
          <p:cNvSpPr txBox="1">
            <a:spLocks/>
          </p:cNvSpPr>
          <p:nvPr/>
        </p:nvSpPr>
        <p:spPr>
          <a:xfrm>
            <a:off x="1110616" y="3018957"/>
            <a:ext cx="2745768" cy="820088"/>
          </a:xfrm>
          <a:prstGeom prst="rect">
            <a:avLst/>
          </a:prstGeom>
        </p:spPr>
        <p:txBody>
          <a:bodyPr>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800" dirty="0"/>
              <a:t>Outline</a:t>
            </a:r>
          </a:p>
        </p:txBody>
      </p:sp>
      <p:sp>
        <p:nvSpPr>
          <p:cNvPr id="3" name="Content Placeholder 2">
            <a:extLst>
              <a:ext uri="{FF2B5EF4-FFF2-40B4-BE49-F238E27FC236}">
                <a16:creationId xmlns:a16="http://schemas.microsoft.com/office/drawing/2014/main" id="{914E4900-16F1-4009-980D-BBCB210AA517}"/>
              </a:ext>
            </a:extLst>
          </p:cNvPr>
          <p:cNvSpPr txBox="1">
            <a:spLocks/>
          </p:cNvSpPr>
          <p:nvPr/>
        </p:nvSpPr>
        <p:spPr>
          <a:xfrm>
            <a:off x="4969567" y="809710"/>
            <a:ext cx="7883786" cy="4930246"/>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chemeClr val="tx1"/>
              </a:buClr>
              <a:buFont typeface="+mj-lt"/>
              <a:buAutoNum type="arabicPeriod"/>
            </a:pPr>
            <a:r>
              <a:rPr lang="en-US" sz="2300" dirty="0">
                <a:solidFill>
                  <a:schemeClr val="tx1"/>
                </a:solidFill>
              </a:rPr>
              <a:t>Why pursue TB elimination in California?</a:t>
            </a:r>
          </a:p>
          <a:p>
            <a:pPr marL="457200" indent="-457200">
              <a:buClr>
                <a:schemeClr val="tx1"/>
              </a:buClr>
              <a:buFont typeface="+mj-lt"/>
              <a:buAutoNum type="arabicPeriod"/>
            </a:pPr>
            <a:r>
              <a:rPr lang="en-US" sz="2300" dirty="0">
                <a:solidFill>
                  <a:schemeClr val="tx1"/>
                </a:solidFill>
              </a:rPr>
              <a:t>What are the barriers?</a:t>
            </a:r>
          </a:p>
          <a:p>
            <a:pPr marL="457200" indent="-457200">
              <a:buClr>
                <a:schemeClr val="tx1"/>
              </a:buClr>
              <a:buFont typeface="+mj-lt"/>
              <a:buAutoNum type="arabicPeriod"/>
            </a:pPr>
            <a:r>
              <a:rPr lang="en-US" sz="2300" dirty="0">
                <a:solidFill>
                  <a:schemeClr val="tx1"/>
                </a:solidFill>
              </a:rPr>
              <a:t>What does the California TB Elimination Plan propose?</a:t>
            </a:r>
          </a:p>
          <a:p>
            <a:pPr marL="457200" indent="-457200">
              <a:buClr>
                <a:schemeClr val="tx1"/>
              </a:buClr>
              <a:buFont typeface="+mj-lt"/>
              <a:buAutoNum type="arabicPeriod"/>
            </a:pPr>
            <a:r>
              <a:rPr lang="en-US" sz="2300" dirty="0">
                <a:solidFill>
                  <a:schemeClr val="tx1"/>
                </a:solidFill>
              </a:rPr>
              <a:t>What is next?</a:t>
            </a:r>
          </a:p>
          <a:p>
            <a:pPr marL="457200" indent="-457200">
              <a:buClr>
                <a:schemeClr val="tx1"/>
              </a:buClr>
              <a:buFont typeface="+mj-lt"/>
              <a:buAutoNum type="arabicPeriod"/>
            </a:pPr>
            <a:r>
              <a:rPr lang="en-US" sz="2300" dirty="0">
                <a:solidFill>
                  <a:schemeClr val="tx1"/>
                </a:solidFill>
              </a:rPr>
              <a:t>Discussion</a:t>
            </a:r>
          </a:p>
        </p:txBody>
      </p:sp>
      <p:cxnSp>
        <p:nvCxnSpPr>
          <p:cNvPr id="5" name="Straight Connector 4">
            <a:extLst>
              <a:ext uri="{FF2B5EF4-FFF2-40B4-BE49-F238E27FC236}">
                <a16:creationId xmlns:a16="http://schemas.microsoft.com/office/drawing/2014/main" id="{32868ACB-898E-4DD6-8FDD-347838DC1A79}"/>
              </a:ext>
            </a:extLst>
          </p:cNvPr>
          <p:cNvCxnSpPr>
            <a:cxnSpLocks/>
          </p:cNvCxnSpPr>
          <p:nvPr/>
        </p:nvCxnSpPr>
        <p:spPr>
          <a:xfrm>
            <a:off x="4412975" y="1935646"/>
            <a:ext cx="0" cy="29867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46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Rec 4: Resources</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1227533" y="2704246"/>
            <a:ext cx="10964467" cy="386715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Define </a:t>
            </a:r>
            <a:r>
              <a:rPr lang="en-US" sz="2800" dirty="0">
                <a:solidFill>
                  <a:schemeClr val="tx1"/>
                </a:solidFill>
              </a:rPr>
              <a:t>necessary</a:t>
            </a:r>
            <a:r>
              <a:rPr lang="en-US" sz="2800" dirty="0"/>
              <a:t> resources for 2021-2025 TB Elimination Plan</a:t>
            </a:r>
          </a:p>
          <a:p>
            <a:pPr marL="742950" indent="-742950">
              <a:buFont typeface="+mj-lt"/>
              <a:buAutoNum type="arabicPeriod"/>
            </a:pPr>
            <a:r>
              <a:rPr lang="en-US" sz="2800" dirty="0"/>
              <a:t>Develop TB prevention business case</a:t>
            </a:r>
          </a:p>
          <a:p>
            <a:pPr marL="742950" indent="-742950">
              <a:buFont typeface="+mj-lt"/>
              <a:buAutoNum type="arabicPeriod"/>
            </a:pPr>
            <a:r>
              <a:rPr lang="en-US" sz="2800" dirty="0"/>
              <a:t>Expand TB coalitions</a:t>
            </a:r>
          </a:p>
          <a:p>
            <a:pPr marL="742950" indent="-742950">
              <a:buFont typeface="+mj-lt"/>
              <a:buAutoNum type="arabicPeriod"/>
            </a:pPr>
            <a:r>
              <a:rPr lang="en-US" sz="2800" dirty="0"/>
              <a:t>Ensure coordination across CA TB elimination plans</a:t>
            </a:r>
          </a:p>
          <a:p>
            <a:pPr marL="742950" indent="-742950">
              <a:buFont typeface="+mj-lt"/>
              <a:buAutoNum type="arabicPeriod"/>
            </a:pPr>
            <a:r>
              <a:rPr lang="en-US" sz="2800" dirty="0"/>
              <a:t>Secure funding to support TB prevention efforts</a:t>
            </a:r>
          </a:p>
          <a:p>
            <a:pPr marL="742950" indent="-742950">
              <a:buFont typeface="+mj-lt"/>
              <a:buAutoNum type="arabicPeriod"/>
            </a:pPr>
            <a:r>
              <a:rPr lang="en-US" sz="2800" dirty="0"/>
              <a:t>Monitor inventory/price of rifamycin medications</a:t>
            </a:r>
          </a:p>
          <a:p>
            <a:pPr marL="742950" indent="-742950">
              <a:buFont typeface="+mj-lt"/>
              <a:buAutoNum type="arabicPeriod"/>
            </a:pPr>
            <a:r>
              <a:rPr lang="en-US" sz="2800" dirty="0"/>
              <a:t>Ensure all </a:t>
            </a:r>
            <a:r>
              <a:rPr lang="en-US" sz="2800" dirty="0" err="1"/>
              <a:t>rifamycins</a:t>
            </a:r>
            <a:r>
              <a:rPr lang="en-US" sz="2800" dirty="0"/>
              <a:t> are on Medi-Cal Rx formulary</a:t>
            </a:r>
          </a:p>
          <a:p>
            <a:pPr marL="742950" indent="-742950">
              <a:buFont typeface="+mj-lt"/>
              <a:buAutoNum type="arabicPeriod"/>
            </a:pPr>
            <a:r>
              <a:rPr lang="en-US" sz="2800" dirty="0"/>
              <a:t>Ensure full coverage of IGRAs by all CA health plans</a:t>
            </a:r>
          </a:p>
          <a:p>
            <a:pPr marL="742950" indent="-742950">
              <a:buFont typeface="+mj-lt"/>
              <a:buAutoNum type="arabicPeriod"/>
            </a:pPr>
            <a:r>
              <a:rPr lang="en-US" sz="2800" dirty="0"/>
              <a:t>Reduce TB prevention costs for healthcare systems</a:t>
            </a:r>
          </a:p>
          <a:p>
            <a:endParaRPr lang="en-US" sz="2800" dirty="0"/>
          </a:p>
          <a:p>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353679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4F6-7A13-D447-8AEA-F0A8F716480F}"/>
              </a:ext>
            </a:extLst>
          </p:cNvPr>
          <p:cNvSpPr>
            <a:spLocks noGrp="1"/>
          </p:cNvSpPr>
          <p:nvPr>
            <p:ph type="title"/>
          </p:nvPr>
        </p:nvSpPr>
        <p:spPr/>
        <p:txBody>
          <a:bodyPr/>
          <a:lstStyle/>
          <a:p>
            <a:r>
              <a:rPr lang="en-US" dirty="0"/>
              <a:t>Rec 5: Research</a:t>
            </a:r>
          </a:p>
        </p:txBody>
      </p:sp>
      <p:sp>
        <p:nvSpPr>
          <p:cNvPr id="4" name="Title 1">
            <a:extLst>
              <a:ext uri="{FF2B5EF4-FFF2-40B4-BE49-F238E27FC236}">
                <a16:creationId xmlns:a16="http://schemas.microsoft.com/office/drawing/2014/main" id="{71ADE019-D562-4976-A39E-1CCE7F9850FF}"/>
              </a:ext>
            </a:extLst>
          </p:cNvPr>
          <p:cNvSpPr txBox="1">
            <a:spLocks/>
          </p:cNvSpPr>
          <p:nvPr/>
        </p:nvSpPr>
        <p:spPr>
          <a:xfrm>
            <a:off x="1227533" y="1253490"/>
            <a:ext cx="10964467" cy="386715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742950" indent="-742950">
              <a:buFont typeface="+mj-lt"/>
              <a:buAutoNum type="arabicPeriod"/>
            </a:pPr>
            <a:r>
              <a:rPr lang="en-US" sz="2800" dirty="0"/>
              <a:t>Establish CA LTBI research network</a:t>
            </a:r>
          </a:p>
          <a:p>
            <a:pPr marL="742950" indent="-742950">
              <a:buFont typeface="+mj-lt"/>
              <a:buAutoNum type="arabicPeriod"/>
            </a:pPr>
            <a:r>
              <a:rPr lang="en-US" sz="2800" dirty="0"/>
              <a:t>Establish TB case and disparity reduction targets</a:t>
            </a:r>
          </a:p>
          <a:p>
            <a:pPr marL="742950" indent="-742950">
              <a:buFont typeface="+mj-lt"/>
              <a:buAutoNum type="arabicPeriod"/>
            </a:pPr>
            <a:r>
              <a:rPr lang="en-US" sz="2800" dirty="0"/>
              <a:t>Promote LTBI testing/treatment implementation research</a:t>
            </a:r>
          </a:p>
          <a:p>
            <a:pPr marL="742950" indent="-742950">
              <a:buFont typeface="+mj-lt"/>
              <a:buAutoNum type="arabicPeriod"/>
            </a:pPr>
            <a:r>
              <a:rPr lang="en-US" sz="2800" dirty="0"/>
              <a:t>Assess strategies to prevent </a:t>
            </a:r>
            <a:r>
              <a:rPr lang="en-US" sz="2800" dirty="0">
                <a:solidFill>
                  <a:schemeClr val="tx1"/>
                </a:solidFill>
              </a:rPr>
              <a:t>LTBI</a:t>
            </a:r>
            <a:r>
              <a:rPr lang="en-US" sz="2800" dirty="0"/>
              <a:t> care cascade attrition</a:t>
            </a:r>
          </a:p>
          <a:p>
            <a:pPr marL="742950" indent="-742950">
              <a:buFont typeface="+mj-lt"/>
              <a:buAutoNum type="arabicPeriod"/>
            </a:pPr>
            <a:r>
              <a:rPr lang="en-US" sz="2800" dirty="0"/>
              <a:t>Analyze non-traditional data on LTBI testing/treatment</a:t>
            </a:r>
          </a:p>
          <a:p>
            <a:endParaRPr lang="en-US" sz="2800" dirty="0"/>
          </a:p>
          <a:p>
            <a:endParaRPr lang="en-US" sz="2800" dirty="0"/>
          </a:p>
          <a:p>
            <a:pPr marL="742950" indent="-742950">
              <a:buFont typeface="+mj-lt"/>
              <a:buAutoNum type="arabicPeriod"/>
            </a:pPr>
            <a:endParaRPr lang="en-US" sz="2800" dirty="0"/>
          </a:p>
        </p:txBody>
      </p:sp>
    </p:spTree>
    <p:extLst>
      <p:ext uri="{BB962C8B-B14F-4D97-AF65-F5344CB8AC3E}">
        <p14:creationId xmlns:p14="http://schemas.microsoft.com/office/powerpoint/2010/main" val="253023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40E3-9508-4B94-B58F-3C54AF4FA2C7}"/>
              </a:ext>
            </a:extLst>
          </p:cNvPr>
          <p:cNvSpPr>
            <a:spLocks noGrp="1"/>
          </p:cNvSpPr>
          <p:nvPr>
            <p:ph type="title"/>
          </p:nvPr>
        </p:nvSpPr>
        <p:spPr>
          <a:xfrm>
            <a:off x="1097280" y="286603"/>
            <a:ext cx="10637520" cy="1450757"/>
          </a:xfrm>
        </p:spPr>
        <p:txBody>
          <a:bodyPr/>
          <a:lstStyle/>
          <a:p>
            <a:r>
              <a:rPr lang="en-US" sz="4400" dirty="0">
                <a:solidFill>
                  <a:schemeClr val="tx1"/>
                </a:solidFill>
              </a:rPr>
              <a:t>Where</a:t>
            </a:r>
            <a:r>
              <a:rPr lang="en-US" dirty="0"/>
              <a:t> </a:t>
            </a:r>
            <a:r>
              <a:rPr lang="en-US" sz="4400" dirty="0">
                <a:solidFill>
                  <a:schemeClr val="tx1"/>
                </a:solidFill>
              </a:rPr>
              <a:t>to find the 2021-2025 Elimination Plan</a:t>
            </a:r>
          </a:p>
        </p:txBody>
      </p:sp>
      <p:sp>
        <p:nvSpPr>
          <p:cNvPr id="5" name="Content Placeholder 2">
            <a:extLst>
              <a:ext uri="{FF2B5EF4-FFF2-40B4-BE49-F238E27FC236}">
                <a16:creationId xmlns:a16="http://schemas.microsoft.com/office/drawing/2014/main" id="{A6375EF9-0515-41CA-8627-549F91E1633E}"/>
              </a:ext>
            </a:extLst>
          </p:cNvPr>
          <p:cNvSpPr txBox="1">
            <a:spLocks/>
          </p:cNvSpPr>
          <p:nvPr/>
        </p:nvSpPr>
        <p:spPr>
          <a:xfrm>
            <a:off x="1097280" y="21505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a:t>Online: </a:t>
            </a:r>
            <a:r>
              <a:rPr lang="en-US" sz="2800">
                <a:hlinkClick r:id="rId2"/>
              </a:rPr>
              <a:t>https://www.cdph.ca.gov/Programs/CID/DCDC/Pages/TBCB.aspx</a:t>
            </a:r>
            <a:r>
              <a:rPr lang="en-US" sz="2800"/>
              <a:t> </a:t>
            </a:r>
          </a:p>
          <a:p>
            <a:pPr marL="0" indent="0">
              <a:buFont typeface="Calibri" panose="020F0502020204030204" pitchFamily="34" charset="0"/>
              <a:buNone/>
            </a:pPr>
            <a:endParaRPr lang="en-US" sz="2800"/>
          </a:p>
          <a:p>
            <a:pPr marL="0" indent="0">
              <a:buFont typeface="Calibri" panose="020F0502020204030204" pitchFamily="34" charset="0"/>
              <a:buNone/>
            </a:pPr>
            <a:r>
              <a:rPr lang="en-US"/>
              <a:t>	</a:t>
            </a:r>
            <a:r>
              <a:rPr lang="en-US" sz="2800"/>
              <a:t>Under the section “</a:t>
            </a:r>
            <a:r>
              <a:rPr lang="en-US" sz="2800" i="1"/>
              <a:t>Advocacy and Partners for TB</a:t>
            </a:r>
            <a:r>
              <a:rPr lang="en-US" sz="2800"/>
              <a:t>”</a:t>
            </a:r>
            <a:endParaRPr lang="en-US" sz="2800">
              <a:cs typeface="Calibri"/>
            </a:endParaRPr>
          </a:p>
          <a:p>
            <a:pPr marL="0" indent="0">
              <a:buFont typeface="Calibri" panose="020F0502020204030204" pitchFamily="34" charset="0"/>
              <a:buNone/>
            </a:pPr>
            <a:endParaRPr lang="en-US" sz="2800" dirty="0"/>
          </a:p>
        </p:txBody>
      </p:sp>
    </p:spTree>
    <p:extLst>
      <p:ext uri="{BB962C8B-B14F-4D97-AF65-F5344CB8AC3E}">
        <p14:creationId xmlns:p14="http://schemas.microsoft.com/office/powerpoint/2010/main" val="169880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0790-C8E2-4182-9C75-D60685AD3207}"/>
              </a:ext>
            </a:extLst>
          </p:cNvPr>
          <p:cNvSpPr>
            <a:spLocks noGrp="1"/>
          </p:cNvSpPr>
          <p:nvPr>
            <p:ph type="title"/>
          </p:nvPr>
        </p:nvSpPr>
        <p:spPr>
          <a:xfrm>
            <a:off x="1233146" y="774954"/>
            <a:ext cx="10058400" cy="3566160"/>
          </a:xfrm>
        </p:spPr>
        <p:txBody>
          <a:bodyPr>
            <a:normAutofit/>
          </a:bodyPr>
          <a:lstStyle/>
          <a:p>
            <a:pPr algn="ctr"/>
            <a:r>
              <a:rPr lang="en-US" sz="6000" dirty="0"/>
              <a:t>What is next?</a:t>
            </a:r>
          </a:p>
        </p:txBody>
      </p:sp>
    </p:spTree>
    <p:extLst>
      <p:ext uri="{BB962C8B-B14F-4D97-AF65-F5344CB8AC3E}">
        <p14:creationId xmlns:p14="http://schemas.microsoft.com/office/powerpoint/2010/main" val="418350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FBE4-8CB9-48FE-B5C7-FDD75C684FB5}"/>
              </a:ext>
            </a:extLst>
          </p:cNvPr>
          <p:cNvSpPr>
            <a:spLocks noGrp="1"/>
          </p:cNvSpPr>
          <p:nvPr>
            <p:ph type="title"/>
          </p:nvPr>
        </p:nvSpPr>
        <p:spPr>
          <a:xfrm>
            <a:off x="1356072" y="286603"/>
            <a:ext cx="10702577" cy="1450757"/>
          </a:xfrm>
        </p:spPr>
        <p:txBody>
          <a:bodyPr>
            <a:normAutofit/>
          </a:bodyPr>
          <a:lstStyle/>
          <a:p>
            <a:r>
              <a:rPr lang="en-US" sz="4200" dirty="0"/>
              <a:t>Measuring LTBI testing and treatment outcomes</a:t>
            </a:r>
          </a:p>
        </p:txBody>
      </p:sp>
      <p:pic>
        <p:nvPicPr>
          <p:cNvPr id="4" name="Content Placeholder 3">
            <a:extLst>
              <a:ext uri="{FF2B5EF4-FFF2-40B4-BE49-F238E27FC236}">
                <a16:creationId xmlns:a16="http://schemas.microsoft.com/office/drawing/2014/main" id="{6F576CD5-9AB6-48A4-9FDD-97FF82DBCB12}"/>
              </a:ext>
            </a:extLst>
          </p:cNvPr>
          <p:cNvPicPr>
            <a:picLocks noGrp="1" noChangeAspect="1"/>
          </p:cNvPicPr>
          <p:nvPr>
            <p:ph idx="1"/>
          </p:nvPr>
        </p:nvPicPr>
        <p:blipFill rotWithShape="1">
          <a:blip r:embed="rId2"/>
          <a:srcRect t="2881" b="4469"/>
          <a:stretch/>
        </p:blipFill>
        <p:spPr>
          <a:xfrm>
            <a:off x="1811559" y="1859163"/>
            <a:ext cx="8568882" cy="4322742"/>
          </a:xfrm>
          <a:prstGeom prst="rect">
            <a:avLst/>
          </a:prstGeom>
        </p:spPr>
      </p:pic>
    </p:spTree>
    <p:extLst>
      <p:ext uri="{BB962C8B-B14F-4D97-AF65-F5344CB8AC3E}">
        <p14:creationId xmlns:p14="http://schemas.microsoft.com/office/powerpoint/2010/main" val="162445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5A83-5157-7046-B1C7-4417CE937C67}"/>
              </a:ext>
            </a:extLst>
          </p:cNvPr>
          <p:cNvSpPr>
            <a:spLocks noGrp="1"/>
          </p:cNvSpPr>
          <p:nvPr>
            <p:ph type="title"/>
          </p:nvPr>
        </p:nvSpPr>
        <p:spPr/>
        <p:txBody>
          <a:bodyPr>
            <a:normAutofit/>
          </a:bodyPr>
          <a:lstStyle/>
          <a:p>
            <a:r>
              <a:rPr lang="en-US" sz="4200" dirty="0"/>
              <a:t>Prevention effectiveness: number needed to test and treat to prevent a TB case?</a:t>
            </a:r>
          </a:p>
        </p:txBody>
      </p:sp>
      <p:sp>
        <p:nvSpPr>
          <p:cNvPr id="3" name="Content Placeholder 2">
            <a:extLst>
              <a:ext uri="{FF2B5EF4-FFF2-40B4-BE49-F238E27FC236}">
                <a16:creationId xmlns:a16="http://schemas.microsoft.com/office/drawing/2014/main" id="{8BCCD93E-6DF8-2F4E-8608-47DC2CD51751}"/>
              </a:ext>
            </a:extLst>
          </p:cNvPr>
          <p:cNvSpPr>
            <a:spLocks noGrp="1"/>
          </p:cNvSpPr>
          <p:nvPr>
            <p:ph idx="1"/>
          </p:nvPr>
        </p:nvSpPr>
        <p:spPr>
          <a:xfrm>
            <a:off x="1097280" y="2093384"/>
            <a:ext cx="10058400" cy="4023360"/>
          </a:xfrm>
        </p:spPr>
        <p:txBody>
          <a:bodyPr>
            <a:noAutofit/>
          </a:bodyPr>
          <a:lstStyle/>
          <a:p>
            <a:r>
              <a:rPr lang="en-US" sz="3200" dirty="0"/>
              <a:t>- Testing for LTBI is a </a:t>
            </a:r>
            <a:r>
              <a:rPr lang="en-US" sz="3200" b="1" dirty="0"/>
              <a:t>recommended standard of care</a:t>
            </a:r>
            <a:r>
              <a:rPr lang="en-US" sz="3200" dirty="0"/>
              <a:t> for asymptomatic non-US-born adults to prevent TB disease (USPSTF 2016) </a:t>
            </a:r>
          </a:p>
          <a:p>
            <a:r>
              <a:rPr lang="en-US" sz="3200" dirty="0"/>
              <a:t>- TB prevention is </a:t>
            </a:r>
            <a:r>
              <a:rPr lang="en-US" sz="3200" b="1" dirty="0"/>
              <a:t>cost-effective </a:t>
            </a:r>
            <a:r>
              <a:rPr lang="en-US" sz="3200" dirty="0"/>
              <a:t>especially if IGRA and short course regimens used </a:t>
            </a:r>
          </a:p>
          <a:p>
            <a:r>
              <a:rPr lang="en-US" sz="3200" dirty="0"/>
              <a:t>- Among non-US-born diabetics, </a:t>
            </a:r>
            <a:r>
              <a:rPr lang="en-US" sz="3200" b="1" dirty="0"/>
              <a:t>500 needed to screen and treat </a:t>
            </a:r>
            <a:r>
              <a:rPr lang="en-US" sz="3200" dirty="0"/>
              <a:t>to prevent one TB case   </a:t>
            </a:r>
          </a:p>
          <a:p>
            <a:r>
              <a:rPr lang="en-US" sz="3200" dirty="0"/>
              <a:t>- Meets acceptable threshold of willingness to pay </a:t>
            </a:r>
          </a:p>
          <a:p>
            <a:endParaRPr lang="en-US" sz="3200" dirty="0"/>
          </a:p>
        </p:txBody>
      </p:sp>
    </p:spTree>
    <p:extLst>
      <p:ext uri="{BB962C8B-B14F-4D97-AF65-F5344CB8AC3E}">
        <p14:creationId xmlns:p14="http://schemas.microsoft.com/office/powerpoint/2010/main" val="382014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17536-83E2-4135-BE36-A50551093883}"/>
              </a:ext>
            </a:extLst>
          </p:cNvPr>
          <p:cNvPicPr>
            <a:picLocks noChangeAspect="1"/>
          </p:cNvPicPr>
          <p:nvPr/>
        </p:nvPicPr>
        <p:blipFill>
          <a:blip r:embed="rId3"/>
          <a:stretch>
            <a:fillRect/>
          </a:stretch>
        </p:blipFill>
        <p:spPr>
          <a:xfrm>
            <a:off x="2604853" y="0"/>
            <a:ext cx="6972822" cy="6362700"/>
          </a:xfrm>
          <a:prstGeom prst="rect">
            <a:avLst/>
          </a:prstGeom>
        </p:spPr>
      </p:pic>
    </p:spTree>
    <p:extLst>
      <p:ext uri="{BB962C8B-B14F-4D97-AF65-F5344CB8AC3E}">
        <p14:creationId xmlns:p14="http://schemas.microsoft.com/office/powerpoint/2010/main" val="350280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076C-633E-4603-A466-55C39F6EC4F1}"/>
              </a:ext>
            </a:extLst>
          </p:cNvPr>
          <p:cNvSpPr txBox="1">
            <a:spLocks/>
          </p:cNvSpPr>
          <p:nvPr/>
        </p:nvSpPr>
        <p:spPr>
          <a:xfrm>
            <a:off x="585428" y="714276"/>
            <a:ext cx="5929672" cy="1450757"/>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t>CDC recommends the following TB prevention best practices:</a:t>
            </a:r>
          </a:p>
        </p:txBody>
      </p:sp>
      <p:sp>
        <p:nvSpPr>
          <p:cNvPr id="3" name="Content Placeholder 4">
            <a:extLst>
              <a:ext uri="{FF2B5EF4-FFF2-40B4-BE49-F238E27FC236}">
                <a16:creationId xmlns:a16="http://schemas.microsoft.com/office/drawing/2014/main" id="{A138BB86-5B38-4A4B-8244-F5B0052047F2}"/>
              </a:ext>
            </a:extLst>
          </p:cNvPr>
          <p:cNvSpPr txBox="1">
            <a:spLocks/>
          </p:cNvSpPr>
          <p:nvPr/>
        </p:nvSpPr>
        <p:spPr>
          <a:xfrm>
            <a:off x="487680" y="2600480"/>
            <a:ext cx="5608320" cy="283273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lnSpc>
                <a:spcPct val="100000"/>
              </a:lnSpc>
            </a:pPr>
            <a:r>
              <a:rPr lang="en-US" sz="3200" b="1" dirty="0"/>
              <a:t>- IGRA </a:t>
            </a:r>
            <a:r>
              <a:rPr lang="en-US" sz="3200" dirty="0"/>
              <a:t>as the preferred test </a:t>
            </a:r>
          </a:p>
          <a:p>
            <a:pPr fontAlgn="base">
              <a:lnSpc>
                <a:spcPct val="100000"/>
              </a:lnSpc>
            </a:pPr>
            <a:r>
              <a:rPr lang="en-US" sz="3200" dirty="0"/>
              <a:t>- Short course </a:t>
            </a:r>
            <a:r>
              <a:rPr lang="en-US" sz="3200" b="1" dirty="0"/>
              <a:t>rifamycin-based LTBI treatment </a:t>
            </a:r>
            <a:r>
              <a:rPr lang="en-US" sz="3200" dirty="0"/>
              <a:t>regimens as the preferred treatment</a:t>
            </a:r>
          </a:p>
        </p:txBody>
      </p:sp>
      <p:pic>
        <p:nvPicPr>
          <p:cNvPr id="4" name="Picture 3">
            <a:extLst>
              <a:ext uri="{FF2B5EF4-FFF2-40B4-BE49-F238E27FC236}">
                <a16:creationId xmlns:a16="http://schemas.microsoft.com/office/drawing/2014/main" id="{2DA1754C-DBE3-4393-B0D3-7CCD9FC22523}"/>
              </a:ext>
            </a:extLst>
          </p:cNvPr>
          <p:cNvPicPr>
            <a:picLocks noChangeAspect="1"/>
          </p:cNvPicPr>
          <p:nvPr/>
        </p:nvPicPr>
        <p:blipFill>
          <a:blip r:embed="rId3"/>
          <a:stretch>
            <a:fillRect/>
          </a:stretch>
        </p:blipFill>
        <p:spPr>
          <a:xfrm>
            <a:off x="6708099" y="286602"/>
            <a:ext cx="5262922" cy="5146614"/>
          </a:xfrm>
          <a:prstGeom prst="rect">
            <a:avLst/>
          </a:prstGeom>
        </p:spPr>
      </p:pic>
      <p:sp>
        <p:nvSpPr>
          <p:cNvPr id="5" name="TextBox 4">
            <a:extLst>
              <a:ext uri="{FF2B5EF4-FFF2-40B4-BE49-F238E27FC236}">
                <a16:creationId xmlns:a16="http://schemas.microsoft.com/office/drawing/2014/main" id="{6FB151B8-F4AD-4CB8-93AF-4B9D770554DD}"/>
              </a:ext>
            </a:extLst>
          </p:cNvPr>
          <p:cNvSpPr txBox="1"/>
          <p:nvPr/>
        </p:nvSpPr>
        <p:spPr>
          <a:xfrm>
            <a:off x="6708099" y="5688149"/>
            <a:ext cx="5262922" cy="553998"/>
          </a:xfrm>
          <a:prstGeom prst="rect">
            <a:avLst/>
          </a:prstGeom>
          <a:noFill/>
        </p:spPr>
        <p:txBody>
          <a:bodyPr wrap="square" rtlCol="0">
            <a:spAutoFit/>
          </a:bodyPr>
          <a:lstStyle/>
          <a:p>
            <a:r>
              <a:rPr lang="en-US" sz="1500" dirty="0"/>
              <a:t>Source: </a:t>
            </a:r>
            <a:r>
              <a:rPr lang="en-US" sz="1500" dirty="0">
                <a:hlinkClick r:id="rId4"/>
              </a:rPr>
              <a:t>https://www.cdc.gov/tb/publications/ltbi/pdf/CDC-USPSTF-LTBI-Testing-Treatment-Recommendations-508.pdf</a:t>
            </a:r>
            <a:r>
              <a:rPr lang="en-US" sz="1500" dirty="0"/>
              <a:t> </a:t>
            </a:r>
          </a:p>
        </p:txBody>
      </p:sp>
    </p:spTree>
    <p:extLst>
      <p:ext uri="{BB962C8B-B14F-4D97-AF65-F5344CB8AC3E}">
        <p14:creationId xmlns:p14="http://schemas.microsoft.com/office/powerpoint/2010/main" val="372963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1450757"/>
          </a:xfrm>
        </p:spPr>
        <p:txBody>
          <a:bodyPr/>
          <a:lstStyle/>
          <a:p>
            <a:pPr algn="ctr"/>
            <a:r>
              <a:rPr lang="en-US" sz="4200" dirty="0"/>
              <a:t>Actions</a:t>
            </a:r>
            <a:r>
              <a:rPr lang="en-US" dirty="0"/>
              <a:t> </a:t>
            </a:r>
            <a:r>
              <a:rPr lang="en-US" sz="4200" dirty="0"/>
              <a:t>to make TB prevention routine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4023697"/>
              </p:ext>
            </p:extLst>
          </p:nvPr>
        </p:nvGraphicFramePr>
        <p:xfrm>
          <a:off x="1708901" y="1860775"/>
          <a:ext cx="8835158" cy="4378056"/>
        </p:xfrm>
        <a:graphic>
          <a:graphicData uri="http://schemas.openxmlformats.org/drawingml/2006/table">
            <a:tbl>
              <a:tblPr firstRow="1" bandRow="1">
                <a:tableStyleId>{5C22544A-7EE6-4342-B048-85BDC9FD1C3A}</a:tableStyleId>
              </a:tblPr>
              <a:tblGrid>
                <a:gridCol w="4417579">
                  <a:extLst>
                    <a:ext uri="{9D8B030D-6E8A-4147-A177-3AD203B41FA5}">
                      <a16:colId xmlns:a16="http://schemas.microsoft.com/office/drawing/2014/main" val="20000"/>
                    </a:ext>
                  </a:extLst>
                </a:gridCol>
                <a:gridCol w="4417579">
                  <a:extLst>
                    <a:ext uri="{9D8B030D-6E8A-4147-A177-3AD203B41FA5}">
                      <a16:colId xmlns:a16="http://schemas.microsoft.com/office/drawing/2014/main" val="20001"/>
                    </a:ext>
                  </a:extLst>
                </a:gridCol>
              </a:tblGrid>
              <a:tr h="348741">
                <a:tc>
                  <a:txBody>
                    <a:bodyPr/>
                    <a:lstStyle/>
                    <a:p>
                      <a:r>
                        <a:rPr lang="en-US" dirty="0"/>
                        <a:t>Action</a:t>
                      </a:r>
                    </a:p>
                  </a:txBody>
                  <a:tcPr>
                    <a:solidFill>
                      <a:srgbClr val="7B90E9"/>
                    </a:solidFill>
                  </a:tcPr>
                </a:tc>
                <a:tc>
                  <a:txBody>
                    <a:bodyPr/>
                    <a:lstStyle/>
                    <a:p>
                      <a:r>
                        <a:rPr lang="en-US" baseline="0" dirty="0"/>
                        <a:t>Assurance</a:t>
                      </a:r>
                      <a:endParaRPr lang="en-US" dirty="0"/>
                    </a:p>
                  </a:txBody>
                  <a:tcPr>
                    <a:solidFill>
                      <a:srgbClr val="7B90E9"/>
                    </a:solidFill>
                  </a:tcPr>
                </a:tc>
                <a:extLst>
                  <a:ext uri="{0D108BD9-81ED-4DB2-BD59-A6C34878D82A}">
                    <a16:rowId xmlns:a16="http://schemas.microsoft.com/office/drawing/2014/main" val="10000"/>
                  </a:ext>
                </a:extLst>
              </a:tr>
              <a:tr h="610296">
                <a:tc>
                  <a:txBody>
                    <a:bodyPr/>
                    <a:lstStyle/>
                    <a:p>
                      <a:r>
                        <a:rPr lang="en-US" sz="1700" dirty="0"/>
                        <a:t>Use standardized</a:t>
                      </a:r>
                      <a:r>
                        <a:rPr lang="en-US" sz="1700" baseline="0" dirty="0"/>
                        <a:t> risk assessment</a:t>
                      </a:r>
                      <a:endParaRPr lang="en-US" sz="1700" dirty="0"/>
                    </a:p>
                  </a:txBody>
                  <a:tcPr>
                    <a:solidFill>
                      <a:srgbClr val="E1ECFF"/>
                    </a:solidFill>
                  </a:tcPr>
                </a:tc>
                <a:tc>
                  <a:txBody>
                    <a:bodyPr/>
                    <a:lstStyle/>
                    <a:p>
                      <a:r>
                        <a:rPr lang="en-US" sz="1700" dirty="0"/>
                        <a:t>Ensure</a:t>
                      </a:r>
                      <a:r>
                        <a:rPr lang="en-US" sz="1700" baseline="0" dirty="0"/>
                        <a:t> residence / birth outside US is in EHR intake/history section</a:t>
                      </a:r>
                      <a:endParaRPr lang="en-US" sz="1700" dirty="0"/>
                    </a:p>
                  </a:txBody>
                  <a:tcPr>
                    <a:solidFill>
                      <a:srgbClr val="E1ECFF"/>
                    </a:solidFill>
                  </a:tcPr>
                </a:tc>
                <a:extLst>
                  <a:ext uri="{0D108BD9-81ED-4DB2-BD59-A6C34878D82A}">
                    <a16:rowId xmlns:a16="http://schemas.microsoft.com/office/drawing/2014/main" val="10001"/>
                  </a:ext>
                </a:extLst>
              </a:tr>
              <a:tr h="348741">
                <a:tc>
                  <a:txBody>
                    <a:bodyPr/>
                    <a:lstStyle/>
                    <a:p>
                      <a:r>
                        <a:rPr lang="en-US" sz="1700" dirty="0"/>
                        <a:t>Use IGRA</a:t>
                      </a:r>
                    </a:p>
                  </a:txBody>
                  <a:tcPr>
                    <a:solidFill>
                      <a:srgbClr val="E1ECFF"/>
                    </a:solidFill>
                  </a:tcPr>
                </a:tc>
                <a:tc>
                  <a:txBody>
                    <a:bodyPr/>
                    <a:lstStyle/>
                    <a:p>
                      <a:r>
                        <a:rPr lang="en-US" sz="1700" dirty="0"/>
                        <a:t>Remove impediments</a:t>
                      </a:r>
                      <a:r>
                        <a:rPr lang="en-US" sz="1700" baseline="0" dirty="0"/>
                        <a:t> to IGRA use</a:t>
                      </a:r>
                      <a:endParaRPr lang="en-US" sz="1700" dirty="0"/>
                    </a:p>
                  </a:txBody>
                  <a:tcPr>
                    <a:solidFill>
                      <a:srgbClr val="E1ECFF"/>
                    </a:solidFill>
                  </a:tcPr>
                </a:tc>
                <a:extLst>
                  <a:ext uri="{0D108BD9-81ED-4DB2-BD59-A6C34878D82A}">
                    <a16:rowId xmlns:a16="http://schemas.microsoft.com/office/drawing/2014/main" val="10002"/>
                  </a:ext>
                </a:extLst>
              </a:tr>
              <a:tr h="610296">
                <a:tc>
                  <a:txBody>
                    <a:bodyPr/>
                    <a:lstStyle/>
                    <a:p>
                      <a:r>
                        <a:rPr lang="en-US" sz="1700" dirty="0"/>
                        <a:t>Ensure</a:t>
                      </a:r>
                      <a:r>
                        <a:rPr lang="en-US" sz="1700" baseline="0" dirty="0"/>
                        <a:t> process for TB evaluation prior to LTBI treatment is streamlined</a:t>
                      </a:r>
                      <a:endParaRPr lang="en-US" sz="1700" dirty="0"/>
                    </a:p>
                  </a:txBody>
                  <a:tcPr>
                    <a:solidFill>
                      <a:srgbClr val="E1ECFF"/>
                    </a:solidFill>
                  </a:tcPr>
                </a:tc>
                <a:tc>
                  <a:txBody>
                    <a:bodyPr/>
                    <a:lstStyle/>
                    <a:p>
                      <a:r>
                        <a:rPr lang="en-US" sz="1700" dirty="0"/>
                        <a:t>Easy access to chest</a:t>
                      </a:r>
                      <a:r>
                        <a:rPr lang="en-US" sz="1700" baseline="0" dirty="0"/>
                        <a:t> x-ray and AFB culture</a:t>
                      </a:r>
                      <a:endParaRPr lang="en-US" sz="1700" dirty="0"/>
                    </a:p>
                  </a:txBody>
                  <a:tcPr>
                    <a:solidFill>
                      <a:srgbClr val="E1ECFF"/>
                    </a:solidFill>
                  </a:tcPr>
                </a:tc>
                <a:extLst>
                  <a:ext uri="{0D108BD9-81ED-4DB2-BD59-A6C34878D82A}">
                    <a16:rowId xmlns:a16="http://schemas.microsoft.com/office/drawing/2014/main" val="10003"/>
                  </a:ext>
                </a:extLst>
              </a:tr>
              <a:tr h="610296">
                <a:tc>
                  <a:txBody>
                    <a:bodyPr/>
                    <a:lstStyle/>
                    <a:p>
                      <a:r>
                        <a:rPr lang="en-US" sz="1700" dirty="0"/>
                        <a:t>Ensure access to LTBI short course regimens whenever possible</a:t>
                      </a:r>
                    </a:p>
                  </a:txBody>
                  <a:tcPr>
                    <a:solidFill>
                      <a:srgbClr val="E1ECFF"/>
                    </a:solidFill>
                  </a:tcPr>
                </a:tc>
                <a:tc>
                  <a:txBody>
                    <a:bodyPr/>
                    <a:lstStyle/>
                    <a:p>
                      <a:r>
                        <a:rPr lang="en-US" sz="1700" dirty="0"/>
                        <a:t>Rifapentine</a:t>
                      </a:r>
                      <a:r>
                        <a:rPr lang="en-US" sz="1700" baseline="0" dirty="0"/>
                        <a:t> on formularies</a:t>
                      </a:r>
                      <a:endParaRPr lang="en-US" sz="1700" dirty="0"/>
                    </a:p>
                  </a:txBody>
                  <a:tcPr>
                    <a:solidFill>
                      <a:srgbClr val="E1ECFF"/>
                    </a:solidFill>
                  </a:tcPr>
                </a:tc>
                <a:extLst>
                  <a:ext uri="{0D108BD9-81ED-4DB2-BD59-A6C34878D82A}">
                    <a16:rowId xmlns:a16="http://schemas.microsoft.com/office/drawing/2014/main" val="10004"/>
                  </a:ext>
                </a:extLst>
              </a:tr>
              <a:tr h="610296">
                <a:tc>
                  <a:txBody>
                    <a:bodyPr/>
                    <a:lstStyle/>
                    <a:p>
                      <a:r>
                        <a:rPr lang="en-US" sz="1700" dirty="0"/>
                        <a:t>Track completion of LTBI treatment for those with positive test</a:t>
                      </a:r>
                    </a:p>
                  </a:txBody>
                  <a:tcPr>
                    <a:solidFill>
                      <a:srgbClr val="E1ECFF"/>
                    </a:solidFill>
                  </a:tcPr>
                </a:tc>
                <a:tc>
                  <a:txBody>
                    <a:bodyPr/>
                    <a:lstStyle/>
                    <a:p>
                      <a:r>
                        <a:rPr lang="en-US" sz="1700" dirty="0"/>
                        <a:t>Measure LTBI treatment completion</a:t>
                      </a:r>
                    </a:p>
                  </a:txBody>
                  <a:tcPr>
                    <a:solidFill>
                      <a:srgbClr val="E1ECFF"/>
                    </a:solidFill>
                  </a:tcPr>
                </a:tc>
                <a:extLst>
                  <a:ext uri="{0D108BD9-81ED-4DB2-BD59-A6C34878D82A}">
                    <a16:rowId xmlns:a16="http://schemas.microsoft.com/office/drawing/2014/main" val="10005"/>
                  </a:ext>
                </a:extLst>
              </a:tr>
              <a:tr h="610296">
                <a:tc>
                  <a:txBody>
                    <a:bodyPr/>
                    <a:lstStyle/>
                    <a:p>
                      <a:r>
                        <a:rPr lang="en-US" sz="1700" dirty="0"/>
                        <a:t>Provide access to expert TB resources</a:t>
                      </a:r>
                      <a:r>
                        <a:rPr lang="en-US" sz="1700" baseline="0" dirty="0"/>
                        <a:t> for patients with complications/comorbidities</a:t>
                      </a:r>
                      <a:endParaRPr lang="en-US" sz="1700" dirty="0"/>
                    </a:p>
                  </a:txBody>
                  <a:tcPr>
                    <a:solidFill>
                      <a:srgbClr val="E1ECFF"/>
                    </a:solidFill>
                  </a:tcPr>
                </a:tc>
                <a:tc>
                  <a:txBody>
                    <a:bodyPr/>
                    <a:lstStyle/>
                    <a:p>
                      <a:r>
                        <a:rPr lang="en-US" sz="1700" dirty="0"/>
                        <a:t>Ensure no barriers for referrals</a:t>
                      </a:r>
                    </a:p>
                  </a:txBody>
                  <a:tcPr>
                    <a:solidFill>
                      <a:srgbClr val="E1ECFF"/>
                    </a:solidFill>
                  </a:tcPr>
                </a:tc>
                <a:extLst>
                  <a:ext uri="{0D108BD9-81ED-4DB2-BD59-A6C34878D82A}">
                    <a16:rowId xmlns:a16="http://schemas.microsoft.com/office/drawing/2014/main" val="10006"/>
                  </a:ext>
                </a:extLst>
              </a:tr>
              <a:tr h="610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aseline="0" dirty="0"/>
                        <a:t>Engage and and bring awareness to communities at risk</a:t>
                      </a:r>
                    </a:p>
                  </a:txBody>
                  <a:tcPr>
                    <a:solidFill>
                      <a:srgbClr val="E1ECFF"/>
                    </a:solidFill>
                  </a:tcPr>
                </a:tc>
                <a:tc>
                  <a:txBody>
                    <a:bodyPr/>
                    <a:lstStyle/>
                    <a:p>
                      <a:r>
                        <a:rPr lang="en-US" sz="1700" dirty="0"/>
                        <a:t>Measure understanding and acceptance for linkage to LTBI testing/</a:t>
                      </a:r>
                      <a:r>
                        <a:rPr lang="en-US" sz="1700" dirty="0" err="1"/>
                        <a:t>rx</a:t>
                      </a:r>
                      <a:r>
                        <a:rPr lang="en-US" sz="1700" dirty="0"/>
                        <a:t> </a:t>
                      </a:r>
                    </a:p>
                  </a:txBody>
                  <a:tcPr>
                    <a:solidFill>
                      <a:srgbClr val="E1EC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454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12DC-5A21-1B4E-B83C-616055F1DEF8}"/>
              </a:ext>
            </a:extLst>
          </p:cNvPr>
          <p:cNvSpPr>
            <a:spLocks noGrp="1"/>
          </p:cNvSpPr>
          <p:nvPr>
            <p:ph type="title"/>
          </p:nvPr>
        </p:nvSpPr>
        <p:spPr/>
        <p:txBody>
          <a:bodyPr>
            <a:normAutofit/>
          </a:bodyPr>
          <a:lstStyle/>
          <a:p>
            <a:r>
              <a:rPr lang="en-US" sz="4200" dirty="0"/>
              <a:t>Opportunities</a:t>
            </a:r>
          </a:p>
        </p:txBody>
      </p:sp>
      <p:sp>
        <p:nvSpPr>
          <p:cNvPr id="3" name="Content Placeholder 2">
            <a:extLst>
              <a:ext uri="{FF2B5EF4-FFF2-40B4-BE49-F238E27FC236}">
                <a16:creationId xmlns:a16="http://schemas.microsoft.com/office/drawing/2014/main" id="{E4B5FD36-5B55-164F-9FF7-27C714BBFDB7}"/>
              </a:ext>
            </a:extLst>
          </p:cNvPr>
          <p:cNvSpPr>
            <a:spLocks noGrp="1"/>
          </p:cNvSpPr>
          <p:nvPr>
            <p:ph idx="1"/>
          </p:nvPr>
        </p:nvSpPr>
        <p:spPr>
          <a:xfrm>
            <a:off x="1097280" y="1417320"/>
            <a:ext cx="10058400" cy="4831080"/>
          </a:xfrm>
        </p:spPr>
        <p:txBody>
          <a:bodyPr>
            <a:noAutofit/>
          </a:bodyPr>
          <a:lstStyle/>
          <a:p>
            <a:endParaRPr lang="en-US" sz="2300" dirty="0"/>
          </a:p>
          <a:p>
            <a:r>
              <a:rPr lang="en-US" sz="2300" b="1" dirty="0"/>
              <a:t>COVID innovations </a:t>
            </a:r>
            <a:r>
              <a:rPr lang="en-US" sz="2300" dirty="0"/>
              <a:t>- can advance outreach, testing capacity, disparity focus for TB prevention</a:t>
            </a:r>
          </a:p>
          <a:p>
            <a:r>
              <a:rPr lang="en-US" sz="2300" b="1" dirty="0"/>
              <a:t>Synergies</a:t>
            </a:r>
            <a:r>
              <a:rPr lang="en-US" sz="2300" dirty="0"/>
              <a:t> – partnerships with Diabetes and Hep B organizations to integrate LTBI testing and treatment </a:t>
            </a:r>
          </a:p>
          <a:p>
            <a:r>
              <a:rPr lang="en-US" sz="2300" b="1" dirty="0"/>
              <a:t>TBESC </a:t>
            </a:r>
            <a:r>
              <a:rPr lang="en-US" sz="2300" dirty="0"/>
              <a:t>- research findings arm us with evidence for changing practice </a:t>
            </a:r>
          </a:p>
          <a:p>
            <a:r>
              <a:rPr lang="en-US" sz="2300" b="1" dirty="0"/>
              <a:t>Policy</a:t>
            </a:r>
            <a:r>
              <a:rPr lang="en-US" sz="2300" dirty="0"/>
              <a:t> – partnership with Medi-Cal to remove barriers for LTBI testing and treatment for beneficiaries</a:t>
            </a:r>
          </a:p>
          <a:p>
            <a:r>
              <a:rPr lang="en-US" sz="2300" b="1" dirty="0"/>
              <a:t>4 California TB elimination plans (San Diego, San Francisco, Los Angeles, California) </a:t>
            </a:r>
            <a:r>
              <a:rPr lang="en-US" sz="2300" dirty="0"/>
              <a:t>- can sharpen focus and amplify efforts and chances of reaching targets</a:t>
            </a:r>
          </a:p>
          <a:p>
            <a:r>
              <a:rPr lang="en-US" sz="2300" b="1" dirty="0"/>
              <a:t>Strengthen advocacy </a:t>
            </a:r>
            <a:r>
              <a:rPr lang="en-US" sz="2300" dirty="0"/>
              <a:t>-</a:t>
            </a:r>
            <a:r>
              <a:rPr lang="en-US" sz="2300" b="1" dirty="0"/>
              <a:t> </a:t>
            </a:r>
            <a:r>
              <a:rPr lang="en-US" sz="2300" dirty="0"/>
              <a:t>include survivors and focus on disparities </a:t>
            </a:r>
          </a:p>
          <a:p>
            <a:r>
              <a:rPr lang="en-US" sz="2300" dirty="0"/>
              <a:t>  </a:t>
            </a:r>
            <a:endParaRPr lang="en-US" sz="2300" dirty="0">
              <a:solidFill>
                <a:srgbClr val="C00000"/>
              </a:solidFill>
            </a:endParaRPr>
          </a:p>
        </p:txBody>
      </p:sp>
    </p:spTree>
    <p:extLst>
      <p:ext uri="{BB962C8B-B14F-4D97-AF65-F5344CB8AC3E}">
        <p14:creationId xmlns:p14="http://schemas.microsoft.com/office/powerpoint/2010/main" val="361609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ED1-C69C-4FE5-BA69-E03561FC3210}"/>
              </a:ext>
            </a:extLst>
          </p:cNvPr>
          <p:cNvSpPr>
            <a:spLocks noGrp="1"/>
          </p:cNvSpPr>
          <p:nvPr>
            <p:ph type="ctrTitle"/>
          </p:nvPr>
        </p:nvSpPr>
        <p:spPr>
          <a:xfrm>
            <a:off x="458161" y="679139"/>
            <a:ext cx="11275678" cy="3360625"/>
          </a:xfrm>
        </p:spPr>
        <p:txBody>
          <a:bodyPr>
            <a:normAutofit/>
          </a:bodyPr>
          <a:lstStyle/>
          <a:p>
            <a:r>
              <a:rPr lang="en-US" sz="6600" dirty="0"/>
              <a:t>Why TB elimination in California?</a:t>
            </a:r>
          </a:p>
        </p:txBody>
      </p:sp>
    </p:spTree>
    <p:extLst>
      <p:ext uri="{BB962C8B-B14F-4D97-AF65-F5344CB8AC3E}">
        <p14:creationId xmlns:p14="http://schemas.microsoft.com/office/powerpoint/2010/main" val="683111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4A71-CE41-45C9-AC6D-3A5A18247DDA}"/>
              </a:ext>
            </a:extLst>
          </p:cNvPr>
          <p:cNvSpPr txBox="1">
            <a:spLocks/>
          </p:cNvSpPr>
          <p:nvPr/>
        </p:nvSpPr>
        <p:spPr>
          <a:xfrm>
            <a:off x="432954" y="262646"/>
            <a:ext cx="4023360" cy="3204134"/>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500" dirty="0"/>
              <a:t>Tuberculosis -</a:t>
            </a:r>
          </a:p>
          <a:p>
            <a:r>
              <a:rPr lang="en-US" sz="4500" dirty="0"/>
              <a:t>getting to zero</a:t>
            </a:r>
          </a:p>
        </p:txBody>
      </p:sp>
      <p:sp>
        <p:nvSpPr>
          <p:cNvPr id="3" name="Subtitle 2">
            <a:extLst>
              <a:ext uri="{FF2B5EF4-FFF2-40B4-BE49-F238E27FC236}">
                <a16:creationId xmlns:a16="http://schemas.microsoft.com/office/drawing/2014/main" id="{7F037F9E-B1B9-4EB4-9308-A64B0EE64D54}"/>
              </a:ext>
            </a:extLst>
          </p:cNvPr>
          <p:cNvSpPr txBox="1">
            <a:spLocks/>
          </p:cNvSpPr>
          <p:nvPr/>
        </p:nvSpPr>
        <p:spPr>
          <a:xfrm>
            <a:off x="370264" y="5697663"/>
            <a:ext cx="3933306" cy="80160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700" dirty="0"/>
              <a:t>Source: The Lancet, UK, 2017</a:t>
            </a:r>
          </a:p>
          <a:p>
            <a:pPr>
              <a:lnSpc>
                <a:spcPct val="100000"/>
              </a:lnSpc>
              <a:spcBef>
                <a:spcPts val="0"/>
              </a:spcBef>
              <a:spcAft>
                <a:spcPts val="0"/>
              </a:spcAft>
            </a:pPr>
            <a:r>
              <a:rPr lang="en-US" sz="1700" dirty="0"/>
              <a:t>Pamela Das, Richard Horton</a:t>
            </a:r>
          </a:p>
        </p:txBody>
      </p:sp>
      <p:sp>
        <p:nvSpPr>
          <p:cNvPr id="4" name="Title 1">
            <a:extLst>
              <a:ext uri="{FF2B5EF4-FFF2-40B4-BE49-F238E27FC236}">
                <a16:creationId xmlns:a16="http://schemas.microsoft.com/office/drawing/2014/main" id="{F08AB78F-F605-420E-92D4-EF4B9DB22132}"/>
              </a:ext>
            </a:extLst>
          </p:cNvPr>
          <p:cNvSpPr txBox="1">
            <a:spLocks/>
          </p:cNvSpPr>
          <p:nvPr/>
        </p:nvSpPr>
        <p:spPr>
          <a:xfrm>
            <a:off x="4303570" y="4423654"/>
            <a:ext cx="7410449" cy="1674813"/>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00000"/>
              </a:lnSpc>
            </a:pPr>
            <a:r>
              <a:rPr lang="en-US" sz="2800" i="1" dirty="0"/>
              <a:t>“For decades, a piecemeal approach with a narrow treatment focus and a cost imperative has prevailed. The result? A global epidemic of disease….There needs to be a change in mindset.”</a:t>
            </a:r>
          </a:p>
        </p:txBody>
      </p:sp>
      <p:pic>
        <p:nvPicPr>
          <p:cNvPr id="7" name="Picture 6">
            <a:extLst>
              <a:ext uri="{FF2B5EF4-FFF2-40B4-BE49-F238E27FC236}">
                <a16:creationId xmlns:a16="http://schemas.microsoft.com/office/drawing/2014/main" id="{A6323373-7729-44C8-8624-35A9AC5796DE}"/>
              </a:ext>
            </a:extLst>
          </p:cNvPr>
          <p:cNvPicPr>
            <a:picLocks noChangeAspect="1"/>
          </p:cNvPicPr>
          <p:nvPr/>
        </p:nvPicPr>
        <p:blipFill rotWithShape="1">
          <a:blip r:embed="rId3"/>
          <a:srcRect r="16988" b="23069"/>
          <a:stretch/>
        </p:blipFill>
        <p:spPr>
          <a:xfrm>
            <a:off x="4572002" y="1443365"/>
            <a:ext cx="6964781" cy="2616432"/>
          </a:xfrm>
          <a:prstGeom prst="rect">
            <a:avLst/>
          </a:prstGeom>
        </p:spPr>
      </p:pic>
    </p:spTree>
    <p:extLst>
      <p:ext uri="{BB962C8B-B14F-4D97-AF65-F5344CB8AC3E}">
        <p14:creationId xmlns:p14="http://schemas.microsoft.com/office/powerpoint/2010/main" val="380594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E326-E4D6-43A3-99D2-62709CF92BB4}"/>
              </a:ext>
            </a:extLst>
          </p:cNvPr>
          <p:cNvSpPr txBox="1">
            <a:spLocks/>
          </p:cNvSpPr>
          <p:nvPr/>
        </p:nvSpPr>
        <p:spPr>
          <a:xfrm>
            <a:off x="287316" y="-2147262"/>
            <a:ext cx="11866584" cy="3204134"/>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700" dirty="0"/>
              <a:t>Mainstreaming LTBI Testing and Treatment in the United States</a:t>
            </a:r>
          </a:p>
        </p:txBody>
      </p:sp>
      <p:sp>
        <p:nvSpPr>
          <p:cNvPr id="3" name="Subtitle 2">
            <a:extLst>
              <a:ext uri="{FF2B5EF4-FFF2-40B4-BE49-F238E27FC236}">
                <a16:creationId xmlns:a16="http://schemas.microsoft.com/office/drawing/2014/main" id="{F53C1371-E527-4AF5-A4AE-B80C7DB8CB5F}"/>
              </a:ext>
            </a:extLst>
          </p:cNvPr>
          <p:cNvSpPr txBox="1">
            <a:spLocks/>
          </p:cNvSpPr>
          <p:nvPr/>
        </p:nvSpPr>
        <p:spPr>
          <a:xfrm>
            <a:off x="4532634" y="5557965"/>
            <a:ext cx="7372050" cy="74329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800" dirty="0">
                <a:latin typeface="+mj-lt"/>
              </a:rPr>
              <a:t>Source: Tuberculosis Control Branch, California Department of Public Health, 2017 JAMA Internal Medicine</a:t>
            </a:r>
          </a:p>
        </p:txBody>
      </p:sp>
      <p:sp>
        <p:nvSpPr>
          <p:cNvPr id="4" name="Title 1">
            <a:extLst>
              <a:ext uri="{FF2B5EF4-FFF2-40B4-BE49-F238E27FC236}">
                <a16:creationId xmlns:a16="http://schemas.microsoft.com/office/drawing/2014/main" id="{794B1F4B-653B-426B-8791-5B701536BCBD}"/>
              </a:ext>
            </a:extLst>
          </p:cNvPr>
          <p:cNvSpPr txBox="1">
            <a:spLocks/>
          </p:cNvSpPr>
          <p:nvPr/>
        </p:nvSpPr>
        <p:spPr>
          <a:xfrm>
            <a:off x="287316" y="942802"/>
            <a:ext cx="3759390" cy="472923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00000"/>
              </a:lnSpc>
            </a:pPr>
            <a:r>
              <a:rPr lang="en-US" sz="3200" i="1" dirty="0"/>
              <a:t>“With full adoption of TB prevention in primary care using currently available modern tools, we can progress from TB control to TB elimination…”</a:t>
            </a:r>
          </a:p>
        </p:txBody>
      </p:sp>
      <p:pic>
        <p:nvPicPr>
          <p:cNvPr id="5" name="Picture 4">
            <a:extLst>
              <a:ext uri="{FF2B5EF4-FFF2-40B4-BE49-F238E27FC236}">
                <a16:creationId xmlns:a16="http://schemas.microsoft.com/office/drawing/2014/main" id="{2332319E-3EDD-4350-9AFA-6D90E47F5CBA}"/>
              </a:ext>
            </a:extLst>
          </p:cNvPr>
          <p:cNvPicPr>
            <a:picLocks noChangeAspect="1"/>
          </p:cNvPicPr>
          <p:nvPr/>
        </p:nvPicPr>
        <p:blipFill rotWithShape="1">
          <a:blip r:embed="rId3"/>
          <a:srcRect l="1336" r="2735"/>
          <a:stretch/>
        </p:blipFill>
        <p:spPr>
          <a:xfrm>
            <a:off x="4532634" y="2040593"/>
            <a:ext cx="7225324" cy="2533650"/>
          </a:xfrm>
          <a:prstGeom prst="rect">
            <a:avLst/>
          </a:prstGeom>
        </p:spPr>
      </p:pic>
    </p:spTree>
    <p:extLst>
      <p:ext uri="{BB962C8B-B14F-4D97-AF65-F5344CB8AC3E}">
        <p14:creationId xmlns:p14="http://schemas.microsoft.com/office/powerpoint/2010/main" val="126763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7D5E-3854-DF40-99E7-F45F95649C0C}"/>
              </a:ext>
            </a:extLst>
          </p:cNvPr>
          <p:cNvSpPr>
            <a:spLocks noGrp="1"/>
          </p:cNvSpPr>
          <p:nvPr>
            <p:ph type="title"/>
          </p:nvPr>
        </p:nvSpPr>
        <p:spPr/>
        <p:txBody>
          <a:bodyPr/>
          <a:lstStyle/>
          <a:p>
            <a:r>
              <a:rPr lang="en-US" sz="4200" dirty="0"/>
              <a:t>Summary</a:t>
            </a:r>
            <a:r>
              <a:rPr lang="en-US" dirty="0"/>
              <a:t> </a:t>
            </a:r>
          </a:p>
        </p:txBody>
      </p:sp>
      <p:sp>
        <p:nvSpPr>
          <p:cNvPr id="3" name="Content Placeholder 2">
            <a:extLst>
              <a:ext uri="{FF2B5EF4-FFF2-40B4-BE49-F238E27FC236}">
                <a16:creationId xmlns:a16="http://schemas.microsoft.com/office/drawing/2014/main" id="{346AA998-603D-3743-83EF-0F4661EF9D05}"/>
              </a:ext>
            </a:extLst>
          </p:cNvPr>
          <p:cNvSpPr>
            <a:spLocks noGrp="1"/>
          </p:cNvSpPr>
          <p:nvPr>
            <p:ph idx="1"/>
          </p:nvPr>
        </p:nvSpPr>
        <p:spPr>
          <a:xfrm>
            <a:off x="1097280" y="2217420"/>
            <a:ext cx="10542270" cy="3840480"/>
          </a:xfrm>
        </p:spPr>
        <p:txBody>
          <a:bodyPr>
            <a:noAutofit/>
          </a:bodyPr>
          <a:lstStyle/>
          <a:p>
            <a:pPr marL="0" indent="0">
              <a:buNone/>
            </a:pPr>
            <a:r>
              <a:rPr lang="en-US" sz="3000" dirty="0"/>
              <a:t>- TB is deadly, costly, and disrupting lives in California</a:t>
            </a:r>
          </a:p>
          <a:p>
            <a:pPr marL="0" indent="0">
              <a:buNone/>
            </a:pPr>
            <a:r>
              <a:rPr lang="en-US" sz="3000" dirty="0"/>
              <a:t>- The California TB Elimination Plan gives prevention traction </a:t>
            </a:r>
          </a:p>
          <a:p>
            <a:pPr marL="0" indent="0">
              <a:buNone/>
            </a:pPr>
            <a:r>
              <a:rPr lang="en-US" sz="3000" dirty="0"/>
              <a:t>- TB survivors are critically important for communicating the potential TB prevention offers</a:t>
            </a:r>
          </a:p>
          <a:p>
            <a:pPr marL="0" indent="0">
              <a:buNone/>
            </a:pPr>
            <a:r>
              <a:rPr lang="en-US" sz="3000" dirty="0"/>
              <a:t>- Visibility and attention to gaps needed</a:t>
            </a:r>
          </a:p>
          <a:p>
            <a:pPr marL="0" indent="0">
              <a:buNone/>
            </a:pPr>
            <a:r>
              <a:rPr lang="en-US" sz="3000" dirty="0"/>
              <a:t>- Not over yet, but on our way </a:t>
            </a:r>
          </a:p>
          <a:p>
            <a:endParaRPr lang="en-US" sz="3000" dirty="0"/>
          </a:p>
        </p:txBody>
      </p:sp>
    </p:spTree>
    <p:extLst>
      <p:ext uri="{BB962C8B-B14F-4D97-AF65-F5344CB8AC3E}">
        <p14:creationId xmlns:p14="http://schemas.microsoft.com/office/powerpoint/2010/main" val="3951343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a:t>
            </a:r>
          </a:p>
        </p:txBody>
      </p:sp>
      <p:sp>
        <p:nvSpPr>
          <p:cNvPr id="3" name="TextBox 2"/>
          <p:cNvSpPr txBox="1"/>
          <p:nvPr/>
        </p:nvSpPr>
        <p:spPr>
          <a:xfrm>
            <a:off x="1097280" y="2895888"/>
            <a:ext cx="604646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Ideas to advance TB prevention?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3814" t="12692" r="928" b="9533"/>
          <a:stretch/>
        </p:blipFill>
        <p:spPr bwMode="auto">
          <a:xfrm>
            <a:off x="8229600" y="2327919"/>
            <a:ext cx="2523743" cy="325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067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084B-0675-F346-9288-331A36040AE1}"/>
              </a:ext>
            </a:extLst>
          </p:cNvPr>
          <p:cNvSpPr>
            <a:spLocks noGrp="1"/>
          </p:cNvSpPr>
          <p:nvPr>
            <p:ph type="title"/>
          </p:nvPr>
        </p:nvSpPr>
        <p:spPr/>
        <p:txBody>
          <a:bodyPr/>
          <a:lstStyle/>
          <a:p>
            <a:r>
              <a:rPr lang="en-US" b="1" dirty="0"/>
              <a:t>Thank you !</a:t>
            </a:r>
          </a:p>
        </p:txBody>
      </p:sp>
    </p:spTree>
    <p:extLst>
      <p:ext uri="{BB962C8B-B14F-4D97-AF65-F5344CB8AC3E}">
        <p14:creationId xmlns:p14="http://schemas.microsoft.com/office/powerpoint/2010/main" val="1692540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084B-0675-F346-9288-331A36040AE1}"/>
              </a:ext>
            </a:extLst>
          </p:cNvPr>
          <p:cNvSpPr>
            <a:spLocks noGrp="1"/>
          </p:cNvSpPr>
          <p:nvPr>
            <p:ph type="title"/>
          </p:nvPr>
        </p:nvSpPr>
        <p:spPr/>
        <p:txBody>
          <a:bodyPr/>
          <a:lstStyle/>
          <a:p>
            <a:pPr algn="ctr"/>
            <a:r>
              <a:rPr lang="en-US" b="1" dirty="0"/>
              <a:t>EXTRA SLIDES</a:t>
            </a:r>
          </a:p>
        </p:txBody>
      </p:sp>
    </p:spTree>
    <p:extLst>
      <p:ext uri="{BB962C8B-B14F-4D97-AF65-F5344CB8AC3E}">
        <p14:creationId xmlns:p14="http://schemas.microsoft.com/office/powerpoint/2010/main" val="112553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55222" y="962630"/>
            <a:ext cx="11723914" cy="838200"/>
          </a:xfrm>
        </p:spPr>
        <p:txBody>
          <a:bodyPr>
            <a:noAutofit/>
          </a:bodyPr>
          <a:lstStyle/>
          <a:p>
            <a:r>
              <a:rPr lang="en-US" dirty="0"/>
              <a:t>Most TB disease results from </a:t>
            </a:r>
            <a:br>
              <a:rPr lang="en-US" dirty="0"/>
            </a:br>
            <a:r>
              <a:rPr lang="en-US" dirty="0"/>
              <a:t>progression of latent TB infection after years</a:t>
            </a:r>
          </a:p>
        </p:txBody>
      </p:sp>
      <p:sp>
        <p:nvSpPr>
          <p:cNvPr id="4" name="TextBox 3"/>
          <p:cNvSpPr txBox="1"/>
          <p:nvPr/>
        </p:nvSpPr>
        <p:spPr>
          <a:xfrm>
            <a:off x="1219200" y="3429000"/>
            <a:ext cx="4876800" cy="707886"/>
          </a:xfrm>
          <a:prstGeom prst="rect">
            <a:avLst/>
          </a:prstGeom>
          <a:noFill/>
        </p:spPr>
        <p:txBody>
          <a:bodyPr wrap="square" rtlCol="0">
            <a:spAutoFit/>
          </a:bodyPr>
          <a:lstStyle/>
          <a:p>
            <a:pPr algn="ctr"/>
            <a:r>
              <a:rPr lang="en-US" sz="4000" b="1" dirty="0">
                <a:solidFill>
                  <a:srgbClr val="FF0000"/>
                </a:solidFill>
              </a:rPr>
              <a:t>TB is preventable!</a:t>
            </a:r>
          </a:p>
        </p:txBody>
      </p:sp>
      <p:pic>
        <p:nvPicPr>
          <p:cNvPr id="9" name="Picture 4" descr="C:\DESKSCAN\lung.tif"/>
          <p:cNvPicPr>
            <a:picLocks noChangeAspect="1" noChangeArrowheads="1"/>
          </p:cNvPicPr>
          <p:nvPr/>
        </p:nvPicPr>
        <p:blipFill>
          <a:blip r:embed="rId3" cstate="print">
            <a:extLst>
              <a:ext uri="{28A0092B-C50C-407E-A947-70E740481C1C}">
                <a14:useLocalDpi xmlns:a14="http://schemas.microsoft.com/office/drawing/2010/main" val="0"/>
              </a:ext>
            </a:extLst>
          </a:blip>
          <a:srcRect l="3363" r="2019" b="1016"/>
          <a:stretch>
            <a:fillRect/>
          </a:stretch>
        </p:blipFill>
        <p:spPr bwMode="auto">
          <a:xfrm>
            <a:off x="7221090" y="2578212"/>
            <a:ext cx="3380023" cy="263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39A36D6-3532-4C3E-99D4-4B52EDAAEA19}"/>
              </a:ext>
            </a:extLst>
          </p:cNvPr>
          <p:cNvSpPr txBox="1">
            <a:spLocks/>
          </p:cNvSpPr>
          <p:nvPr/>
        </p:nvSpPr>
        <p:spPr>
          <a:xfrm>
            <a:off x="863915" y="355438"/>
            <a:ext cx="4865370" cy="752129"/>
          </a:xfrm>
          <a:prstGeom prst="rect">
            <a:avLst/>
          </a:prstGeom>
        </p:spPr>
        <p:txBody>
          <a:bodyPr vert="horz" wrap="square" lIns="0" tIns="13335" rIns="0" bIns="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nSpc>
                <a:spcPct val="100000"/>
              </a:lnSpc>
              <a:spcBef>
                <a:spcPts val="105"/>
              </a:spcBef>
            </a:pPr>
            <a:r>
              <a:rPr lang="en-US" spc="-20"/>
              <a:t>Natural</a:t>
            </a:r>
            <a:r>
              <a:rPr lang="en-US" sz="4400" spc="-20"/>
              <a:t> </a:t>
            </a:r>
            <a:r>
              <a:rPr lang="en-US" sz="4400" spc="-15"/>
              <a:t>History </a:t>
            </a:r>
            <a:r>
              <a:rPr lang="en-US" sz="4400" spc="-10"/>
              <a:t>of</a:t>
            </a:r>
            <a:r>
              <a:rPr lang="en-US" sz="4400" spc="-40"/>
              <a:t> </a:t>
            </a:r>
            <a:r>
              <a:rPr lang="en-US" sz="4400" spc="-5"/>
              <a:t>TB</a:t>
            </a:r>
            <a:endParaRPr lang="en-US" sz="4400" dirty="0"/>
          </a:p>
        </p:txBody>
      </p:sp>
      <p:sp>
        <p:nvSpPr>
          <p:cNvPr id="3" name="object 3">
            <a:extLst>
              <a:ext uri="{FF2B5EF4-FFF2-40B4-BE49-F238E27FC236}">
                <a16:creationId xmlns:a16="http://schemas.microsoft.com/office/drawing/2014/main" id="{15E0CE4A-463B-4EF9-AD4E-F72CC98A1719}"/>
              </a:ext>
            </a:extLst>
          </p:cNvPr>
          <p:cNvSpPr txBox="1"/>
          <p:nvPr/>
        </p:nvSpPr>
        <p:spPr>
          <a:xfrm>
            <a:off x="4403599" y="3170184"/>
            <a:ext cx="2182495" cy="632224"/>
          </a:xfrm>
          <a:prstGeom prst="rect">
            <a:avLst/>
          </a:prstGeom>
          <a:ln w="25907">
            <a:solidFill>
              <a:srgbClr val="EDEBE0"/>
            </a:solidFill>
          </a:ln>
        </p:spPr>
        <p:txBody>
          <a:bodyPr vert="horz" wrap="square" lIns="0" tIns="16510" rIns="0" bIns="0" rtlCol="0">
            <a:spAutoFit/>
          </a:bodyPr>
          <a:lstStyle/>
          <a:p>
            <a:pPr marL="783590" marR="90170" indent="-706120">
              <a:spcBef>
                <a:spcPts val="130"/>
              </a:spcBef>
            </a:pPr>
            <a:r>
              <a:rPr sz="2000" b="1" spc="-15" dirty="0">
                <a:latin typeface="Calibri"/>
                <a:cs typeface="Calibri"/>
              </a:rPr>
              <a:t>Latent </a:t>
            </a:r>
            <a:r>
              <a:rPr sz="2000" b="1" spc="-5" dirty="0">
                <a:latin typeface="Calibri"/>
                <a:cs typeface="Calibri"/>
              </a:rPr>
              <a:t>TB </a:t>
            </a:r>
            <a:r>
              <a:rPr sz="2000" b="1" spc="-10" dirty="0">
                <a:latin typeface="Calibri"/>
                <a:cs typeface="Calibri"/>
              </a:rPr>
              <a:t>infection  </a:t>
            </a:r>
            <a:r>
              <a:rPr sz="2000" b="1" spc="-25" dirty="0">
                <a:latin typeface="Calibri"/>
                <a:cs typeface="Calibri"/>
              </a:rPr>
              <a:t>(LTBI)</a:t>
            </a:r>
            <a:endParaRPr sz="2000" dirty="0">
              <a:latin typeface="Calibri"/>
              <a:cs typeface="Calibri"/>
            </a:endParaRPr>
          </a:p>
        </p:txBody>
      </p:sp>
      <p:sp>
        <p:nvSpPr>
          <p:cNvPr id="4" name="object 4">
            <a:extLst>
              <a:ext uri="{FF2B5EF4-FFF2-40B4-BE49-F238E27FC236}">
                <a16:creationId xmlns:a16="http://schemas.microsoft.com/office/drawing/2014/main" id="{59B3B426-372E-4E70-9EB7-D4ED79F6252C}"/>
              </a:ext>
            </a:extLst>
          </p:cNvPr>
          <p:cNvSpPr txBox="1"/>
          <p:nvPr/>
        </p:nvSpPr>
        <p:spPr>
          <a:xfrm>
            <a:off x="8293608" y="3081031"/>
            <a:ext cx="2235835" cy="777777"/>
          </a:xfrm>
          <a:prstGeom prst="rect">
            <a:avLst/>
          </a:prstGeom>
          <a:solidFill>
            <a:srgbClr val="E36C09"/>
          </a:solidFill>
        </p:spPr>
        <p:txBody>
          <a:bodyPr vert="horz" wrap="square" lIns="0" tIns="38735" rIns="0" bIns="0" rtlCol="0">
            <a:spAutoFit/>
          </a:bodyPr>
          <a:lstStyle/>
          <a:p>
            <a:pPr marL="647700" marR="520700" indent="-119380">
              <a:spcBef>
                <a:spcPts val="305"/>
              </a:spcBef>
            </a:pPr>
            <a:r>
              <a:rPr sz="2400" b="1" spc="-5" dirty="0">
                <a:solidFill>
                  <a:srgbClr val="FFFFFF"/>
                </a:solidFill>
                <a:latin typeface="Calibri"/>
                <a:cs typeface="Calibri"/>
              </a:rPr>
              <a:t>Active</a:t>
            </a:r>
            <a:r>
              <a:rPr sz="2400" b="1" spc="-95" dirty="0">
                <a:solidFill>
                  <a:srgbClr val="FFFFFF"/>
                </a:solidFill>
                <a:latin typeface="Calibri"/>
                <a:cs typeface="Calibri"/>
              </a:rPr>
              <a:t> </a:t>
            </a:r>
            <a:r>
              <a:rPr sz="2400" b="1" spc="-5" dirty="0">
                <a:solidFill>
                  <a:srgbClr val="FFFFFF"/>
                </a:solidFill>
                <a:latin typeface="Calibri"/>
                <a:cs typeface="Calibri"/>
              </a:rPr>
              <a:t>TB  disease</a:t>
            </a:r>
            <a:endParaRPr sz="2400">
              <a:latin typeface="Calibri"/>
              <a:cs typeface="Calibri"/>
            </a:endParaRPr>
          </a:p>
        </p:txBody>
      </p:sp>
      <p:sp>
        <p:nvSpPr>
          <p:cNvPr id="5" name="object 5">
            <a:extLst>
              <a:ext uri="{FF2B5EF4-FFF2-40B4-BE49-F238E27FC236}">
                <a16:creationId xmlns:a16="http://schemas.microsoft.com/office/drawing/2014/main" id="{CE2B1247-3EA3-4AA2-8A1E-AA312BE6B8E4}"/>
              </a:ext>
            </a:extLst>
          </p:cNvPr>
          <p:cNvSpPr txBox="1"/>
          <p:nvPr/>
        </p:nvSpPr>
        <p:spPr>
          <a:xfrm>
            <a:off x="2134362" y="3171709"/>
            <a:ext cx="1752600" cy="631583"/>
          </a:xfrm>
          <a:prstGeom prst="rect">
            <a:avLst/>
          </a:prstGeom>
          <a:solidFill>
            <a:srgbClr val="001F5F"/>
          </a:solidFill>
          <a:ln w="25908">
            <a:solidFill>
              <a:srgbClr val="EDEBE0"/>
            </a:solidFill>
          </a:ln>
        </p:spPr>
        <p:txBody>
          <a:bodyPr vert="horz" wrap="square" lIns="0" tIns="15875" rIns="0" bIns="0" rtlCol="0">
            <a:spAutoFit/>
          </a:bodyPr>
          <a:lstStyle/>
          <a:p>
            <a:pPr marL="182245" marR="179070" indent="55880">
              <a:spcBef>
                <a:spcPts val="125"/>
              </a:spcBef>
            </a:pPr>
            <a:r>
              <a:rPr sz="2000" b="1" spc="-5" dirty="0">
                <a:solidFill>
                  <a:srgbClr val="FFFFFF"/>
                </a:solidFill>
                <a:latin typeface="Calibri"/>
                <a:cs typeface="Calibri"/>
              </a:rPr>
              <a:t>Exposure </a:t>
            </a:r>
            <a:r>
              <a:rPr sz="2000" b="1" spc="-15" dirty="0">
                <a:solidFill>
                  <a:srgbClr val="FFFFFF"/>
                </a:solidFill>
                <a:latin typeface="Calibri"/>
                <a:cs typeface="Calibri"/>
              </a:rPr>
              <a:t>to  </a:t>
            </a:r>
            <a:r>
              <a:rPr sz="2000" b="1" spc="-10" dirty="0">
                <a:solidFill>
                  <a:srgbClr val="FFFFFF"/>
                </a:solidFill>
                <a:latin typeface="Calibri"/>
                <a:cs typeface="Calibri"/>
              </a:rPr>
              <a:t>infectious</a:t>
            </a:r>
            <a:r>
              <a:rPr sz="2000" b="1" spc="-75" dirty="0">
                <a:solidFill>
                  <a:srgbClr val="FFFFFF"/>
                </a:solidFill>
                <a:latin typeface="Calibri"/>
                <a:cs typeface="Calibri"/>
              </a:rPr>
              <a:t> </a:t>
            </a:r>
            <a:r>
              <a:rPr sz="2000" b="1" spc="-5" dirty="0">
                <a:solidFill>
                  <a:srgbClr val="FFFFFF"/>
                </a:solidFill>
                <a:latin typeface="Calibri"/>
                <a:cs typeface="Calibri"/>
              </a:rPr>
              <a:t>TB</a:t>
            </a:r>
            <a:endParaRPr sz="2000" dirty="0">
              <a:latin typeface="Calibri"/>
              <a:cs typeface="Calibri"/>
            </a:endParaRPr>
          </a:p>
        </p:txBody>
      </p:sp>
      <p:sp>
        <p:nvSpPr>
          <p:cNvPr id="6" name="object 6">
            <a:extLst>
              <a:ext uri="{FF2B5EF4-FFF2-40B4-BE49-F238E27FC236}">
                <a16:creationId xmlns:a16="http://schemas.microsoft.com/office/drawing/2014/main" id="{FBF53E38-148B-4A8B-BF06-9DDA3836B413}"/>
              </a:ext>
            </a:extLst>
          </p:cNvPr>
          <p:cNvSpPr/>
          <p:nvPr/>
        </p:nvSpPr>
        <p:spPr>
          <a:xfrm>
            <a:off x="3886961" y="3438557"/>
            <a:ext cx="516890" cy="171450"/>
          </a:xfrm>
          <a:custGeom>
            <a:avLst/>
            <a:gdLst/>
            <a:ahLst/>
            <a:cxnLst/>
            <a:rect l="l" t="t" r="r" b="b"/>
            <a:pathLst>
              <a:path w="516889" h="171450">
                <a:moveTo>
                  <a:pt x="484141" y="66272"/>
                </a:moveTo>
                <a:lnTo>
                  <a:pt x="478917" y="66272"/>
                </a:lnTo>
                <a:lnTo>
                  <a:pt x="479044" y="104372"/>
                </a:lnTo>
                <a:lnTo>
                  <a:pt x="408559" y="104540"/>
                </a:lnTo>
                <a:lnTo>
                  <a:pt x="355219" y="135868"/>
                </a:lnTo>
                <a:lnTo>
                  <a:pt x="349539" y="140846"/>
                </a:lnTo>
                <a:lnTo>
                  <a:pt x="346360" y="147409"/>
                </a:lnTo>
                <a:lnTo>
                  <a:pt x="345896" y="154709"/>
                </a:lnTo>
                <a:lnTo>
                  <a:pt x="348361" y="161903"/>
                </a:lnTo>
                <a:lnTo>
                  <a:pt x="353413" y="167509"/>
                </a:lnTo>
                <a:lnTo>
                  <a:pt x="360013" y="170650"/>
                </a:lnTo>
                <a:lnTo>
                  <a:pt x="367327" y="171100"/>
                </a:lnTo>
                <a:lnTo>
                  <a:pt x="374523" y="168634"/>
                </a:lnTo>
                <a:lnTo>
                  <a:pt x="516763" y="85195"/>
                </a:lnTo>
                <a:lnTo>
                  <a:pt x="484141" y="66272"/>
                </a:lnTo>
                <a:close/>
              </a:path>
              <a:path w="516889" h="171450">
                <a:moveTo>
                  <a:pt x="408522" y="66440"/>
                </a:moveTo>
                <a:lnTo>
                  <a:pt x="0" y="67415"/>
                </a:lnTo>
                <a:lnTo>
                  <a:pt x="0" y="105515"/>
                </a:lnTo>
                <a:lnTo>
                  <a:pt x="408559" y="104540"/>
                </a:lnTo>
                <a:lnTo>
                  <a:pt x="441198" y="85370"/>
                </a:lnTo>
                <a:lnTo>
                  <a:pt x="408522" y="66440"/>
                </a:lnTo>
                <a:close/>
              </a:path>
              <a:path w="516889" h="171450">
                <a:moveTo>
                  <a:pt x="441198" y="85370"/>
                </a:moveTo>
                <a:lnTo>
                  <a:pt x="408559" y="104540"/>
                </a:lnTo>
                <a:lnTo>
                  <a:pt x="479044" y="104372"/>
                </a:lnTo>
                <a:lnTo>
                  <a:pt x="479035" y="101705"/>
                </a:lnTo>
                <a:lnTo>
                  <a:pt x="469392" y="101705"/>
                </a:lnTo>
                <a:lnTo>
                  <a:pt x="441198" y="85370"/>
                </a:lnTo>
                <a:close/>
              </a:path>
              <a:path w="516889" h="171450">
                <a:moveTo>
                  <a:pt x="469392" y="68812"/>
                </a:moveTo>
                <a:lnTo>
                  <a:pt x="441198" y="85370"/>
                </a:lnTo>
                <a:lnTo>
                  <a:pt x="469392" y="101705"/>
                </a:lnTo>
                <a:lnTo>
                  <a:pt x="469392" y="68812"/>
                </a:lnTo>
                <a:close/>
              </a:path>
              <a:path w="516889" h="171450">
                <a:moveTo>
                  <a:pt x="478925" y="68812"/>
                </a:moveTo>
                <a:lnTo>
                  <a:pt x="469392" y="68812"/>
                </a:lnTo>
                <a:lnTo>
                  <a:pt x="469392" y="101705"/>
                </a:lnTo>
                <a:lnTo>
                  <a:pt x="479035" y="101705"/>
                </a:lnTo>
                <a:lnTo>
                  <a:pt x="478925" y="68812"/>
                </a:lnTo>
                <a:close/>
              </a:path>
              <a:path w="516889" h="171450">
                <a:moveTo>
                  <a:pt x="478917" y="66272"/>
                </a:moveTo>
                <a:lnTo>
                  <a:pt x="408522" y="66440"/>
                </a:lnTo>
                <a:lnTo>
                  <a:pt x="441198" y="85370"/>
                </a:lnTo>
                <a:lnTo>
                  <a:pt x="469392" y="68812"/>
                </a:lnTo>
                <a:lnTo>
                  <a:pt x="478925" y="68812"/>
                </a:lnTo>
                <a:lnTo>
                  <a:pt x="478917" y="66272"/>
                </a:lnTo>
                <a:close/>
              </a:path>
              <a:path w="516889" h="171450">
                <a:moveTo>
                  <a:pt x="366893" y="0"/>
                </a:moveTo>
                <a:lnTo>
                  <a:pt x="359616" y="502"/>
                </a:lnTo>
                <a:lnTo>
                  <a:pt x="353030" y="3694"/>
                </a:lnTo>
                <a:lnTo>
                  <a:pt x="347980" y="9376"/>
                </a:lnTo>
                <a:lnTo>
                  <a:pt x="345588" y="16498"/>
                </a:lnTo>
                <a:lnTo>
                  <a:pt x="346090" y="23774"/>
                </a:lnTo>
                <a:lnTo>
                  <a:pt x="349283" y="30360"/>
                </a:lnTo>
                <a:lnTo>
                  <a:pt x="354964" y="35411"/>
                </a:lnTo>
                <a:lnTo>
                  <a:pt x="408522" y="66440"/>
                </a:lnTo>
                <a:lnTo>
                  <a:pt x="484141" y="66272"/>
                </a:lnTo>
                <a:lnTo>
                  <a:pt x="374014" y="2391"/>
                </a:lnTo>
                <a:lnTo>
                  <a:pt x="366893" y="0"/>
                </a:lnTo>
                <a:close/>
              </a:path>
            </a:pathLst>
          </a:custGeom>
          <a:solidFill>
            <a:srgbClr val="497DBA"/>
          </a:solidFill>
        </p:spPr>
        <p:txBody>
          <a:bodyPr wrap="square" lIns="0" tIns="0" rIns="0" bIns="0" rtlCol="0"/>
          <a:lstStyle/>
          <a:p>
            <a:endParaRPr/>
          </a:p>
        </p:txBody>
      </p:sp>
      <p:sp>
        <p:nvSpPr>
          <p:cNvPr id="7" name="object 7">
            <a:extLst>
              <a:ext uri="{FF2B5EF4-FFF2-40B4-BE49-F238E27FC236}">
                <a16:creationId xmlns:a16="http://schemas.microsoft.com/office/drawing/2014/main" id="{FF1419A6-82C5-4FE4-A12E-8BF41622E607}"/>
              </a:ext>
            </a:extLst>
          </p:cNvPr>
          <p:cNvSpPr txBox="1"/>
          <p:nvPr/>
        </p:nvSpPr>
        <p:spPr>
          <a:xfrm>
            <a:off x="4496562" y="4934976"/>
            <a:ext cx="1996439" cy="632224"/>
          </a:xfrm>
          <a:prstGeom prst="rect">
            <a:avLst/>
          </a:prstGeom>
          <a:solidFill>
            <a:srgbClr val="001F5F"/>
          </a:solidFill>
          <a:ln w="25907">
            <a:solidFill>
              <a:srgbClr val="EDEBE0"/>
            </a:solidFill>
          </a:ln>
        </p:spPr>
        <p:txBody>
          <a:bodyPr vert="horz" wrap="square" lIns="0" tIns="16510" rIns="0" bIns="0" rtlCol="0">
            <a:spAutoFit/>
          </a:bodyPr>
          <a:lstStyle/>
          <a:p>
            <a:pPr marL="140970">
              <a:spcBef>
                <a:spcPts val="130"/>
              </a:spcBef>
            </a:pPr>
            <a:r>
              <a:rPr sz="2000" b="1" dirty="0">
                <a:solidFill>
                  <a:srgbClr val="FFFFFF"/>
                </a:solidFill>
                <a:latin typeface="Calibri"/>
                <a:cs typeface="Calibri"/>
              </a:rPr>
              <a:t>Rapidly</a:t>
            </a:r>
            <a:r>
              <a:rPr sz="2000" b="1" spc="-110" dirty="0">
                <a:solidFill>
                  <a:srgbClr val="FFFFFF"/>
                </a:solidFill>
                <a:latin typeface="Calibri"/>
                <a:cs typeface="Calibri"/>
              </a:rPr>
              <a:t> </a:t>
            </a:r>
            <a:r>
              <a:rPr sz="2000" b="1" spc="-5" dirty="0">
                <a:solidFill>
                  <a:srgbClr val="FFFFFF"/>
                </a:solidFill>
                <a:latin typeface="Calibri"/>
                <a:cs typeface="Calibri"/>
              </a:rPr>
              <a:t>develop</a:t>
            </a:r>
            <a:endParaRPr sz="2000">
              <a:latin typeface="Calibri"/>
              <a:cs typeface="Calibri"/>
            </a:endParaRPr>
          </a:p>
          <a:p>
            <a:pPr marL="87630"/>
            <a:r>
              <a:rPr sz="2000" b="1" spc="-5" dirty="0">
                <a:solidFill>
                  <a:srgbClr val="FFFFFF"/>
                </a:solidFill>
                <a:latin typeface="Calibri"/>
                <a:cs typeface="Calibri"/>
              </a:rPr>
              <a:t>active </a:t>
            </a:r>
            <a:r>
              <a:rPr sz="2000" b="1" dirty="0">
                <a:solidFill>
                  <a:srgbClr val="FFFFFF"/>
                </a:solidFill>
                <a:latin typeface="Calibri"/>
                <a:cs typeface="Calibri"/>
              </a:rPr>
              <a:t>TB</a:t>
            </a:r>
            <a:r>
              <a:rPr sz="2000" b="1" spc="-85" dirty="0">
                <a:solidFill>
                  <a:srgbClr val="FFFFFF"/>
                </a:solidFill>
                <a:latin typeface="Calibri"/>
                <a:cs typeface="Calibri"/>
              </a:rPr>
              <a:t> </a:t>
            </a:r>
            <a:r>
              <a:rPr sz="2000" b="1" dirty="0">
                <a:solidFill>
                  <a:srgbClr val="FFFFFF"/>
                </a:solidFill>
                <a:latin typeface="Calibri"/>
                <a:cs typeface="Calibri"/>
              </a:rPr>
              <a:t>disease</a:t>
            </a:r>
            <a:endParaRPr sz="2000">
              <a:latin typeface="Calibri"/>
              <a:cs typeface="Calibri"/>
            </a:endParaRPr>
          </a:p>
        </p:txBody>
      </p:sp>
      <p:sp>
        <p:nvSpPr>
          <p:cNvPr id="8" name="object 8">
            <a:extLst>
              <a:ext uri="{FF2B5EF4-FFF2-40B4-BE49-F238E27FC236}">
                <a16:creationId xmlns:a16="http://schemas.microsoft.com/office/drawing/2014/main" id="{7C0EC1EC-291B-45BE-94FD-9805FEF65434}"/>
              </a:ext>
            </a:extLst>
          </p:cNvPr>
          <p:cNvSpPr/>
          <p:nvPr/>
        </p:nvSpPr>
        <p:spPr>
          <a:xfrm>
            <a:off x="3874390" y="3510926"/>
            <a:ext cx="1621155" cy="1423670"/>
          </a:xfrm>
          <a:custGeom>
            <a:avLst/>
            <a:gdLst/>
            <a:ahLst/>
            <a:cxnLst/>
            <a:rect l="l" t="t" r="r" b="b"/>
            <a:pathLst>
              <a:path w="1621154" h="1423670">
                <a:moveTo>
                  <a:pt x="1465961" y="1354709"/>
                </a:moveTo>
                <a:lnTo>
                  <a:pt x="1458414" y="1354746"/>
                </a:lnTo>
                <a:lnTo>
                  <a:pt x="1451689" y="1357582"/>
                </a:lnTo>
                <a:lnTo>
                  <a:pt x="1446512" y="1362727"/>
                </a:lnTo>
                <a:lnTo>
                  <a:pt x="1443609" y="1369695"/>
                </a:lnTo>
                <a:lnTo>
                  <a:pt x="1443666" y="1377295"/>
                </a:lnTo>
                <a:lnTo>
                  <a:pt x="1446545" y="1384014"/>
                </a:lnTo>
                <a:lnTo>
                  <a:pt x="1451735" y="1389161"/>
                </a:lnTo>
                <a:lnTo>
                  <a:pt x="1458722" y="1392047"/>
                </a:lnTo>
                <a:lnTo>
                  <a:pt x="1620647" y="1423416"/>
                </a:lnTo>
                <a:lnTo>
                  <a:pt x="1617121" y="1412875"/>
                </a:lnTo>
                <a:lnTo>
                  <a:pt x="1579752" y="1412875"/>
                </a:lnTo>
                <a:lnTo>
                  <a:pt x="1526809" y="1366486"/>
                </a:lnTo>
                <a:lnTo>
                  <a:pt x="1465961" y="1354709"/>
                </a:lnTo>
                <a:close/>
              </a:path>
              <a:path w="1621154" h="1423670">
                <a:moveTo>
                  <a:pt x="1526809" y="1366486"/>
                </a:moveTo>
                <a:lnTo>
                  <a:pt x="1579752" y="1412875"/>
                </a:lnTo>
                <a:lnTo>
                  <a:pt x="1586948" y="1404620"/>
                </a:lnTo>
                <a:lnTo>
                  <a:pt x="1574164" y="1404620"/>
                </a:lnTo>
                <a:lnTo>
                  <a:pt x="1563787" y="1373643"/>
                </a:lnTo>
                <a:lnTo>
                  <a:pt x="1526809" y="1366486"/>
                </a:lnTo>
                <a:close/>
              </a:path>
              <a:path w="1621154" h="1423670">
                <a:moveTo>
                  <a:pt x="1551660" y="1254093"/>
                </a:moveTo>
                <a:lnTo>
                  <a:pt x="1544193" y="1255014"/>
                </a:lnTo>
                <a:lnTo>
                  <a:pt x="1537610" y="1258766"/>
                </a:lnTo>
                <a:lnTo>
                  <a:pt x="1533159" y="1264554"/>
                </a:lnTo>
                <a:lnTo>
                  <a:pt x="1531209" y="1271605"/>
                </a:lnTo>
                <a:lnTo>
                  <a:pt x="1532127" y="1279144"/>
                </a:lnTo>
                <a:lnTo>
                  <a:pt x="1551749" y="1337710"/>
                </a:lnTo>
                <a:lnTo>
                  <a:pt x="1604772" y="1384173"/>
                </a:lnTo>
                <a:lnTo>
                  <a:pt x="1579752" y="1412875"/>
                </a:lnTo>
                <a:lnTo>
                  <a:pt x="1617121" y="1412875"/>
                </a:lnTo>
                <a:lnTo>
                  <a:pt x="1568323" y="1266952"/>
                </a:lnTo>
                <a:lnTo>
                  <a:pt x="1564499" y="1260443"/>
                </a:lnTo>
                <a:lnTo>
                  <a:pt x="1558686" y="1256030"/>
                </a:lnTo>
                <a:lnTo>
                  <a:pt x="1551660" y="1254093"/>
                </a:lnTo>
                <a:close/>
              </a:path>
              <a:path w="1621154" h="1423670">
                <a:moveTo>
                  <a:pt x="1563787" y="1373643"/>
                </a:moveTo>
                <a:lnTo>
                  <a:pt x="1574164" y="1404620"/>
                </a:lnTo>
                <a:lnTo>
                  <a:pt x="1595882" y="1379855"/>
                </a:lnTo>
                <a:lnTo>
                  <a:pt x="1563787" y="1373643"/>
                </a:lnTo>
                <a:close/>
              </a:path>
              <a:path w="1621154" h="1423670">
                <a:moveTo>
                  <a:pt x="1551749" y="1337710"/>
                </a:moveTo>
                <a:lnTo>
                  <a:pt x="1563787" y="1373643"/>
                </a:lnTo>
                <a:lnTo>
                  <a:pt x="1595882" y="1379855"/>
                </a:lnTo>
                <a:lnTo>
                  <a:pt x="1574164" y="1404620"/>
                </a:lnTo>
                <a:lnTo>
                  <a:pt x="1586948" y="1404620"/>
                </a:lnTo>
                <a:lnTo>
                  <a:pt x="1604772" y="1384173"/>
                </a:lnTo>
                <a:lnTo>
                  <a:pt x="1551749" y="1337710"/>
                </a:lnTo>
                <a:close/>
              </a:path>
              <a:path w="1621154" h="1423670">
                <a:moveTo>
                  <a:pt x="25146" y="0"/>
                </a:moveTo>
                <a:lnTo>
                  <a:pt x="0" y="28701"/>
                </a:lnTo>
                <a:lnTo>
                  <a:pt x="1526809" y="1366486"/>
                </a:lnTo>
                <a:lnTo>
                  <a:pt x="1563787" y="1373643"/>
                </a:lnTo>
                <a:lnTo>
                  <a:pt x="1551749" y="1337710"/>
                </a:lnTo>
                <a:lnTo>
                  <a:pt x="25146" y="0"/>
                </a:lnTo>
                <a:close/>
              </a:path>
            </a:pathLst>
          </a:custGeom>
          <a:solidFill>
            <a:srgbClr val="497DBA"/>
          </a:solidFill>
        </p:spPr>
        <p:txBody>
          <a:bodyPr wrap="square" lIns="0" tIns="0" rIns="0" bIns="0" rtlCol="0"/>
          <a:lstStyle/>
          <a:p>
            <a:endParaRPr/>
          </a:p>
        </p:txBody>
      </p:sp>
      <p:sp>
        <p:nvSpPr>
          <p:cNvPr id="9" name="object 9">
            <a:extLst>
              <a:ext uri="{FF2B5EF4-FFF2-40B4-BE49-F238E27FC236}">
                <a16:creationId xmlns:a16="http://schemas.microsoft.com/office/drawing/2014/main" id="{89BBA032-EB57-4010-94B5-ABE4947BC513}"/>
              </a:ext>
            </a:extLst>
          </p:cNvPr>
          <p:cNvSpPr/>
          <p:nvPr/>
        </p:nvSpPr>
        <p:spPr>
          <a:xfrm>
            <a:off x="6665214" y="2987305"/>
            <a:ext cx="1584960" cy="1073150"/>
          </a:xfrm>
          <a:custGeom>
            <a:avLst/>
            <a:gdLst/>
            <a:ahLst/>
            <a:cxnLst/>
            <a:rect l="l" t="t" r="r" b="b"/>
            <a:pathLst>
              <a:path w="1584959" h="1073150">
                <a:moveTo>
                  <a:pt x="33527" y="268223"/>
                </a:moveTo>
                <a:lnTo>
                  <a:pt x="0" y="268223"/>
                </a:lnTo>
                <a:lnTo>
                  <a:pt x="0" y="804671"/>
                </a:lnTo>
                <a:lnTo>
                  <a:pt x="33527" y="804671"/>
                </a:lnTo>
                <a:lnTo>
                  <a:pt x="33527" y="268223"/>
                </a:lnTo>
                <a:close/>
              </a:path>
              <a:path w="1584959" h="1073150">
                <a:moveTo>
                  <a:pt x="134112" y="268223"/>
                </a:moveTo>
                <a:lnTo>
                  <a:pt x="67056" y="268223"/>
                </a:lnTo>
                <a:lnTo>
                  <a:pt x="67056" y="804671"/>
                </a:lnTo>
                <a:lnTo>
                  <a:pt x="134112" y="804671"/>
                </a:lnTo>
                <a:lnTo>
                  <a:pt x="134112" y="268223"/>
                </a:lnTo>
                <a:close/>
              </a:path>
              <a:path w="1584959" h="1073150">
                <a:moveTo>
                  <a:pt x="1048512" y="0"/>
                </a:moveTo>
                <a:lnTo>
                  <a:pt x="1048512" y="268223"/>
                </a:lnTo>
                <a:lnTo>
                  <a:pt x="167639" y="268223"/>
                </a:lnTo>
                <a:lnTo>
                  <a:pt x="167639" y="804671"/>
                </a:lnTo>
                <a:lnTo>
                  <a:pt x="1048512" y="804671"/>
                </a:lnTo>
                <a:lnTo>
                  <a:pt x="1048512" y="1072895"/>
                </a:lnTo>
                <a:lnTo>
                  <a:pt x="1584960" y="536447"/>
                </a:lnTo>
                <a:lnTo>
                  <a:pt x="1048512" y="0"/>
                </a:lnTo>
                <a:close/>
              </a:path>
            </a:pathLst>
          </a:custGeom>
          <a:solidFill>
            <a:srgbClr val="4F81BC"/>
          </a:solidFill>
        </p:spPr>
        <p:txBody>
          <a:bodyPr wrap="square" lIns="0" tIns="0" rIns="0" bIns="0" rtlCol="0"/>
          <a:lstStyle/>
          <a:p>
            <a:endParaRPr/>
          </a:p>
        </p:txBody>
      </p:sp>
      <p:sp>
        <p:nvSpPr>
          <p:cNvPr id="10" name="object 10">
            <a:extLst>
              <a:ext uri="{FF2B5EF4-FFF2-40B4-BE49-F238E27FC236}">
                <a16:creationId xmlns:a16="http://schemas.microsoft.com/office/drawing/2014/main" id="{DFEFDC4C-0A0F-4D0F-B3F3-7BE9460B888B}"/>
              </a:ext>
            </a:extLst>
          </p:cNvPr>
          <p:cNvSpPr/>
          <p:nvPr/>
        </p:nvSpPr>
        <p:spPr>
          <a:xfrm>
            <a:off x="6681978" y="3242574"/>
            <a:ext cx="0" cy="562610"/>
          </a:xfrm>
          <a:custGeom>
            <a:avLst/>
            <a:gdLst/>
            <a:ahLst/>
            <a:cxnLst/>
            <a:rect l="l" t="t" r="r" b="b"/>
            <a:pathLst>
              <a:path h="562610">
                <a:moveTo>
                  <a:pt x="0" y="0"/>
                </a:moveTo>
                <a:lnTo>
                  <a:pt x="0" y="562356"/>
                </a:lnTo>
              </a:path>
            </a:pathLst>
          </a:custGeom>
          <a:ln w="59435">
            <a:solidFill>
              <a:srgbClr val="385D89"/>
            </a:solidFill>
          </a:ln>
        </p:spPr>
        <p:txBody>
          <a:bodyPr wrap="square" lIns="0" tIns="0" rIns="0" bIns="0" rtlCol="0"/>
          <a:lstStyle/>
          <a:p>
            <a:endParaRPr/>
          </a:p>
        </p:txBody>
      </p:sp>
      <p:sp>
        <p:nvSpPr>
          <p:cNvPr id="11" name="object 11">
            <a:extLst>
              <a:ext uri="{FF2B5EF4-FFF2-40B4-BE49-F238E27FC236}">
                <a16:creationId xmlns:a16="http://schemas.microsoft.com/office/drawing/2014/main" id="{56F484CA-4C8A-4DD4-9D0F-AB6E431959CC}"/>
              </a:ext>
            </a:extLst>
          </p:cNvPr>
          <p:cNvSpPr/>
          <p:nvPr/>
        </p:nvSpPr>
        <p:spPr>
          <a:xfrm>
            <a:off x="6732270" y="3255529"/>
            <a:ext cx="67310" cy="536575"/>
          </a:xfrm>
          <a:custGeom>
            <a:avLst/>
            <a:gdLst/>
            <a:ahLst/>
            <a:cxnLst/>
            <a:rect l="l" t="t" r="r" b="b"/>
            <a:pathLst>
              <a:path w="67310" h="536575">
                <a:moveTo>
                  <a:pt x="0" y="0"/>
                </a:moveTo>
                <a:lnTo>
                  <a:pt x="67055" y="0"/>
                </a:lnTo>
                <a:lnTo>
                  <a:pt x="67055" y="536448"/>
                </a:lnTo>
                <a:lnTo>
                  <a:pt x="0" y="536448"/>
                </a:lnTo>
                <a:lnTo>
                  <a:pt x="0" y="0"/>
                </a:lnTo>
                <a:close/>
              </a:path>
            </a:pathLst>
          </a:custGeom>
          <a:ln w="25908">
            <a:solidFill>
              <a:srgbClr val="385D89"/>
            </a:solidFill>
          </a:ln>
        </p:spPr>
        <p:txBody>
          <a:bodyPr wrap="square" lIns="0" tIns="0" rIns="0" bIns="0" rtlCol="0"/>
          <a:lstStyle/>
          <a:p>
            <a:endParaRPr/>
          </a:p>
        </p:txBody>
      </p:sp>
      <p:sp>
        <p:nvSpPr>
          <p:cNvPr id="12" name="object 12">
            <a:extLst>
              <a:ext uri="{FF2B5EF4-FFF2-40B4-BE49-F238E27FC236}">
                <a16:creationId xmlns:a16="http://schemas.microsoft.com/office/drawing/2014/main" id="{AF0975BA-84C3-4DB6-B036-30A811041FC3}"/>
              </a:ext>
            </a:extLst>
          </p:cNvPr>
          <p:cNvSpPr/>
          <p:nvPr/>
        </p:nvSpPr>
        <p:spPr>
          <a:xfrm>
            <a:off x="6832853" y="2987305"/>
            <a:ext cx="1417320" cy="1073150"/>
          </a:xfrm>
          <a:custGeom>
            <a:avLst/>
            <a:gdLst/>
            <a:ahLst/>
            <a:cxnLst/>
            <a:rect l="l" t="t" r="r" b="b"/>
            <a:pathLst>
              <a:path w="1417320" h="1073150">
                <a:moveTo>
                  <a:pt x="0" y="268223"/>
                </a:moveTo>
                <a:lnTo>
                  <a:pt x="880872" y="268223"/>
                </a:lnTo>
                <a:lnTo>
                  <a:pt x="880872" y="0"/>
                </a:lnTo>
                <a:lnTo>
                  <a:pt x="1417320" y="536447"/>
                </a:lnTo>
                <a:lnTo>
                  <a:pt x="880872" y="1072895"/>
                </a:lnTo>
                <a:lnTo>
                  <a:pt x="880872" y="804671"/>
                </a:lnTo>
                <a:lnTo>
                  <a:pt x="0" y="804671"/>
                </a:lnTo>
                <a:lnTo>
                  <a:pt x="0" y="268223"/>
                </a:lnTo>
                <a:close/>
              </a:path>
            </a:pathLst>
          </a:custGeom>
          <a:ln w="25908">
            <a:solidFill>
              <a:srgbClr val="385D89"/>
            </a:solidFill>
          </a:ln>
        </p:spPr>
        <p:txBody>
          <a:bodyPr wrap="square" lIns="0" tIns="0" rIns="0" bIns="0" rtlCol="0"/>
          <a:lstStyle/>
          <a:p>
            <a:endParaRPr/>
          </a:p>
        </p:txBody>
      </p:sp>
      <p:sp>
        <p:nvSpPr>
          <p:cNvPr id="13" name="object 13">
            <a:extLst>
              <a:ext uri="{FF2B5EF4-FFF2-40B4-BE49-F238E27FC236}">
                <a16:creationId xmlns:a16="http://schemas.microsoft.com/office/drawing/2014/main" id="{804C2C63-B0CB-456F-8BC0-AD069B56C40A}"/>
              </a:ext>
            </a:extLst>
          </p:cNvPr>
          <p:cNvSpPr txBox="1"/>
          <p:nvPr/>
        </p:nvSpPr>
        <p:spPr>
          <a:xfrm>
            <a:off x="6937628" y="3191216"/>
            <a:ext cx="920750" cy="514350"/>
          </a:xfrm>
          <a:prstGeom prst="rect">
            <a:avLst/>
          </a:prstGeom>
        </p:spPr>
        <p:txBody>
          <a:bodyPr vert="horz" wrap="square" lIns="0" tIns="13335" rIns="0" bIns="0" rtlCol="0">
            <a:spAutoFit/>
          </a:bodyPr>
          <a:lstStyle/>
          <a:p>
            <a:pPr marL="12700">
              <a:spcBef>
                <a:spcPts val="105"/>
              </a:spcBef>
            </a:pPr>
            <a:r>
              <a:rPr sz="3200" b="1" spc="-45" dirty="0">
                <a:solidFill>
                  <a:srgbClr val="FFFFFF"/>
                </a:solidFill>
                <a:latin typeface="Calibri"/>
                <a:cs typeface="Calibri"/>
              </a:rPr>
              <a:t>y</a:t>
            </a:r>
            <a:r>
              <a:rPr sz="3200" b="1" spc="-5" dirty="0">
                <a:solidFill>
                  <a:srgbClr val="FFFFFF"/>
                </a:solidFill>
                <a:latin typeface="Calibri"/>
                <a:cs typeface="Calibri"/>
              </a:rPr>
              <a:t>ea</a:t>
            </a:r>
            <a:r>
              <a:rPr sz="3200" b="1" spc="-40" dirty="0">
                <a:solidFill>
                  <a:srgbClr val="FFFFFF"/>
                </a:solidFill>
                <a:latin typeface="Calibri"/>
                <a:cs typeface="Calibri"/>
              </a:rPr>
              <a:t>r</a:t>
            </a:r>
            <a:r>
              <a:rPr sz="3200" b="1" dirty="0">
                <a:solidFill>
                  <a:srgbClr val="FFFFFF"/>
                </a:solidFill>
                <a:latin typeface="Calibri"/>
                <a:cs typeface="Calibri"/>
              </a:rPr>
              <a:t>s</a:t>
            </a:r>
            <a:endParaRPr sz="3200">
              <a:latin typeface="Calibri"/>
              <a:cs typeface="Calibri"/>
            </a:endParaRPr>
          </a:p>
        </p:txBody>
      </p:sp>
      <p:sp>
        <p:nvSpPr>
          <p:cNvPr id="14" name="object 14">
            <a:extLst>
              <a:ext uri="{FF2B5EF4-FFF2-40B4-BE49-F238E27FC236}">
                <a16:creationId xmlns:a16="http://schemas.microsoft.com/office/drawing/2014/main" id="{8A61FC8F-9D95-4885-B838-0CD27925FB45}"/>
              </a:ext>
            </a:extLst>
          </p:cNvPr>
          <p:cNvSpPr/>
          <p:nvPr/>
        </p:nvSpPr>
        <p:spPr>
          <a:xfrm>
            <a:off x="1775459" y="4367287"/>
            <a:ext cx="2450592" cy="1840992"/>
          </a:xfrm>
          <a:prstGeom prst="rect">
            <a:avLst/>
          </a:prstGeom>
          <a:blipFill>
            <a:blip r:embed="rId3"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8184E204-5108-42B0-A345-5AD7748E9C16}"/>
              </a:ext>
            </a:extLst>
          </p:cNvPr>
          <p:cNvSpPr/>
          <p:nvPr/>
        </p:nvSpPr>
        <p:spPr>
          <a:xfrm>
            <a:off x="2928312" y="2381250"/>
            <a:ext cx="171450" cy="789698"/>
          </a:xfrm>
          <a:custGeom>
            <a:avLst/>
            <a:gdLst/>
            <a:ahLst/>
            <a:cxnLst/>
            <a:rect l="l" t="t" r="r" b="b"/>
            <a:pathLst>
              <a:path w="171450" h="997585">
                <a:moveTo>
                  <a:pt x="85875" y="75628"/>
                </a:moveTo>
                <a:lnTo>
                  <a:pt x="66711" y="108221"/>
                </a:lnTo>
                <a:lnTo>
                  <a:pt x="63299" y="997331"/>
                </a:lnTo>
                <a:lnTo>
                  <a:pt x="101399" y="997458"/>
                </a:lnTo>
                <a:lnTo>
                  <a:pt x="104682" y="142239"/>
                </a:lnTo>
                <a:lnTo>
                  <a:pt x="104737" y="108221"/>
                </a:lnTo>
                <a:lnTo>
                  <a:pt x="85875" y="75628"/>
                </a:lnTo>
                <a:close/>
              </a:path>
              <a:path w="171450" h="997585">
                <a:moveTo>
                  <a:pt x="107952" y="37719"/>
                </a:moveTo>
                <a:lnTo>
                  <a:pt x="66982" y="37719"/>
                </a:lnTo>
                <a:lnTo>
                  <a:pt x="105082" y="37973"/>
                </a:lnTo>
                <a:lnTo>
                  <a:pt x="104812" y="108350"/>
                </a:lnTo>
                <a:lnTo>
                  <a:pt x="135816" y="161925"/>
                </a:lnTo>
                <a:lnTo>
                  <a:pt x="140795" y="167606"/>
                </a:lnTo>
                <a:lnTo>
                  <a:pt x="147357" y="170799"/>
                </a:lnTo>
                <a:lnTo>
                  <a:pt x="154658" y="171301"/>
                </a:lnTo>
                <a:lnTo>
                  <a:pt x="161851" y="168910"/>
                </a:lnTo>
                <a:lnTo>
                  <a:pt x="167477" y="163877"/>
                </a:lnTo>
                <a:lnTo>
                  <a:pt x="170662" y="157321"/>
                </a:lnTo>
                <a:lnTo>
                  <a:pt x="171156" y="150050"/>
                </a:lnTo>
                <a:lnTo>
                  <a:pt x="168709" y="142875"/>
                </a:lnTo>
                <a:lnTo>
                  <a:pt x="107952" y="37719"/>
                </a:lnTo>
                <a:close/>
              </a:path>
              <a:path w="171450" h="997585">
                <a:moveTo>
                  <a:pt x="86159" y="0"/>
                </a:moveTo>
                <a:lnTo>
                  <a:pt x="2466" y="142239"/>
                </a:lnTo>
                <a:lnTo>
                  <a:pt x="0" y="149361"/>
                </a:lnTo>
                <a:lnTo>
                  <a:pt x="450" y="156638"/>
                </a:lnTo>
                <a:lnTo>
                  <a:pt x="3591" y="163224"/>
                </a:lnTo>
                <a:lnTo>
                  <a:pt x="9197" y="168275"/>
                </a:lnTo>
                <a:lnTo>
                  <a:pt x="16392" y="170741"/>
                </a:lnTo>
                <a:lnTo>
                  <a:pt x="23707" y="170291"/>
                </a:lnTo>
                <a:lnTo>
                  <a:pt x="30307" y="167149"/>
                </a:lnTo>
                <a:lnTo>
                  <a:pt x="35359" y="161544"/>
                </a:lnTo>
                <a:lnTo>
                  <a:pt x="66711" y="108221"/>
                </a:lnTo>
                <a:lnTo>
                  <a:pt x="66982" y="37719"/>
                </a:lnTo>
                <a:lnTo>
                  <a:pt x="107952" y="37719"/>
                </a:lnTo>
                <a:lnTo>
                  <a:pt x="86159" y="0"/>
                </a:lnTo>
                <a:close/>
              </a:path>
              <a:path w="171450" h="997585">
                <a:moveTo>
                  <a:pt x="105046" y="47371"/>
                </a:moveTo>
                <a:lnTo>
                  <a:pt x="69522" y="47371"/>
                </a:lnTo>
                <a:lnTo>
                  <a:pt x="102415" y="47498"/>
                </a:lnTo>
                <a:lnTo>
                  <a:pt x="85875" y="75628"/>
                </a:lnTo>
                <a:lnTo>
                  <a:pt x="104812" y="108350"/>
                </a:lnTo>
                <a:lnTo>
                  <a:pt x="105046" y="47371"/>
                </a:lnTo>
                <a:close/>
              </a:path>
              <a:path w="171450" h="997585">
                <a:moveTo>
                  <a:pt x="66982" y="37719"/>
                </a:moveTo>
                <a:lnTo>
                  <a:pt x="66711" y="108221"/>
                </a:lnTo>
                <a:lnTo>
                  <a:pt x="85875" y="75628"/>
                </a:lnTo>
                <a:lnTo>
                  <a:pt x="69522" y="47371"/>
                </a:lnTo>
                <a:lnTo>
                  <a:pt x="105046" y="47371"/>
                </a:lnTo>
                <a:lnTo>
                  <a:pt x="105082" y="37973"/>
                </a:lnTo>
                <a:lnTo>
                  <a:pt x="66982" y="37719"/>
                </a:lnTo>
                <a:close/>
              </a:path>
              <a:path w="171450" h="997585">
                <a:moveTo>
                  <a:pt x="69522" y="47371"/>
                </a:moveTo>
                <a:lnTo>
                  <a:pt x="85875" y="75628"/>
                </a:lnTo>
                <a:lnTo>
                  <a:pt x="102415" y="47498"/>
                </a:lnTo>
                <a:lnTo>
                  <a:pt x="69522" y="47371"/>
                </a:lnTo>
                <a:close/>
              </a:path>
            </a:pathLst>
          </a:custGeom>
          <a:solidFill>
            <a:srgbClr val="497DBA"/>
          </a:solidFill>
        </p:spPr>
        <p:txBody>
          <a:bodyPr wrap="square" lIns="0" tIns="0" rIns="0" bIns="0" rtlCol="0"/>
          <a:lstStyle/>
          <a:p>
            <a:endParaRPr/>
          </a:p>
        </p:txBody>
      </p:sp>
      <p:sp>
        <p:nvSpPr>
          <p:cNvPr id="16" name="object 16">
            <a:extLst>
              <a:ext uri="{FF2B5EF4-FFF2-40B4-BE49-F238E27FC236}">
                <a16:creationId xmlns:a16="http://schemas.microsoft.com/office/drawing/2014/main" id="{C87A8A20-B7BB-467A-AA9F-66E90ACADED0}"/>
              </a:ext>
            </a:extLst>
          </p:cNvPr>
          <p:cNvSpPr txBox="1"/>
          <p:nvPr/>
        </p:nvSpPr>
        <p:spPr>
          <a:xfrm>
            <a:off x="2458975" y="2103271"/>
            <a:ext cx="1307267" cy="297517"/>
          </a:xfrm>
          <a:prstGeom prst="rect">
            <a:avLst/>
          </a:prstGeom>
          <a:solidFill>
            <a:srgbClr val="001F5F"/>
          </a:solidFill>
          <a:ln w="25908">
            <a:solidFill>
              <a:srgbClr val="EDEBE0"/>
            </a:solidFill>
          </a:ln>
        </p:spPr>
        <p:txBody>
          <a:bodyPr vert="horz" wrap="square" lIns="0" tIns="20320" rIns="0" bIns="0" rtlCol="0">
            <a:spAutoFit/>
          </a:bodyPr>
          <a:lstStyle/>
          <a:p>
            <a:pPr marL="80010">
              <a:spcBef>
                <a:spcPts val="160"/>
              </a:spcBef>
            </a:pPr>
            <a:r>
              <a:rPr b="1" dirty="0">
                <a:solidFill>
                  <a:srgbClr val="FFFFFF"/>
                </a:solidFill>
                <a:latin typeface="Calibri"/>
                <a:cs typeface="Calibri"/>
              </a:rPr>
              <a:t>Not</a:t>
            </a:r>
            <a:r>
              <a:rPr b="1" spc="-80" dirty="0">
                <a:solidFill>
                  <a:srgbClr val="FFFFFF"/>
                </a:solidFill>
                <a:latin typeface="Calibri"/>
                <a:cs typeface="Calibri"/>
              </a:rPr>
              <a:t> </a:t>
            </a:r>
            <a:r>
              <a:rPr b="1" spc="-10" dirty="0">
                <a:solidFill>
                  <a:srgbClr val="FFFFFF"/>
                </a:solidFill>
                <a:latin typeface="Calibri"/>
                <a:cs typeface="Calibri"/>
              </a:rPr>
              <a:t>infected</a:t>
            </a:r>
            <a:endParaRPr dirty="0">
              <a:latin typeface="Calibri"/>
              <a:cs typeface="Calibri"/>
            </a:endParaRPr>
          </a:p>
        </p:txBody>
      </p:sp>
      <p:sp>
        <p:nvSpPr>
          <p:cNvPr id="17" name="Rectangle 16">
            <a:extLst>
              <a:ext uri="{FF2B5EF4-FFF2-40B4-BE49-F238E27FC236}">
                <a16:creationId xmlns:a16="http://schemas.microsoft.com/office/drawing/2014/main" id="{7DA0CD34-EF5E-4162-A389-A49E4270C520}"/>
              </a:ext>
            </a:extLst>
          </p:cNvPr>
          <p:cNvSpPr/>
          <p:nvPr/>
        </p:nvSpPr>
        <p:spPr>
          <a:xfrm>
            <a:off x="269317" y="6453693"/>
            <a:ext cx="9736961" cy="261610"/>
          </a:xfrm>
          <a:prstGeom prst="rect">
            <a:avLst/>
          </a:prstGeom>
        </p:spPr>
        <p:txBody>
          <a:bodyPr wrap="none">
            <a:spAutoFit/>
          </a:bodyPr>
          <a:lstStyle/>
          <a:p>
            <a:r>
              <a:rPr lang="en-US" sz="1100" baseline="30000" dirty="0"/>
              <a:t>1</a:t>
            </a:r>
            <a:r>
              <a:rPr lang="en-US" sz="1100" dirty="0"/>
              <a:t>Miramontes R, et al. (2015) Tuberculosis Infection in the United States: Prevalence Estimates from the National Health and Nutrition Examination Survey, 2011-2012.</a:t>
            </a:r>
          </a:p>
        </p:txBody>
      </p:sp>
      <p:sp>
        <p:nvSpPr>
          <p:cNvPr id="18" name="object 3">
            <a:extLst>
              <a:ext uri="{FF2B5EF4-FFF2-40B4-BE49-F238E27FC236}">
                <a16:creationId xmlns:a16="http://schemas.microsoft.com/office/drawing/2014/main" id="{3D284F08-4FB1-4D29-8EBD-7FC549013A87}"/>
              </a:ext>
            </a:extLst>
          </p:cNvPr>
          <p:cNvSpPr txBox="1"/>
          <p:nvPr/>
        </p:nvSpPr>
        <p:spPr>
          <a:xfrm>
            <a:off x="5495545" y="1311479"/>
            <a:ext cx="2483646" cy="1678665"/>
          </a:xfrm>
          <a:prstGeom prst="rect">
            <a:avLst/>
          </a:prstGeom>
          <a:ln w="25907">
            <a:solidFill>
              <a:srgbClr val="EDEBE0"/>
            </a:solidFill>
          </a:ln>
        </p:spPr>
        <p:txBody>
          <a:bodyPr vert="horz" wrap="square" lIns="0" tIns="16510" rIns="0" bIns="0" rtlCol="0">
            <a:spAutoFit/>
          </a:bodyPr>
          <a:lstStyle/>
          <a:p>
            <a:r>
              <a:rPr lang="en-US" sz="3600" b="1" dirty="0">
                <a:solidFill>
                  <a:srgbClr val="FF0000"/>
                </a:solidFill>
              </a:rPr>
              <a:t>1 in 4 globally </a:t>
            </a:r>
          </a:p>
          <a:p>
            <a:r>
              <a:rPr lang="en-US" sz="3600" b="1" dirty="0">
                <a:solidFill>
                  <a:srgbClr val="FF0000"/>
                </a:solidFill>
              </a:rPr>
              <a:t>have LTBI</a:t>
            </a:r>
            <a:endParaRPr lang="en-US" sz="3600" b="1" baseline="30000" dirty="0">
              <a:solidFill>
                <a:srgbClr val="FF0000"/>
              </a:solidFill>
              <a:cs typeface="Arial" panose="020B0604020202020204" pitchFamily="34" charset="0"/>
            </a:endParaRPr>
          </a:p>
        </p:txBody>
      </p:sp>
    </p:spTree>
    <p:extLst>
      <p:ext uri="{BB962C8B-B14F-4D97-AF65-F5344CB8AC3E}">
        <p14:creationId xmlns:p14="http://schemas.microsoft.com/office/powerpoint/2010/main" val="2377165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4040" y="1339550"/>
            <a:ext cx="9451727" cy="2634387"/>
          </a:xfrm>
          <a:prstGeom prst="rect">
            <a:avLst/>
          </a:prstGeom>
        </p:spPr>
      </p:pic>
      <p:sp>
        <p:nvSpPr>
          <p:cNvPr id="8" name="TextBox 7"/>
          <p:cNvSpPr txBox="1"/>
          <p:nvPr/>
        </p:nvSpPr>
        <p:spPr>
          <a:xfrm>
            <a:off x="237877" y="6479204"/>
            <a:ext cx="9749367" cy="276999"/>
          </a:xfrm>
          <a:prstGeom prst="rect">
            <a:avLst/>
          </a:prstGeom>
          <a:noFill/>
        </p:spPr>
        <p:txBody>
          <a:bodyPr wrap="square" rtlCol="0">
            <a:spAutoFit/>
          </a:bodyPr>
          <a:lstStyle/>
          <a:p>
            <a:r>
              <a:rPr lang="en-US" sz="1200" dirty="0"/>
              <a:t>Image: </a:t>
            </a:r>
            <a:r>
              <a:rPr lang="en-US" sz="1200" dirty="0" err="1"/>
              <a:t>Dheda</a:t>
            </a:r>
            <a:r>
              <a:rPr lang="en-US" sz="1200" dirty="0"/>
              <a:t> K. Lancet, 2016</a:t>
            </a:r>
          </a:p>
        </p:txBody>
      </p:sp>
      <p:grpSp>
        <p:nvGrpSpPr>
          <p:cNvPr id="19" name="Group 18"/>
          <p:cNvGrpSpPr/>
          <p:nvPr/>
        </p:nvGrpSpPr>
        <p:grpSpPr>
          <a:xfrm>
            <a:off x="7007789" y="3609067"/>
            <a:ext cx="4863728" cy="3008637"/>
            <a:chOff x="5255842" y="3609066"/>
            <a:chExt cx="3647796" cy="3008637"/>
          </a:xfrm>
        </p:grpSpPr>
        <p:sp>
          <p:nvSpPr>
            <p:cNvPr id="12" name="Content Placeholder 3"/>
            <p:cNvSpPr txBox="1">
              <a:spLocks/>
            </p:cNvSpPr>
            <p:nvPr/>
          </p:nvSpPr>
          <p:spPr>
            <a:xfrm>
              <a:off x="5255842" y="4222713"/>
              <a:ext cx="3647796" cy="2394990"/>
            </a:xfrm>
            <a:prstGeom prst="rect">
              <a:avLst/>
            </a:prstGeom>
            <a:ln w="38100" cmpd="sng">
              <a:solidFill>
                <a:schemeClr val="tx1"/>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chemeClr val="tx1"/>
                  </a:solidFill>
                </a:rPr>
                <a:t>Active TB Disease</a:t>
              </a:r>
            </a:p>
            <a:p>
              <a:pPr marL="285750" indent="-285750">
                <a:buFont typeface="Arial" charset="0"/>
                <a:buChar char="•"/>
              </a:pPr>
              <a:r>
                <a:rPr lang="en-US" sz="2000" b="1" i="1" dirty="0">
                  <a:solidFill>
                    <a:schemeClr val="tx1"/>
                  </a:solidFill>
                </a:rPr>
                <a:t>Symptoms such as cough, fever</a:t>
              </a:r>
            </a:p>
            <a:p>
              <a:pPr marL="285750" indent="-285750">
                <a:buFont typeface="Arial" charset="0"/>
                <a:buChar char="•"/>
              </a:pPr>
              <a:r>
                <a:rPr lang="en-US" sz="2000" dirty="0">
                  <a:solidFill>
                    <a:schemeClr val="tx1"/>
                  </a:solidFill>
                </a:rPr>
                <a:t>TST or IGRA is usually positive </a:t>
              </a:r>
            </a:p>
            <a:p>
              <a:pPr marL="285750" indent="-285750">
                <a:buFont typeface="Arial" charset="0"/>
                <a:buChar char="•"/>
              </a:pPr>
              <a:r>
                <a:rPr lang="en-US" sz="2000" dirty="0">
                  <a:solidFill>
                    <a:schemeClr val="tx1"/>
                  </a:solidFill>
                </a:rPr>
                <a:t>Chest radiograph is usually abnormal</a:t>
              </a:r>
            </a:p>
            <a:p>
              <a:pPr marL="285750" indent="-285750">
                <a:buFont typeface="Arial" charset="0"/>
                <a:buChar char="•"/>
              </a:pPr>
              <a:r>
                <a:rPr lang="en-US" sz="2000" dirty="0">
                  <a:solidFill>
                    <a:schemeClr val="tx1"/>
                  </a:solidFill>
                </a:rPr>
                <a:t>Respiratory specimens usually culture  positive</a:t>
              </a:r>
            </a:p>
            <a:p>
              <a:pPr marL="285750" indent="-285750">
                <a:buFont typeface="Arial" charset="0"/>
                <a:buChar char="•"/>
              </a:pPr>
              <a:endParaRPr lang="en-US" sz="1600" dirty="0">
                <a:solidFill>
                  <a:schemeClr val="tx1"/>
                </a:solidFill>
              </a:endParaRPr>
            </a:p>
            <a:p>
              <a:r>
                <a:rPr lang="en-US" sz="1600" dirty="0"/>
                <a:t>				</a:t>
              </a:r>
            </a:p>
          </p:txBody>
        </p:sp>
        <p:cxnSp>
          <p:nvCxnSpPr>
            <p:cNvPr id="14" name="Straight Arrow Connector 13"/>
            <p:cNvCxnSpPr/>
            <p:nvPr/>
          </p:nvCxnSpPr>
          <p:spPr>
            <a:xfrm flipH="1" flipV="1">
              <a:off x="5808173" y="3609067"/>
              <a:ext cx="1037727" cy="613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V="1">
              <a:off x="7079740" y="3609066"/>
              <a:ext cx="974260" cy="6136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65256" y="306558"/>
            <a:ext cx="8544107" cy="646331"/>
          </a:xfrm>
          <a:prstGeom prst="rect">
            <a:avLst/>
          </a:prstGeom>
          <a:noFill/>
        </p:spPr>
        <p:txBody>
          <a:bodyPr wrap="square" rtlCol="0">
            <a:spAutoFit/>
          </a:bodyPr>
          <a:lstStyle/>
          <a:p>
            <a:pPr algn="ctr"/>
            <a:r>
              <a:rPr lang="en-US" sz="3600" dirty="0"/>
              <a:t>Spectrum of TB disease</a:t>
            </a:r>
          </a:p>
        </p:txBody>
      </p:sp>
      <p:grpSp>
        <p:nvGrpSpPr>
          <p:cNvPr id="17" name="Group 16"/>
          <p:cNvGrpSpPr/>
          <p:nvPr/>
        </p:nvGrpSpPr>
        <p:grpSpPr>
          <a:xfrm>
            <a:off x="2424901" y="3609067"/>
            <a:ext cx="6096000" cy="2706736"/>
            <a:chOff x="1818676" y="3609067"/>
            <a:chExt cx="4572000" cy="2706736"/>
          </a:xfrm>
        </p:grpSpPr>
        <p:cxnSp>
          <p:nvCxnSpPr>
            <p:cNvPr id="11" name="Straight Arrow Connector 10"/>
            <p:cNvCxnSpPr/>
            <p:nvPr/>
          </p:nvCxnSpPr>
          <p:spPr>
            <a:xfrm flipV="1">
              <a:off x="3477982" y="3609067"/>
              <a:ext cx="208272" cy="6136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17819" y="5792583"/>
              <a:ext cx="2787923" cy="523220"/>
            </a:xfrm>
            <a:prstGeom prst="rect">
              <a:avLst/>
            </a:prstGeom>
            <a:noFill/>
          </p:spPr>
          <p:txBody>
            <a:bodyPr wrap="square" rtlCol="0">
              <a:spAutoFit/>
            </a:bodyPr>
            <a:lstStyle/>
            <a:p>
              <a:r>
                <a:rPr lang="en-US" sz="1400" baseline="30000" dirty="0"/>
                <a:t>1</a:t>
              </a:r>
              <a:r>
                <a:rPr lang="en-US" sz="1400" dirty="0"/>
                <a:t>TB skin test</a:t>
              </a:r>
            </a:p>
            <a:p>
              <a:r>
                <a:rPr lang="en-US" sz="1400" baseline="30000" dirty="0"/>
                <a:t>2</a:t>
              </a:r>
              <a:r>
                <a:rPr lang="en-US" sz="1400" dirty="0"/>
                <a:t>Interferon gamma release assay</a:t>
              </a:r>
              <a:endParaRPr lang="en-US" sz="1400" baseline="30000" dirty="0"/>
            </a:p>
          </p:txBody>
        </p:sp>
        <p:sp>
          <p:nvSpPr>
            <p:cNvPr id="15" name="Rectangle 14"/>
            <p:cNvSpPr/>
            <p:nvPr/>
          </p:nvSpPr>
          <p:spPr>
            <a:xfrm>
              <a:off x="1818676" y="4320281"/>
              <a:ext cx="4572000" cy="1374735"/>
            </a:xfrm>
            <a:prstGeom prst="rect">
              <a:avLst/>
            </a:prstGeom>
          </p:spPr>
          <p:txBody>
            <a:bodyPr>
              <a:spAutoFit/>
            </a:bodyPr>
            <a:lstStyle/>
            <a:p>
              <a:r>
                <a:rPr lang="en-US" sz="2000" b="1" dirty="0">
                  <a:solidFill>
                    <a:srgbClr val="000000"/>
                  </a:solidFill>
                </a:rPr>
                <a:t>Latent TB Infection</a:t>
              </a:r>
            </a:p>
            <a:p>
              <a:pPr marL="285750" indent="-285750">
                <a:lnSpc>
                  <a:spcPts val="1920"/>
                </a:lnSpc>
                <a:buFont typeface="Arial" panose="020B0604020202020204" pitchFamily="34" charset="0"/>
                <a:buChar char="•"/>
              </a:pPr>
              <a:r>
                <a:rPr lang="en-US" sz="2000" b="1" i="1" dirty="0">
                  <a:solidFill>
                    <a:srgbClr val="000000"/>
                  </a:solidFill>
                </a:rPr>
                <a:t>Absence of TB symptoms</a:t>
              </a:r>
            </a:p>
            <a:p>
              <a:pPr marL="285750" indent="-285750">
                <a:lnSpc>
                  <a:spcPts val="1920"/>
                </a:lnSpc>
                <a:buFont typeface="Arial" panose="020B0604020202020204" pitchFamily="34" charset="0"/>
                <a:buChar char="•"/>
              </a:pPr>
              <a:r>
                <a:rPr lang="en-US" sz="2000" dirty="0">
                  <a:solidFill>
                    <a:srgbClr val="000000"/>
                  </a:solidFill>
                </a:rPr>
                <a:t>Positive TST</a:t>
              </a:r>
              <a:r>
                <a:rPr lang="en-US" sz="2000" baseline="30000" dirty="0">
                  <a:solidFill>
                    <a:srgbClr val="000000"/>
                  </a:solidFill>
                </a:rPr>
                <a:t>1</a:t>
              </a:r>
              <a:r>
                <a:rPr lang="en-US" sz="2000" dirty="0">
                  <a:solidFill>
                    <a:srgbClr val="000000"/>
                  </a:solidFill>
                </a:rPr>
                <a:t> or IGRA</a:t>
              </a:r>
              <a:r>
                <a:rPr lang="en-US" sz="2000" baseline="30000" dirty="0">
                  <a:solidFill>
                    <a:srgbClr val="000000"/>
                  </a:solidFill>
                </a:rPr>
                <a:t>2</a:t>
              </a:r>
              <a:r>
                <a:rPr lang="en-US" sz="2000" baseline="30000" dirty="0">
                  <a:solidFill>
                    <a:srgbClr val="000000"/>
                  </a:solidFill>
                  <a:cs typeface="Arial" pitchFamily="34" charset="0"/>
                </a:rPr>
                <a:t> </a:t>
              </a:r>
              <a:r>
                <a:rPr lang="en-US" sz="2000" dirty="0">
                  <a:solidFill>
                    <a:srgbClr val="000000"/>
                  </a:solidFill>
                </a:rPr>
                <a:t>result</a:t>
              </a:r>
            </a:p>
            <a:p>
              <a:pPr marL="285750" indent="-285750">
                <a:lnSpc>
                  <a:spcPts val="1920"/>
                </a:lnSpc>
                <a:buFont typeface="Arial" panose="020B0604020202020204" pitchFamily="34" charset="0"/>
                <a:buChar char="•"/>
              </a:pPr>
              <a:r>
                <a:rPr lang="en-US" sz="2000" dirty="0">
                  <a:solidFill>
                    <a:srgbClr val="000000"/>
                  </a:solidFill>
                </a:rPr>
                <a:t>Chest radiograph normal</a:t>
              </a:r>
            </a:p>
            <a:p>
              <a:pPr marL="285750" indent="-285750">
                <a:lnSpc>
                  <a:spcPts val="1920"/>
                </a:lnSpc>
                <a:buFont typeface="Arial" panose="020B0604020202020204" pitchFamily="34" charset="0"/>
                <a:buChar char="•"/>
              </a:pPr>
              <a:r>
                <a:rPr lang="en-US" sz="2000" dirty="0">
                  <a:solidFill>
                    <a:srgbClr val="000000"/>
                  </a:solidFill>
                </a:rPr>
                <a:t>Not infectious</a:t>
              </a:r>
            </a:p>
          </p:txBody>
        </p:sp>
        <p:sp>
          <p:nvSpPr>
            <p:cNvPr id="20" name="Content Placeholder 3"/>
            <p:cNvSpPr txBox="1">
              <a:spLocks/>
            </p:cNvSpPr>
            <p:nvPr/>
          </p:nvSpPr>
          <p:spPr>
            <a:xfrm>
              <a:off x="1818676" y="4222713"/>
              <a:ext cx="3203326" cy="1477228"/>
            </a:xfrm>
            <a:prstGeom prst="rect">
              <a:avLst/>
            </a:prstGeom>
            <a:ln w="38100" cmpd="sng">
              <a:solidFill>
                <a:schemeClr val="tx1"/>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grpSp>
      <p:sp>
        <p:nvSpPr>
          <p:cNvPr id="21" name="TextBox 20"/>
          <p:cNvSpPr txBox="1"/>
          <p:nvPr/>
        </p:nvSpPr>
        <p:spPr>
          <a:xfrm>
            <a:off x="7847487" y="166341"/>
            <a:ext cx="4199955" cy="1107996"/>
          </a:xfrm>
          <a:prstGeom prst="rect">
            <a:avLst/>
          </a:prstGeom>
          <a:noFill/>
        </p:spPr>
        <p:txBody>
          <a:bodyPr wrap="square" rtlCol="0">
            <a:spAutoFit/>
          </a:bodyPr>
          <a:lstStyle/>
          <a:p>
            <a:r>
              <a:rPr lang="en-US" sz="1600" dirty="0"/>
              <a:t>A – Clearance</a:t>
            </a:r>
          </a:p>
          <a:p>
            <a:r>
              <a:rPr lang="en-US" sz="1600" dirty="0"/>
              <a:t>B – Latent infection</a:t>
            </a:r>
          </a:p>
          <a:p>
            <a:r>
              <a:rPr lang="en-US" sz="1600" dirty="0"/>
              <a:t>C – Pulmonary infection (active)</a:t>
            </a:r>
          </a:p>
          <a:p>
            <a:r>
              <a:rPr lang="en-US" sz="1600" dirty="0"/>
              <a:t>D – Disseminated infection (active</a:t>
            </a:r>
            <a:r>
              <a:rPr lang="en-US" dirty="0"/>
              <a:t>)</a:t>
            </a:r>
          </a:p>
        </p:txBody>
      </p:sp>
    </p:spTree>
    <p:extLst>
      <p:ext uri="{BB962C8B-B14F-4D97-AF65-F5344CB8AC3E}">
        <p14:creationId xmlns:p14="http://schemas.microsoft.com/office/powerpoint/2010/main" val="25410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2D78285-52A5-489C-A5FD-42007A119788}"/>
              </a:ext>
            </a:extLst>
          </p:cNvPr>
          <p:cNvSpPr txBox="1">
            <a:spLocks/>
          </p:cNvSpPr>
          <p:nvPr/>
        </p:nvSpPr>
        <p:spPr>
          <a:xfrm>
            <a:off x="8425183" y="1806625"/>
            <a:ext cx="4419601" cy="29981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1" indent="0">
              <a:buFont typeface="Calibri" pitchFamily="34" charset="0"/>
              <a:buNone/>
            </a:pPr>
            <a:r>
              <a:rPr lang="en-US" sz="3200"/>
              <a:t>LTBI testing is now </a:t>
            </a:r>
          </a:p>
          <a:p>
            <a:pPr marL="457200" lvl="1" indent="0">
              <a:buFont typeface="Calibri" pitchFamily="34" charset="0"/>
              <a:buNone/>
            </a:pPr>
            <a:r>
              <a:rPr lang="en-US" sz="3200"/>
              <a:t>more accurate </a:t>
            </a:r>
            <a:endParaRPr lang="en-US" sz="1050"/>
          </a:p>
          <a:p>
            <a:endParaRPr lang="en-US" sz="200"/>
          </a:p>
          <a:p>
            <a:endParaRPr lang="en-US"/>
          </a:p>
          <a:p>
            <a:pPr marL="0" indent="0">
              <a:buFont typeface="Calibri" panose="020F0502020204030204" pitchFamily="34" charset="0"/>
              <a:buNone/>
            </a:pPr>
            <a:endParaRPr lang="en-US" dirty="0"/>
          </a:p>
        </p:txBody>
      </p:sp>
      <p:sp>
        <p:nvSpPr>
          <p:cNvPr id="3" name="Content Placeholder 2">
            <a:extLst>
              <a:ext uri="{FF2B5EF4-FFF2-40B4-BE49-F238E27FC236}">
                <a16:creationId xmlns:a16="http://schemas.microsoft.com/office/drawing/2014/main" id="{003EBF7E-677F-4338-8C90-6EB7DEB8D4FB}"/>
              </a:ext>
            </a:extLst>
          </p:cNvPr>
          <p:cNvSpPr txBox="1">
            <a:spLocks/>
          </p:cNvSpPr>
          <p:nvPr/>
        </p:nvSpPr>
        <p:spPr>
          <a:xfrm>
            <a:off x="280915" y="2573134"/>
            <a:ext cx="4667074" cy="17117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ctr">
              <a:buFont typeface="Arial" panose="020B0604020202020204" pitchFamily="34" charset="0"/>
              <a:buNone/>
            </a:pPr>
            <a:r>
              <a:rPr lang="en-US" sz="9300" dirty="0"/>
              <a:t>Opportunity </a:t>
            </a:r>
          </a:p>
          <a:p>
            <a:endParaRPr lang="en-US" dirty="0"/>
          </a:p>
        </p:txBody>
      </p:sp>
      <p:sp>
        <p:nvSpPr>
          <p:cNvPr id="4" name="Right Arrow 7">
            <a:extLst>
              <a:ext uri="{FF2B5EF4-FFF2-40B4-BE49-F238E27FC236}">
                <a16:creationId xmlns:a16="http://schemas.microsoft.com/office/drawing/2014/main" id="{53C2ED89-9D6C-40B8-BF2E-CF16DC35F1BA}"/>
              </a:ext>
            </a:extLst>
          </p:cNvPr>
          <p:cNvSpPr/>
          <p:nvPr/>
        </p:nvSpPr>
        <p:spPr>
          <a:xfrm>
            <a:off x="5023292" y="2937956"/>
            <a:ext cx="2083209" cy="59696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lated image">
            <a:hlinkClick r:id="rId3"/>
            <a:extLst>
              <a:ext uri="{FF2B5EF4-FFF2-40B4-BE49-F238E27FC236}">
                <a16:creationId xmlns:a16="http://schemas.microsoft.com/office/drawing/2014/main" id="{85DE48FD-6F75-484B-B646-EE6C9E29F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18007" r="27944" b="17661"/>
          <a:stretch/>
        </p:blipFill>
        <p:spPr bwMode="auto">
          <a:xfrm>
            <a:off x="7317474" y="3702842"/>
            <a:ext cx="1451222" cy="919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b blood test">
            <a:hlinkClick r:id="rId5"/>
            <a:extLst>
              <a:ext uri="{FF2B5EF4-FFF2-40B4-BE49-F238E27FC236}">
                <a16:creationId xmlns:a16="http://schemas.microsoft.com/office/drawing/2014/main" id="{A41EC857-167A-4A6C-B846-49B213C74F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0" b="4492"/>
          <a:stretch/>
        </p:blipFill>
        <p:spPr bwMode="auto">
          <a:xfrm>
            <a:off x="7327160" y="1806625"/>
            <a:ext cx="1451222" cy="1032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7795AA-4C37-4745-86F6-225041F11B43}"/>
              </a:ext>
            </a:extLst>
          </p:cNvPr>
          <p:cNvSpPr txBox="1"/>
          <p:nvPr/>
        </p:nvSpPr>
        <p:spPr>
          <a:xfrm>
            <a:off x="8425183" y="3624214"/>
            <a:ext cx="4620358" cy="1077218"/>
          </a:xfrm>
          <a:prstGeom prst="rect">
            <a:avLst/>
          </a:prstGeom>
          <a:noFill/>
        </p:spPr>
        <p:txBody>
          <a:bodyPr wrap="square" rtlCol="0">
            <a:spAutoFit/>
          </a:bodyPr>
          <a:lstStyle/>
          <a:p>
            <a:pPr lvl="1"/>
            <a:r>
              <a:rPr lang="en-US" sz="3200" dirty="0"/>
              <a:t>Treatment is now shorter and safer</a:t>
            </a:r>
          </a:p>
        </p:txBody>
      </p:sp>
      <p:sp>
        <p:nvSpPr>
          <p:cNvPr id="8" name="TextBox 7">
            <a:extLst>
              <a:ext uri="{FF2B5EF4-FFF2-40B4-BE49-F238E27FC236}">
                <a16:creationId xmlns:a16="http://schemas.microsoft.com/office/drawing/2014/main" id="{19F6AD3B-9AA9-4C67-98E2-9D59142F3635}"/>
              </a:ext>
            </a:extLst>
          </p:cNvPr>
          <p:cNvSpPr txBox="1"/>
          <p:nvPr/>
        </p:nvSpPr>
        <p:spPr>
          <a:xfrm>
            <a:off x="249814" y="5668487"/>
            <a:ext cx="10722882" cy="923330"/>
          </a:xfrm>
          <a:prstGeom prst="rect">
            <a:avLst/>
          </a:prstGeom>
          <a:noFill/>
        </p:spPr>
        <p:txBody>
          <a:bodyPr wrap="square" rtlCol="0">
            <a:spAutoFit/>
          </a:bodyPr>
          <a:lstStyle/>
          <a:p>
            <a:r>
              <a:rPr lang="en-US" dirty="0">
                <a:solidFill>
                  <a:srgbClr val="FF0000"/>
                </a:solidFill>
              </a:rPr>
              <a:t>        “ Scaling up LTBI treatment will be critical to drive down global TB incidence”, - WHO, 2019 </a:t>
            </a:r>
          </a:p>
          <a:p>
            <a:endParaRPr lang="en-US" dirty="0">
              <a:solidFill>
                <a:srgbClr val="FF0000"/>
              </a:solidFill>
            </a:endParaRPr>
          </a:p>
          <a:p>
            <a:r>
              <a:rPr lang="en-US" dirty="0"/>
              <a:t>                                              </a:t>
            </a:r>
          </a:p>
        </p:txBody>
      </p:sp>
    </p:spTree>
    <p:extLst>
      <p:ext uri="{BB962C8B-B14F-4D97-AF65-F5344CB8AC3E}">
        <p14:creationId xmlns:p14="http://schemas.microsoft.com/office/powerpoint/2010/main" val="179619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CB5CFE-4E57-4100-9F29-15A4AD3FF331}"/>
              </a:ext>
            </a:extLst>
          </p:cNvPr>
          <p:cNvSpPr txBox="1"/>
          <p:nvPr/>
        </p:nvSpPr>
        <p:spPr>
          <a:xfrm>
            <a:off x="133350" y="5869094"/>
            <a:ext cx="11582400" cy="461665"/>
          </a:xfrm>
          <a:prstGeom prst="rect">
            <a:avLst/>
          </a:prstGeom>
          <a:noFill/>
        </p:spPr>
        <p:txBody>
          <a:bodyPr wrap="square" rtlCol="0">
            <a:spAutoFit/>
          </a:bodyPr>
          <a:lstStyle/>
          <a:p>
            <a:pPr lvl="0" defTabSz="457200">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lang="en-US" sz="1200" dirty="0"/>
              <a:t>Lee-Rodriguez C, Wada PY, Hung YY, </a:t>
            </a:r>
            <a:r>
              <a:rPr lang="en-US" sz="1200" dirty="0" err="1"/>
              <a:t>Skarbinski</a:t>
            </a:r>
            <a:r>
              <a:rPr lang="en-US" sz="1200" dirty="0"/>
              <a:t> J. Association of Mortality and Years of Potential Life Lost With Active Tuberculosis in the United States. </a:t>
            </a:r>
            <a:r>
              <a:rPr lang="en-US" sz="1200" i="1" dirty="0"/>
              <a:t>JAMA </a:t>
            </a:r>
            <a:r>
              <a:rPr lang="en-US" sz="1200" i="1" dirty="0" err="1"/>
              <a:t>Netw</a:t>
            </a:r>
            <a:r>
              <a:rPr lang="en-US" sz="1200" i="1" dirty="0"/>
              <a:t> Open</a:t>
            </a:r>
            <a:r>
              <a:rPr lang="en-US" sz="1200" dirty="0"/>
              <a:t>. 2020;3(9):e2014481. Published 2020 Sep 1. doi:10.1001/jamanetworkopen.2020.14481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396D057-5FBC-429D-97F5-243BBF46DA52}"/>
              </a:ext>
            </a:extLst>
          </p:cNvPr>
          <p:cNvSpPr txBox="1"/>
          <p:nvPr/>
        </p:nvSpPr>
        <p:spPr>
          <a:xfrm>
            <a:off x="35945" y="160528"/>
            <a:ext cx="12192000" cy="646587"/>
          </a:xfrm>
          <a:prstGeom prst="rect">
            <a:avLst/>
          </a:prstGeom>
          <a:noFill/>
        </p:spPr>
        <p:txBody>
          <a:bodyPr wrap="square">
            <a:spAutoFit/>
          </a:bodyPr>
          <a:lstStyle/>
          <a:p>
            <a:pPr algn="ctr">
              <a:lnSpc>
                <a:spcPct val="85000"/>
              </a:lnSpc>
              <a:spcBef>
                <a:spcPct val="0"/>
              </a:spcBef>
            </a:pPr>
            <a:r>
              <a:rPr lang="en-US" sz="4200" spc="-50" dirty="0">
                <a:solidFill>
                  <a:schemeClr val="tx1">
                    <a:lumMod val="75000"/>
                    <a:lumOff val="25000"/>
                  </a:schemeClr>
                </a:solidFill>
                <a:latin typeface="+mj-lt"/>
                <a:ea typeface="+mj-ea"/>
                <a:cs typeface="+mj-cs"/>
              </a:rPr>
              <a:t>Consequences</a:t>
            </a:r>
            <a:r>
              <a:rPr lang="en-US" sz="4200" dirty="0"/>
              <a:t> </a:t>
            </a:r>
            <a:r>
              <a:rPr lang="en-US" sz="4200" spc="-50" dirty="0">
                <a:solidFill>
                  <a:schemeClr val="tx1">
                    <a:lumMod val="75000"/>
                    <a:lumOff val="25000"/>
                  </a:schemeClr>
                </a:solidFill>
                <a:latin typeface="+mj-lt"/>
                <a:ea typeface="+mj-ea"/>
                <a:cs typeface="+mj-cs"/>
              </a:rPr>
              <a:t>and costs of TB: the case for TB prevention</a:t>
            </a:r>
          </a:p>
        </p:txBody>
      </p:sp>
      <p:grpSp>
        <p:nvGrpSpPr>
          <p:cNvPr id="13" name="Group 12">
            <a:extLst>
              <a:ext uri="{FF2B5EF4-FFF2-40B4-BE49-F238E27FC236}">
                <a16:creationId xmlns:a16="http://schemas.microsoft.com/office/drawing/2014/main" id="{114849B9-4F2C-46AF-A51F-719D2BBC5352}"/>
              </a:ext>
            </a:extLst>
          </p:cNvPr>
          <p:cNvGrpSpPr/>
          <p:nvPr/>
        </p:nvGrpSpPr>
        <p:grpSpPr>
          <a:xfrm>
            <a:off x="1470085" y="830997"/>
            <a:ext cx="8721665" cy="4899777"/>
            <a:chOff x="1470085" y="830997"/>
            <a:chExt cx="8721665" cy="4899777"/>
          </a:xfrm>
        </p:grpSpPr>
        <p:pic>
          <p:nvPicPr>
            <p:cNvPr id="3" name="Picture 2">
              <a:extLst>
                <a:ext uri="{FF2B5EF4-FFF2-40B4-BE49-F238E27FC236}">
                  <a16:creationId xmlns:a16="http://schemas.microsoft.com/office/drawing/2014/main" id="{130F0082-0DDA-4974-B241-1AED399C8193}"/>
                </a:ext>
              </a:extLst>
            </p:cNvPr>
            <p:cNvPicPr>
              <a:picLocks noChangeAspect="1"/>
            </p:cNvPicPr>
            <p:nvPr/>
          </p:nvPicPr>
          <p:blipFill rotWithShape="1">
            <a:blip r:embed="rId3"/>
            <a:srcRect l="5585" t="7542" r="77971" b="7007"/>
            <a:stretch/>
          </p:blipFill>
          <p:spPr>
            <a:xfrm>
              <a:off x="1470085" y="830997"/>
              <a:ext cx="1346081" cy="4899777"/>
            </a:xfrm>
            <a:prstGeom prst="rect">
              <a:avLst/>
            </a:prstGeom>
          </p:spPr>
        </p:pic>
        <p:sp>
          <p:nvSpPr>
            <p:cNvPr id="4" name="TextBox 3">
              <a:extLst>
                <a:ext uri="{FF2B5EF4-FFF2-40B4-BE49-F238E27FC236}">
                  <a16:creationId xmlns:a16="http://schemas.microsoft.com/office/drawing/2014/main" id="{78BA92AC-2090-4B85-9E0E-2AF8E7BCF63C}"/>
                </a:ext>
              </a:extLst>
            </p:cNvPr>
            <p:cNvSpPr txBox="1"/>
            <p:nvPr/>
          </p:nvSpPr>
          <p:spPr>
            <a:xfrm>
              <a:off x="2898834" y="3850182"/>
              <a:ext cx="7292916" cy="64633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50% of TB patients are hospitalized</a:t>
              </a:r>
            </a:p>
            <a:p>
              <a:pPr marL="285750" indent="-285750">
                <a:buFont typeface="Arial" panose="020B0604020202020204" pitchFamily="34" charset="0"/>
                <a:buChar char="•"/>
              </a:pPr>
              <a:r>
                <a:rPr lang="en-US" dirty="0">
                  <a:cs typeface="Arial" panose="020B0604020202020204" pitchFamily="34" charset="0"/>
                </a:rPr>
                <a:t>2x as expensive and 4x longer than hospitalizations for other conditions</a:t>
              </a:r>
            </a:p>
          </p:txBody>
        </p:sp>
        <p:sp>
          <p:nvSpPr>
            <p:cNvPr id="6" name="TextBox 5">
              <a:extLst>
                <a:ext uri="{FF2B5EF4-FFF2-40B4-BE49-F238E27FC236}">
                  <a16:creationId xmlns:a16="http://schemas.microsoft.com/office/drawing/2014/main" id="{02EA682B-A4CC-4FAF-90E5-D3F685EACD2F}"/>
                </a:ext>
              </a:extLst>
            </p:cNvPr>
            <p:cNvSpPr txBox="1"/>
            <p:nvPr/>
          </p:nvSpPr>
          <p:spPr>
            <a:xfrm>
              <a:off x="2816165" y="4957706"/>
              <a:ext cx="7145546" cy="64633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Catastrophic costs to patients and families</a:t>
              </a:r>
            </a:p>
            <a:p>
              <a:pPr marL="285750" indent="-285750">
                <a:buFont typeface="Arial" panose="020B0604020202020204" pitchFamily="34" charset="0"/>
                <a:buChar char="•"/>
              </a:pPr>
              <a:r>
                <a:rPr lang="en-US" dirty="0">
                  <a:cs typeface="Arial" panose="020B0604020202020204" pitchFamily="34" charset="0"/>
                </a:rPr>
                <a:t>&gt;$180 million in direct and societal costs in California in 2020</a:t>
              </a:r>
            </a:p>
          </p:txBody>
        </p:sp>
        <p:sp>
          <p:nvSpPr>
            <p:cNvPr id="7" name="TextBox 6">
              <a:extLst>
                <a:ext uri="{FF2B5EF4-FFF2-40B4-BE49-F238E27FC236}">
                  <a16:creationId xmlns:a16="http://schemas.microsoft.com/office/drawing/2014/main" id="{1E6133DD-3F33-4C0D-B4CD-4023C9183663}"/>
                </a:ext>
              </a:extLst>
            </p:cNvPr>
            <p:cNvSpPr txBox="1"/>
            <p:nvPr/>
          </p:nvSpPr>
          <p:spPr>
            <a:xfrm>
              <a:off x="2816166" y="2591682"/>
              <a:ext cx="7062877" cy="64633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After treatment, impaired lung function and shorter life expectancy</a:t>
              </a:r>
            </a:p>
            <a:p>
              <a:pPr marL="285750" indent="-285750">
                <a:buFont typeface="Arial" panose="020B0604020202020204" pitchFamily="34" charset="0"/>
                <a:buChar char="•"/>
              </a:pPr>
              <a:r>
                <a:rPr lang="en-US" dirty="0">
                  <a:cs typeface="Arial" panose="020B0604020202020204" pitchFamily="34" charset="0"/>
                </a:rPr>
                <a:t>&gt;80% of children with CNS TB die or permanently disabled</a:t>
              </a:r>
            </a:p>
          </p:txBody>
        </p:sp>
        <p:sp>
          <p:nvSpPr>
            <p:cNvPr id="8" name="TextBox 7">
              <a:extLst>
                <a:ext uri="{FF2B5EF4-FFF2-40B4-BE49-F238E27FC236}">
                  <a16:creationId xmlns:a16="http://schemas.microsoft.com/office/drawing/2014/main" id="{AF43C7A4-CA5B-45D3-83F8-EEEC2B895B95}"/>
                </a:ext>
              </a:extLst>
            </p:cNvPr>
            <p:cNvSpPr txBox="1"/>
            <p:nvPr/>
          </p:nvSpPr>
          <p:spPr>
            <a:xfrm>
              <a:off x="2816166" y="1392487"/>
              <a:ext cx="4744529" cy="64633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1 in 6 die within five years of diagnosis</a:t>
              </a:r>
            </a:p>
            <a:p>
              <a:pPr marL="285750" indent="-285750">
                <a:buFont typeface="Arial" panose="020B0604020202020204" pitchFamily="34" charset="0"/>
                <a:buChar char="•"/>
              </a:pPr>
              <a:r>
                <a:rPr lang="en-US" dirty="0">
                  <a:cs typeface="Arial" panose="020B0604020202020204" pitchFamily="34" charset="0"/>
                </a:rPr>
                <a:t>10% do not survive treatment</a:t>
              </a:r>
            </a:p>
          </p:txBody>
        </p:sp>
        <p:sp>
          <p:nvSpPr>
            <p:cNvPr id="9" name="TextBox 8">
              <a:extLst>
                <a:ext uri="{FF2B5EF4-FFF2-40B4-BE49-F238E27FC236}">
                  <a16:creationId xmlns:a16="http://schemas.microsoft.com/office/drawing/2014/main" id="{5725654C-FDCE-4D5E-8F3E-79B37752F349}"/>
                </a:ext>
              </a:extLst>
            </p:cNvPr>
            <p:cNvSpPr txBox="1"/>
            <p:nvPr/>
          </p:nvSpPr>
          <p:spPr>
            <a:xfrm>
              <a:off x="2816166" y="969317"/>
              <a:ext cx="1072191" cy="446276"/>
            </a:xfrm>
            <a:prstGeom prst="rect">
              <a:avLst/>
            </a:prstGeom>
            <a:noFill/>
          </p:spPr>
          <p:txBody>
            <a:bodyPr wrap="square" rtlCol="0">
              <a:spAutoFit/>
            </a:bodyPr>
            <a:lstStyle/>
            <a:p>
              <a:r>
                <a:rPr lang="en-US" sz="2300" b="1" dirty="0">
                  <a:cs typeface="Arial" panose="020B0604020202020204" pitchFamily="34" charset="0"/>
                </a:rPr>
                <a:t>Death</a:t>
              </a:r>
            </a:p>
          </p:txBody>
        </p:sp>
        <p:sp>
          <p:nvSpPr>
            <p:cNvPr id="10" name="TextBox 9">
              <a:extLst>
                <a:ext uri="{FF2B5EF4-FFF2-40B4-BE49-F238E27FC236}">
                  <a16:creationId xmlns:a16="http://schemas.microsoft.com/office/drawing/2014/main" id="{1786CD65-3375-4921-93DA-B530056613EB}"/>
                </a:ext>
              </a:extLst>
            </p:cNvPr>
            <p:cNvSpPr txBox="1"/>
            <p:nvPr/>
          </p:nvSpPr>
          <p:spPr>
            <a:xfrm>
              <a:off x="2846627" y="2203515"/>
              <a:ext cx="1460021" cy="446276"/>
            </a:xfrm>
            <a:prstGeom prst="rect">
              <a:avLst/>
            </a:prstGeom>
            <a:noFill/>
          </p:spPr>
          <p:txBody>
            <a:bodyPr wrap="square" rtlCol="0">
              <a:spAutoFit/>
            </a:bodyPr>
            <a:lstStyle/>
            <a:p>
              <a:r>
                <a:rPr lang="en-US" sz="2300" b="1" dirty="0">
                  <a:cs typeface="Arial" panose="020B0604020202020204" pitchFamily="34" charset="0"/>
                </a:rPr>
                <a:t>Disability</a:t>
              </a:r>
            </a:p>
          </p:txBody>
        </p:sp>
        <p:sp>
          <p:nvSpPr>
            <p:cNvPr id="11" name="TextBox 10">
              <a:extLst>
                <a:ext uri="{FF2B5EF4-FFF2-40B4-BE49-F238E27FC236}">
                  <a16:creationId xmlns:a16="http://schemas.microsoft.com/office/drawing/2014/main" id="{09166282-F3A6-4043-ACAF-A78C037FDAEF}"/>
                </a:ext>
              </a:extLst>
            </p:cNvPr>
            <p:cNvSpPr txBox="1"/>
            <p:nvPr/>
          </p:nvSpPr>
          <p:spPr>
            <a:xfrm>
              <a:off x="2846627" y="3403906"/>
              <a:ext cx="2083459" cy="446276"/>
            </a:xfrm>
            <a:prstGeom prst="rect">
              <a:avLst/>
            </a:prstGeom>
            <a:noFill/>
          </p:spPr>
          <p:txBody>
            <a:bodyPr wrap="square" rtlCol="0">
              <a:spAutoFit/>
            </a:bodyPr>
            <a:lstStyle/>
            <a:p>
              <a:r>
                <a:rPr lang="en-US" sz="2300" b="1" dirty="0">
                  <a:cs typeface="Arial" panose="020B0604020202020204" pitchFamily="34" charset="0"/>
                </a:rPr>
                <a:t>Hospitalization</a:t>
              </a:r>
            </a:p>
          </p:txBody>
        </p:sp>
        <p:sp>
          <p:nvSpPr>
            <p:cNvPr id="12" name="TextBox 11">
              <a:extLst>
                <a:ext uri="{FF2B5EF4-FFF2-40B4-BE49-F238E27FC236}">
                  <a16:creationId xmlns:a16="http://schemas.microsoft.com/office/drawing/2014/main" id="{77A2EBF0-B418-4571-85E7-ABCB94473482}"/>
                </a:ext>
              </a:extLst>
            </p:cNvPr>
            <p:cNvSpPr txBox="1"/>
            <p:nvPr/>
          </p:nvSpPr>
          <p:spPr>
            <a:xfrm>
              <a:off x="2868373" y="4496513"/>
              <a:ext cx="2083459" cy="446276"/>
            </a:xfrm>
            <a:prstGeom prst="rect">
              <a:avLst/>
            </a:prstGeom>
            <a:noFill/>
          </p:spPr>
          <p:txBody>
            <a:bodyPr wrap="square" rtlCol="0">
              <a:spAutoFit/>
            </a:bodyPr>
            <a:lstStyle/>
            <a:p>
              <a:r>
                <a:rPr lang="en-US" sz="2300" b="1" dirty="0">
                  <a:cs typeface="Arial" panose="020B0604020202020204" pitchFamily="34" charset="0"/>
                </a:rPr>
                <a:t>Cost</a:t>
              </a:r>
            </a:p>
          </p:txBody>
        </p:sp>
      </p:grpSp>
    </p:spTree>
    <p:extLst>
      <p:ext uri="{BB962C8B-B14F-4D97-AF65-F5344CB8AC3E}">
        <p14:creationId xmlns:p14="http://schemas.microsoft.com/office/powerpoint/2010/main" val="2950461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nvGraphicFramePr>
        <p:xfrm>
          <a:off x="6584884" y="-211524"/>
          <a:ext cx="4991551" cy="6866575"/>
        </p:xfrm>
        <a:graphic>
          <a:graphicData uri="http://schemas.openxmlformats.org/presentationml/2006/ole">
            <mc:AlternateContent xmlns:mc="http://schemas.openxmlformats.org/markup-compatibility/2006">
              <mc:Choice xmlns:v="urn:schemas-microsoft-com:vml" Requires="v">
                <p:oleObj name="Presentation" r:id="rId3" imgW="1804490" imgH="2406368" progId="PowerPoint.Show.8">
                  <p:embed/>
                </p:oleObj>
              </mc:Choice>
              <mc:Fallback>
                <p:oleObj name="Presentation" r:id="rId3" imgW="1804490" imgH="2406368" progId="PowerPoint.Show.8">
                  <p:embed/>
                  <p:pic>
                    <p:nvPicPr>
                      <p:cNvPr id="4" name="Object 3">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884" y="-211524"/>
                        <a:ext cx="4991551" cy="6866575"/>
                      </a:xfrm>
                      <a:prstGeom prst="rect">
                        <a:avLst/>
                      </a:prstGeom>
                      <a:noFill/>
                      <a:ln>
                        <a:noFill/>
                      </a:ln>
                    </p:spPr>
                  </p:pic>
                </p:oleObj>
              </mc:Fallback>
            </mc:AlternateContent>
          </a:graphicData>
        </a:graphic>
      </p:graphicFrame>
      <p:sp>
        <p:nvSpPr>
          <p:cNvPr id="2" name="Title 1"/>
          <p:cNvSpPr>
            <a:spLocks noGrp="1"/>
          </p:cNvSpPr>
          <p:nvPr>
            <p:ph type="title" idx="4294967295"/>
          </p:nvPr>
        </p:nvSpPr>
        <p:spPr>
          <a:xfrm>
            <a:off x="79781" y="172263"/>
            <a:ext cx="7027368" cy="1516976"/>
          </a:xfrm>
        </p:spPr>
        <p:txBody>
          <a:bodyPr>
            <a:normAutofit fontScale="90000"/>
          </a:bodyPr>
          <a:lstStyle/>
          <a:p>
            <a:pPr lvl="0" algn="ctr"/>
            <a:br>
              <a:rPr lang="en-US" b="1" dirty="0"/>
            </a:br>
            <a:br>
              <a:rPr lang="en-US" b="1" dirty="0"/>
            </a:br>
            <a:r>
              <a:rPr lang="en-US" b="1" dirty="0"/>
              <a:t>Who is caring for</a:t>
            </a:r>
            <a:br>
              <a:rPr lang="en-US" b="1" dirty="0"/>
            </a:br>
            <a:r>
              <a:rPr lang="en-US" b="1" dirty="0"/>
              <a:t>persons at risk for TB?</a:t>
            </a:r>
            <a:br>
              <a:rPr lang="en-US" b="1" dirty="0"/>
            </a:br>
            <a:endParaRPr lang="en-US" b="1" dirty="0"/>
          </a:p>
        </p:txBody>
      </p:sp>
      <p:sp>
        <p:nvSpPr>
          <p:cNvPr id="3" name="Content Placeholder 2"/>
          <p:cNvSpPr>
            <a:spLocks noGrp="1"/>
          </p:cNvSpPr>
          <p:nvPr>
            <p:ph idx="4294967295"/>
          </p:nvPr>
        </p:nvSpPr>
        <p:spPr>
          <a:xfrm>
            <a:off x="1676400" y="1994738"/>
            <a:ext cx="4627137" cy="3561010"/>
          </a:xfrm>
        </p:spPr>
        <p:txBody>
          <a:bodyPr>
            <a:normAutofit fontScale="85000" lnSpcReduction="20000"/>
          </a:bodyPr>
          <a:lstStyle/>
          <a:p>
            <a:pPr marL="0" lvl="0" indent="0">
              <a:lnSpc>
                <a:spcPct val="100000"/>
              </a:lnSpc>
              <a:spcBef>
                <a:spcPts val="0"/>
              </a:spcBef>
              <a:buNone/>
              <a:defRPr/>
            </a:pPr>
            <a:r>
              <a:rPr lang="en-US" u="sng" dirty="0"/>
              <a:t>Health Departments  </a:t>
            </a:r>
          </a:p>
          <a:p>
            <a:pPr marL="0" lvl="0" indent="0">
              <a:lnSpc>
                <a:spcPct val="100000"/>
              </a:lnSpc>
              <a:spcBef>
                <a:spcPts val="0"/>
              </a:spcBef>
              <a:buNone/>
              <a:defRPr/>
            </a:pPr>
            <a:r>
              <a:rPr lang="en-US" dirty="0"/>
              <a:t>12,000 contacts </a:t>
            </a:r>
          </a:p>
          <a:p>
            <a:pPr marL="0" lvl="0" indent="0">
              <a:lnSpc>
                <a:spcPct val="100000"/>
              </a:lnSpc>
              <a:spcBef>
                <a:spcPts val="0"/>
              </a:spcBef>
              <a:buNone/>
              <a:defRPr/>
            </a:pPr>
            <a:r>
              <a:rPr lang="en-US" dirty="0"/>
              <a:t>7,000 immigrants and refugees</a:t>
            </a:r>
          </a:p>
          <a:p>
            <a:pPr marL="0" lvl="0" indent="0">
              <a:lnSpc>
                <a:spcPct val="100000"/>
              </a:lnSpc>
              <a:spcBef>
                <a:spcPts val="0"/>
              </a:spcBef>
              <a:buNone/>
              <a:defRPr/>
            </a:pPr>
            <a:endParaRPr lang="en-US" dirty="0"/>
          </a:p>
          <a:p>
            <a:pPr marL="0" lvl="0" indent="0">
              <a:lnSpc>
                <a:spcPct val="100000"/>
              </a:lnSpc>
              <a:spcBef>
                <a:spcPts val="0"/>
              </a:spcBef>
              <a:buNone/>
              <a:defRPr/>
            </a:pPr>
            <a:r>
              <a:rPr lang="en-US" u="sng" dirty="0"/>
              <a:t>Civil Surgeons</a:t>
            </a:r>
          </a:p>
          <a:p>
            <a:pPr marL="0" lvl="0" indent="0">
              <a:lnSpc>
                <a:spcPct val="100000"/>
              </a:lnSpc>
              <a:spcBef>
                <a:spcPts val="0"/>
              </a:spcBef>
              <a:buNone/>
              <a:defRPr/>
            </a:pPr>
            <a:r>
              <a:rPr lang="en-US" dirty="0"/>
              <a:t>100,000 status adjusters </a:t>
            </a:r>
          </a:p>
          <a:p>
            <a:pPr marL="0" lvl="0" indent="0">
              <a:lnSpc>
                <a:spcPct val="100000"/>
              </a:lnSpc>
              <a:spcBef>
                <a:spcPts val="0"/>
              </a:spcBef>
              <a:buNone/>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u="sng" dirty="0"/>
              <a:t>Primary care</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FQHCs &gt;5 million</a:t>
            </a:r>
          </a:p>
          <a:p>
            <a:pPr marL="0" marR="0" lvl="0" indent="0" defTabSz="914400" eaLnBrk="1" fontAlgn="auto" latinLnBrk="0" hangingPunct="1">
              <a:lnSpc>
                <a:spcPct val="100000"/>
              </a:lnSpc>
              <a:spcBef>
                <a:spcPts val="0"/>
              </a:spcBef>
              <a:spcAft>
                <a:spcPts val="0"/>
              </a:spcAft>
              <a:buClrTx/>
              <a:buSzTx/>
              <a:buFontTx/>
              <a:buNone/>
              <a:tabLst/>
              <a:defRPr/>
            </a:pPr>
            <a:r>
              <a:rPr lang="en-US" dirty="0"/>
              <a:t>Kaiser &gt;9 million </a:t>
            </a:r>
          </a:p>
          <a:p>
            <a:pPr marL="0" marR="0" lvl="0" indent="0" defTabSz="914400" eaLnBrk="1" fontAlgn="auto" latinLnBrk="0" hangingPunct="1">
              <a:lnSpc>
                <a:spcPct val="100000"/>
              </a:lnSpc>
              <a:spcBef>
                <a:spcPts val="0"/>
              </a:spcBef>
              <a:spcAft>
                <a:spcPts val="0"/>
              </a:spcAft>
              <a:buClrTx/>
              <a:buSzTx/>
              <a:buFontTx/>
              <a:buNone/>
              <a:tabLst/>
              <a:defRPr/>
            </a:pPr>
            <a:r>
              <a:rPr lang="en-US" dirty="0"/>
              <a:t>Other &gt;100,000</a:t>
            </a:r>
          </a:p>
          <a:p>
            <a:pPr marL="0" marR="0" lvl="0" indent="0" defTabSz="914400" eaLnBrk="1" fontAlgn="auto" latinLnBrk="0" hangingPunct="1">
              <a:lnSpc>
                <a:spcPct val="100000"/>
              </a:lnSpc>
              <a:spcBef>
                <a:spcPts val="0"/>
              </a:spcBef>
              <a:spcAft>
                <a:spcPts val="0"/>
              </a:spcAft>
              <a:buClrTx/>
              <a:buSzTx/>
              <a:buFontTx/>
              <a:buNone/>
              <a:tabLst/>
              <a:defRPr/>
            </a:pPr>
            <a:endParaRPr lang="en-US" u="sng"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5-Point Star 5"/>
          <p:cNvSpPr/>
          <p:nvPr/>
        </p:nvSpPr>
        <p:spPr>
          <a:xfrm>
            <a:off x="7673651" y="3107740"/>
            <a:ext cx="267647" cy="221715"/>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ine 102"/>
          <p:cNvSpPr>
            <a:spLocks noChangeShapeType="1"/>
          </p:cNvSpPr>
          <p:nvPr/>
        </p:nvSpPr>
        <p:spPr bwMode="auto">
          <a:xfrm>
            <a:off x="7424212" y="3253431"/>
            <a:ext cx="3458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Box 101"/>
          <p:cNvSpPr txBox="1">
            <a:spLocks noChangeArrowheads="1"/>
          </p:cNvSpPr>
          <p:nvPr/>
        </p:nvSpPr>
        <p:spPr bwMode="auto">
          <a:xfrm>
            <a:off x="6662984" y="3107740"/>
            <a:ext cx="1022002"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San </a:t>
            </a:r>
            <a:b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b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Francisco</a:t>
            </a:r>
          </a:p>
        </p:txBody>
      </p:sp>
      <p:sp>
        <p:nvSpPr>
          <p:cNvPr id="9" name="5-Point Star 8"/>
          <p:cNvSpPr/>
          <p:nvPr/>
        </p:nvSpPr>
        <p:spPr>
          <a:xfrm>
            <a:off x="7935534" y="3281556"/>
            <a:ext cx="287465" cy="271533"/>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5-Point Star 10"/>
          <p:cNvSpPr/>
          <p:nvPr/>
        </p:nvSpPr>
        <p:spPr>
          <a:xfrm>
            <a:off x="7911735" y="3521939"/>
            <a:ext cx="311300" cy="26019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Line 99"/>
          <p:cNvSpPr>
            <a:spLocks noChangeShapeType="1"/>
          </p:cNvSpPr>
          <p:nvPr/>
        </p:nvSpPr>
        <p:spPr bwMode="auto">
          <a:xfrm flipV="1">
            <a:off x="7589930" y="3470967"/>
            <a:ext cx="205740" cy="476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99"/>
          <p:cNvSpPr>
            <a:spLocks noChangeShapeType="1"/>
          </p:cNvSpPr>
          <p:nvPr/>
        </p:nvSpPr>
        <p:spPr bwMode="auto">
          <a:xfrm flipV="1">
            <a:off x="7664379" y="3470965"/>
            <a:ext cx="367664" cy="3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98"/>
          <p:cNvSpPr txBox="1">
            <a:spLocks noChangeArrowheads="1"/>
          </p:cNvSpPr>
          <p:nvPr/>
        </p:nvSpPr>
        <p:spPr bwMode="auto">
          <a:xfrm>
            <a:off x="7126644" y="3389198"/>
            <a:ext cx="673027"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San Mateo</a:t>
            </a:r>
          </a:p>
        </p:txBody>
      </p:sp>
      <p:sp>
        <p:nvSpPr>
          <p:cNvPr id="15" name="Text Box 121"/>
          <p:cNvSpPr txBox="1">
            <a:spLocks noChangeArrowheads="1"/>
          </p:cNvSpPr>
          <p:nvPr/>
        </p:nvSpPr>
        <p:spPr bwMode="auto">
          <a:xfrm>
            <a:off x="7107149" y="3725596"/>
            <a:ext cx="7505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Alameda</a:t>
            </a:r>
            <a:endParaRPr kumimoji="0" lang="en-US" alt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 name="Text Box 118"/>
          <p:cNvSpPr txBox="1">
            <a:spLocks noChangeArrowheads="1"/>
          </p:cNvSpPr>
          <p:nvPr/>
        </p:nvSpPr>
        <p:spPr bwMode="auto">
          <a:xfrm>
            <a:off x="7261372" y="3934145"/>
            <a:ext cx="80601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Santa </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Clara</a:t>
            </a:r>
          </a:p>
        </p:txBody>
      </p:sp>
      <p:sp>
        <p:nvSpPr>
          <p:cNvPr id="18" name="5-Point Star 17"/>
          <p:cNvSpPr/>
          <p:nvPr/>
        </p:nvSpPr>
        <p:spPr>
          <a:xfrm>
            <a:off x="9420090" y="5247611"/>
            <a:ext cx="318309" cy="30813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 Box 108"/>
          <p:cNvSpPr txBox="1">
            <a:spLocks noChangeArrowheads="1"/>
          </p:cNvSpPr>
          <p:nvPr/>
        </p:nvSpPr>
        <p:spPr bwMode="auto">
          <a:xfrm>
            <a:off x="9065835" y="5401680"/>
            <a:ext cx="601447"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white"/>
                </a:solidFill>
                <a:effectLst/>
                <a:uLnTx/>
                <a:uFillTx/>
                <a:latin typeface="Arial" charset="0"/>
                <a:ea typeface="+mn-ea"/>
                <a:cs typeface="+mn-cs"/>
              </a:rPr>
              <a:t>Los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white"/>
                </a:solidFill>
                <a:effectLst/>
                <a:uLnTx/>
                <a:uFillTx/>
                <a:latin typeface="Arial" charset="0"/>
                <a:ea typeface="+mn-ea"/>
                <a:cs typeface="+mn-cs"/>
              </a:rPr>
              <a:t>Angeles</a:t>
            </a:r>
          </a:p>
        </p:txBody>
      </p:sp>
      <p:sp>
        <p:nvSpPr>
          <p:cNvPr id="22" name="Rectangle 81"/>
          <p:cNvSpPr>
            <a:spLocks noChangeArrowheads="1"/>
          </p:cNvSpPr>
          <p:nvPr/>
        </p:nvSpPr>
        <p:spPr bwMode="auto">
          <a:xfrm>
            <a:off x="8866202" y="6078716"/>
            <a:ext cx="7754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charset="0"/>
                <a:ea typeface="+mn-ea"/>
                <a:cs typeface="+mn-cs"/>
              </a:rPr>
              <a:t>Orange</a:t>
            </a:r>
          </a:p>
        </p:txBody>
      </p:sp>
      <p:sp>
        <p:nvSpPr>
          <p:cNvPr id="23" name="Line 99"/>
          <p:cNvSpPr>
            <a:spLocks noChangeShapeType="1"/>
          </p:cNvSpPr>
          <p:nvPr/>
        </p:nvSpPr>
        <p:spPr bwMode="auto">
          <a:xfrm flipV="1">
            <a:off x="9253924" y="6002265"/>
            <a:ext cx="194581" cy="1361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2"/>
          <p:cNvSpPr>
            <a:spLocks noChangeArrowheads="1"/>
          </p:cNvSpPr>
          <p:nvPr/>
        </p:nvSpPr>
        <p:spPr bwMode="auto">
          <a:xfrm>
            <a:off x="9683957" y="6254940"/>
            <a:ext cx="7186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1900">
                <a:solidFill>
                  <a:schemeClr val="tx1"/>
                </a:solidFill>
                <a:latin typeface="Times New Roman" pitchFamily="18" charset="0"/>
              </a:defRPr>
            </a:lvl4pPr>
            <a:lvl5pPr marL="2057400" indent="-228600">
              <a:spcBef>
                <a:spcPct val="20000"/>
              </a:spcBef>
              <a:buChar char="»"/>
              <a:defRPr sz="1900">
                <a:solidFill>
                  <a:schemeClr val="tx1"/>
                </a:solidFill>
                <a:latin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charset="0"/>
                <a:ea typeface="+mn-ea"/>
                <a:cs typeface="+mn-cs"/>
              </a:rPr>
              <a:t>San Diego</a:t>
            </a:r>
          </a:p>
        </p:txBody>
      </p:sp>
      <p:sp>
        <p:nvSpPr>
          <p:cNvPr id="25" name="TextBox 24"/>
          <p:cNvSpPr txBox="1"/>
          <p:nvPr/>
        </p:nvSpPr>
        <p:spPr>
          <a:xfrm>
            <a:off x="9467536" y="1994738"/>
            <a:ext cx="29578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&gt;5.2 (CA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3.0-5.2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&lt;3.0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Less than 5 cases</a:t>
            </a:r>
          </a:p>
        </p:txBody>
      </p:sp>
      <p:sp>
        <p:nvSpPr>
          <p:cNvPr id="26" name="Rounded Rectangle 25"/>
          <p:cNvSpPr/>
          <p:nvPr/>
        </p:nvSpPr>
        <p:spPr>
          <a:xfrm>
            <a:off x="9520887" y="2093139"/>
            <a:ext cx="241521" cy="209213"/>
          </a:xfrm>
          <a:prstGeom prst="roundRect">
            <a:avLst/>
          </a:prstGeom>
          <a:solidFill>
            <a:schemeClr val="bg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ounded Rectangle 26"/>
          <p:cNvSpPr/>
          <p:nvPr/>
        </p:nvSpPr>
        <p:spPr>
          <a:xfrm>
            <a:off x="9520886" y="2358909"/>
            <a:ext cx="241521" cy="209213"/>
          </a:xfrm>
          <a:prstGeom prst="roundRect">
            <a:avLst/>
          </a:prstGeom>
          <a:solidFill>
            <a:schemeClr val="bg1">
              <a:lumMod val="6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p:nvSpPr>
        <p:spPr>
          <a:xfrm>
            <a:off x="9520887" y="2634739"/>
            <a:ext cx="241521" cy="209213"/>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8"/>
          <p:cNvSpPr/>
          <p:nvPr/>
        </p:nvSpPr>
        <p:spPr>
          <a:xfrm>
            <a:off x="9520887" y="2898527"/>
            <a:ext cx="241521" cy="209213"/>
          </a:xfrm>
          <a:prstGeom prst="roundRect">
            <a:avLst/>
          </a:prstGeom>
          <a:solidFill>
            <a:schemeClr val="bg1">
              <a:lumMod val="8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5-Point Star 9"/>
          <p:cNvSpPr/>
          <p:nvPr/>
        </p:nvSpPr>
        <p:spPr>
          <a:xfrm>
            <a:off x="7684986" y="3320157"/>
            <a:ext cx="274453" cy="257647"/>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ine 99"/>
          <p:cNvSpPr>
            <a:spLocks noChangeShapeType="1"/>
          </p:cNvSpPr>
          <p:nvPr/>
        </p:nvSpPr>
        <p:spPr bwMode="auto">
          <a:xfrm flipV="1">
            <a:off x="7767067" y="3680495"/>
            <a:ext cx="240023" cy="27837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5-Point Star 30"/>
          <p:cNvSpPr/>
          <p:nvPr/>
        </p:nvSpPr>
        <p:spPr>
          <a:xfrm>
            <a:off x="9975235" y="6138398"/>
            <a:ext cx="318309" cy="30813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5-Point Star 18"/>
          <p:cNvSpPr/>
          <p:nvPr/>
        </p:nvSpPr>
        <p:spPr>
          <a:xfrm>
            <a:off x="9367560" y="5796769"/>
            <a:ext cx="342264" cy="30103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5-Point Star 29"/>
          <p:cNvSpPr/>
          <p:nvPr/>
        </p:nvSpPr>
        <p:spPr>
          <a:xfrm>
            <a:off x="4376142" y="3962792"/>
            <a:ext cx="526539" cy="4445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Left Brace 31"/>
          <p:cNvSpPr/>
          <p:nvPr/>
        </p:nvSpPr>
        <p:spPr>
          <a:xfrm rot="10800000">
            <a:off x="3844573" y="4114323"/>
            <a:ext cx="572139" cy="1600463"/>
          </a:xfrm>
          <a:prstGeom prst="leftBrace">
            <a:avLst/>
          </a:prstGeom>
          <a:ln w="57150">
            <a:solidFill>
              <a:srgbClr val="4F87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436437" y="4407291"/>
            <a:ext cx="23586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Risk concentrated in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25 zip codes</a:t>
            </a:r>
          </a:p>
        </p:txBody>
      </p:sp>
    </p:spTree>
    <p:extLst>
      <p:ext uri="{BB962C8B-B14F-4D97-AF65-F5344CB8AC3E}">
        <p14:creationId xmlns:p14="http://schemas.microsoft.com/office/powerpoint/2010/main" val="4180382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7DDD-CDFA-204E-945C-ED766674E0DD}"/>
              </a:ext>
            </a:extLst>
          </p:cNvPr>
          <p:cNvSpPr>
            <a:spLocks noGrp="1"/>
          </p:cNvSpPr>
          <p:nvPr>
            <p:ph type="title"/>
          </p:nvPr>
        </p:nvSpPr>
        <p:spPr/>
        <p:txBody>
          <a:bodyPr>
            <a:normAutofit/>
          </a:bodyPr>
          <a:lstStyle/>
          <a:p>
            <a:r>
              <a:rPr lang="en-US" sz="3800" spc="-50" dirty="0">
                <a:solidFill>
                  <a:schemeClr val="tx1">
                    <a:lumMod val="85000"/>
                    <a:lumOff val="15000"/>
                  </a:schemeClr>
                </a:solidFill>
              </a:rPr>
              <a:t>Research: new evidence for action  </a:t>
            </a:r>
          </a:p>
        </p:txBody>
      </p:sp>
      <p:sp>
        <p:nvSpPr>
          <p:cNvPr id="3" name="Content Placeholder 2">
            <a:extLst>
              <a:ext uri="{FF2B5EF4-FFF2-40B4-BE49-F238E27FC236}">
                <a16:creationId xmlns:a16="http://schemas.microsoft.com/office/drawing/2014/main" id="{E73D58AD-64FA-BD4A-BBD5-25668A710E59}"/>
              </a:ext>
            </a:extLst>
          </p:cNvPr>
          <p:cNvSpPr>
            <a:spLocks noGrp="1"/>
          </p:cNvSpPr>
          <p:nvPr>
            <p:ph idx="1"/>
          </p:nvPr>
        </p:nvSpPr>
        <p:spPr/>
        <p:txBody>
          <a:bodyPr>
            <a:normAutofit/>
          </a:bodyPr>
          <a:lstStyle/>
          <a:p>
            <a:pPr marL="0" indent="0">
              <a:buNone/>
            </a:pPr>
            <a:r>
              <a:rPr lang="en-US" b="1" dirty="0"/>
              <a:t>TB Epidemiologic Studies Consortium: </a:t>
            </a:r>
          </a:p>
          <a:p>
            <a:pPr lvl="1"/>
            <a:r>
              <a:rPr lang="en-US" dirty="0"/>
              <a:t>IGRA is better predictor of TB disease </a:t>
            </a:r>
          </a:p>
          <a:p>
            <a:pPr lvl="1"/>
            <a:r>
              <a:rPr lang="en-US" dirty="0"/>
              <a:t>Baseline LTBI care cascade measured; barriers and  facilitators identified  </a:t>
            </a:r>
          </a:p>
          <a:p>
            <a:pPr marL="0" indent="0">
              <a:buNone/>
            </a:pPr>
            <a:r>
              <a:rPr lang="en-US" b="1" dirty="0"/>
              <a:t>CDPH: </a:t>
            </a:r>
            <a:r>
              <a:rPr lang="en-US" dirty="0"/>
              <a:t>contributed evidence for IGRA use in children</a:t>
            </a:r>
          </a:p>
          <a:p>
            <a:pPr marL="0" indent="0">
              <a:buNone/>
            </a:pPr>
            <a:r>
              <a:rPr lang="en-US" b="1" dirty="0"/>
              <a:t>CDC TB modeling consortium- UCSF/ Harvard /Johns Hopkins:</a:t>
            </a:r>
          </a:p>
          <a:p>
            <a:pPr lvl="1"/>
            <a:r>
              <a:rPr lang="en-US" dirty="0"/>
              <a:t>Produced 3 models on strategies for elimination in California</a:t>
            </a:r>
          </a:p>
          <a:p>
            <a:pPr lvl="1"/>
            <a:r>
              <a:rPr lang="en-US" dirty="0"/>
              <a:t>Tabby 2 = model posted for use to examine effect of interventions</a:t>
            </a:r>
          </a:p>
          <a:p>
            <a:pPr marL="0" indent="0">
              <a:buNone/>
            </a:pPr>
            <a:r>
              <a:rPr lang="en-US" b="1" dirty="0"/>
              <a:t>TB Treatment Clinical Trials Consortium (TBTC):  </a:t>
            </a:r>
            <a:r>
              <a:rPr lang="en-US" dirty="0"/>
              <a:t>6 week LTBI </a:t>
            </a:r>
            <a:r>
              <a:rPr lang="en-US" dirty="0" err="1"/>
              <a:t>rx</a:t>
            </a:r>
            <a:r>
              <a:rPr lang="en-US" dirty="0"/>
              <a:t> </a:t>
            </a:r>
          </a:p>
          <a:p>
            <a:pPr marL="0" indent="0">
              <a:buNone/>
            </a:pPr>
            <a:r>
              <a:rPr lang="en-US" b="1" dirty="0"/>
              <a:t>CDC: </a:t>
            </a:r>
            <a:r>
              <a:rPr lang="en-US" dirty="0"/>
              <a:t> Effective messaging on TB prevention for community outreach</a:t>
            </a:r>
          </a:p>
          <a:p>
            <a:pPr marL="0" indent="0">
              <a:buNone/>
            </a:pPr>
            <a:endParaRPr lang="en-US" dirty="0"/>
          </a:p>
        </p:txBody>
      </p:sp>
    </p:spTree>
    <p:extLst>
      <p:ext uri="{BB962C8B-B14F-4D97-AF65-F5344CB8AC3E}">
        <p14:creationId xmlns:p14="http://schemas.microsoft.com/office/powerpoint/2010/main" val="3839485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488937"/>
          </a:xfrm>
          <a:prstGeom prst="rect">
            <a:avLst/>
          </a:prstGeom>
        </p:spPr>
      </p:pic>
    </p:spTree>
    <p:extLst>
      <p:ext uri="{BB962C8B-B14F-4D97-AF65-F5344CB8AC3E}">
        <p14:creationId xmlns:p14="http://schemas.microsoft.com/office/powerpoint/2010/main" val="579597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5FFCB7-63F5-4036-862E-9C8FA48BF66D}"/>
              </a:ext>
            </a:extLst>
          </p:cNvPr>
          <p:cNvSpPr txBox="1"/>
          <p:nvPr/>
        </p:nvSpPr>
        <p:spPr>
          <a:xfrm>
            <a:off x="0" y="266446"/>
            <a:ext cx="12192000" cy="1569660"/>
          </a:xfrm>
          <a:prstGeom prst="rect">
            <a:avLst/>
          </a:prstGeom>
          <a:noFill/>
        </p:spPr>
        <p:txBody>
          <a:bodyPr wrap="square">
            <a:spAutoFit/>
          </a:bodyPr>
          <a:lstStyle/>
          <a:p>
            <a:pPr algn="ctr"/>
            <a:r>
              <a:rPr lang="en-US" sz="4800" b="1" spc="-50" dirty="0">
                <a:solidFill>
                  <a:schemeClr val="tx1">
                    <a:lumMod val="75000"/>
                    <a:lumOff val="25000"/>
                  </a:schemeClr>
                </a:solidFill>
                <a:ea typeface="+mj-ea"/>
                <a:cs typeface="+mj-cs"/>
              </a:rPr>
              <a:t>California TB Case Count-  </a:t>
            </a:r>
          </a:p>
          <a:p>
            <a:pPr algn="ctr"/>
            <a:r>
              <a:rPr lang="en-US" sz="4800" b="1" spc="-50" dirty="0">
                <a:solidFill>
                  <a:schemeClr val="tx1">
                    <a:lumMod val="75000"/>
                    <a:lumOff val="25000"/>
                  </a:schemeClr>
                </a:solidFill>
                <a:ea typeface="+mj-ea"/>
                <a:cs typeface="+mj-cs"/>
              </a:rPr>
              <a:t>Jan-Nov, 2019-2021</a:t>
            </a:r>
          </a:p>
        </p:txBody>
      </p:sp>
      <p:sp>
        <p:nvSpPr>
          <p:cNvPr id="16" name="TextBox 15">
            <a:extLst>
              <a:ext uri="{FF2B5EF4-FFF2-40B4-BE49-F238E27FC236}">
                <a16:creationId xmlns:a16="http://schemas.microsoft.com/office/drawing/2014/main" id="{75AE691B-74CA-4FB4-A931-892440537341}"/>
              </a:ext>
            </a:extLst>
          </p:cNvPr>
          <p:cNvSpPr txBox="1"/>
          <p:nvPr/>
        </p:nvSpPr>
        <p:spPr>
          <a:xfrm>
            <a:off x="363470" y="5366246"/>
            <a:ext cx="7773884" cy="400110"/>
          </a:xfrm>
          <a:prstGeom prst="rect">
            <a:avLst/>
          </a:prstGeom>
          <a:noFill/>
        </p:spPr>
        <p:txBody>
          <a:bodyPr wrap="square" rtlCol="0">
            <a:spAutoFit/>
          </a:bodyPr>
          <a:lstStyle/>
          <a:p>
            <a:r>
              <a:rPr lang="en-US" sz="2000" baseline="30000" dirty="0">
                <a:solidFill>
                  <a:srgbClr val="000000"/>
                </a:solidFill>
                <a:latin typeface="Calibri" panose="020F0502020204030204" pitchFamily="34" charset="0"/>
              </a:rPr>
              <a:t>*</a:t>
            </a:r>
            <a:r>
              <a:rPr lang="en-US" sz="2000" dirty="0">
                <a:solidFill>
                  <a:srgbClr val="000000"/>
                </a:solidFill>
                <a:latin typeface="Calibri" panose="020F0502020204030204" pitchFamily="34" charset="0"/>
              </a:rPr>
              <a:t>Y</a:t>
            </a:r>
            <a:r>
              <a:rPr lang="en-US" sz="2000" b="0" i="0" dirty="0">
                <a:solidFill>
                  <a:srgbClr val="000000"/>
                </a:solidFill>
                <a:effectLst/>
                <a:latin typeface="Calibri" panose="020F0502020204030204" pitchFamily="34" charset="0"/>
              </a:rPr>
              <a:t>early totals collected Nov 1 </a:t>
            </a:r>
            <a:r>
              <a:rPr lang="en-US" sz="2000" dirty="0">
                <a:solidFill>
                  <a:srgbClr val="000000"/>
                </a:solidFill>
                <a:latin typeface="Calibri" panose="020F0502020204030204" pitchFamily="34" charset="0"/>
              </a:rPr>
              <a:t>(</a:t>
            </a:r>
            <a:r>
              <a:rPr lang="en-US" sz="2000" b="0" i="0" dirty="0">
                <a:solidFill>
                  <a:srgbClr val="000000"/>
                </a:solidFill>
                <a:effectLst/>
                <a:latin typeface="Calibri" panose="020F0502020204030204" pitchFamily="34" charset="0"/>
              </a:rPr>
              <a:t>2019, 2020, 2021)</a:t>
            </a:r>
            <a:endParaRPr lang="en-US" sz="2000" dirty="0"/>
          </a:p>
        </p:txBody>
      </p:sp>
      <p:sp>
        <p:nvSpPr>
          <p:cNvPr id="18" name="TextBox 17">
            <a:extLst>
              <a:ext uri="{FF2B5EF4-FFF2-40B4-BE49-F238E27FC236}">
                <a16:creationId xmlns:a16="http://schemas.microsoft.com/office/drawing/2014/main" id="{05513780-8BB9-4B61-A679-01141557455B}"/>
              </a:ext>
            </a:extLst>
          </p:cNvPr>
          <p:cNvSpPr txBox="1"/>
          <p:nvPr/>
        </p:nvSpPr>
        <p:spPr>
          <a:xfrm>
            <a:off x="363470" y="5827911"/>
            <a:ext cx="9659834" cy="400110"/>
          </a:xfrm>
          <a:prstGeom prst="rect">
            <a:avLst/>
          </a:prstGeom>
          <a:noFill/>
        </p:spPr>
        <p:txBody>
          <a:bodyPr wrap="square">
            <a:spAutoFit/>
          </a:bodyPr>
          <a:lstStyle/>
          <a:p>
            <a:r>
              <a:rPr lang="en-US" sz="2000" b="0" i="0" baseline="30000" dirty="0">
                <a:solidFill>
                  <a:srgbClr val="000000"/>
                </a:solidFill>
                <a:effectLst/>
                <a:latin typeface="Calibri" panose="020F0502020204030204" pitchFamily="34" charset="0"/>
              </a:rPr>
              <a:t>**</a:t>
            </a:r>
            <a:r>
              <a:rPr lang="en-US" sz="2000" b="0" i="0" dirty="0">
                <a:solidFill>
                  <a:srgbClr val="000000"/>
                </a:solidFill>
                <a:effectLst/>
                <a:latin typeface="Calibri" panose="020F0502020204030204" pitchFamily="34" charset="0"/>
              </a:rPr>
              <a:t>Counties are behind in reporting cases, so N for 2021 is an underestimate.</a:t>
            </a:r>
            <a:endParaRPr lang="en-US" sz="2000" dirty="0"/>
          </a:p>
        </p:txBody>
      </p:sp>
      <p:graphicFrame>
        <p:nvGraphicFramePr>
          <p:cNvPr id="17" name="Chart 16">
            <a:extLst>
              <a:ext uri="{FF2B5EF4-FFF2-40B4-BE49-F238E27FC236}">
                <a16:creationId xmlns:a16="http://schemas.microsoft.com/office/drawing/2014/main" id="{8724ABB8-4EE0-4910-83FE-F9CEEFCB4A9F}"/>
              </a:ext>
            </a:extLst>
          </p:cNvPr>
          <p:cNvGraphicFramePr/>
          <p:nvPr/>
        </p:nvGraphicFramePr>
        <p:xfrm>
          <a:off x="2470353" y="1556540"/>
          <a:ext cx="7112000" cy="3815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86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5FFCB7-63F5-4036-862E-9C8FA48BF66D}"/>
              </a:ext>
            </a:extLst>
          </p:cNvPr>
          <p:cNvSpPr txBox="1"/>
          <p:nvPr/>
        </p:nvSpPr>
        <p:spPr>
          <a:xfrm>
            <a:off x="0" y="266446"/>
            <a:ext cx="12192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t>California Dead at Diagnosis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n-ea"/>
                <a:cs typeface="+mn-cs"/>
              </a:rPr>
              <a:t>Jan-Nov, 2019-2021</a:t>
            </a:r>
          </a:p>
        </p:txBody>
      </p:sp>
      <p:graphicFrame>
        <p:nvGraphicFramePr>
          <p:cNvPr id="17" name="Chart 16">
            <a:extLst>
              <a:ext uri="{FF2B5EF4-FFF2-40B4-BE49-F238E27FC236}">
                <a16:creationId xmlns:a16="http://schemas.microsoft.com/office/drawing/2014/main" id="{8724ABB8-4EE0-4910-83FE-F9CEEFCB4A9F}"/>
              </a:ext>
            </a:extLst>
          </p:cNvPr>
          <p:cNvGraphicFramePr/>
          <p:nvPr/>
        </p:nvGraphicFramePr>
        <p:xfrm>
          <a:off x="1602557" y="1836105"/>
          <a:ext cx="7884344" cy="4017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5746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spc="-50" dirty="0">
                <a:solidFill>
                  <a:schemeClr val="tx1">
                    <a:lumMod val="85000"/>
                    <a:lumOff val="15000"/>
                  </a:schemeClr>
                </a:solidFill>
              </a:rPr>
              <a:t>Increase in IGRA utilization</a:t>
            </a:r>
            <a:br>
              <a:rPr lang="en-US" dirty="0">
                <a:solidFill>
                  <a:srgbClr val="FF0000"/>
                </a:solidFill>
              </a:rPr>
            </a:br>
            <a:r>
              <a:rPr lang="en-US" sz="3600" dirty="0"/>
              <a:t>TST and IGRA use, 2010-2019</a:t>
            </a:r>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961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C292-382C-4380-BD3E-92AB44E7AAF3}"/>
              </a:ext>
            </a:extLst>
          </p:cNvPr>
          <p:cNvSpPr>
            <a:spLocks noGrp="1"/>
          </p:cNvSpPr>
          <p:nvPr>
            <p:ph type="title"/>
          </p:nvPr>
        </p:nvSpPr>
        <p:spPr>
          <a:xfrm>
            <a:off x="838199" y="536575"/>
            <a:ext cx="10515601" cy="1719608"/>
          </a:xfrm>
        </p:spPr>
        <p:txBody>
          <a:bodyPr>
            <a:normAutofit fontScale="90000"/>
          </a:bodyPr>
          <a:lstStyle/>
          <a:p>
            <a:r>
              <a:rPr lang="en-US" b="1" dirty="0">
                <a:solidFill>
                  <a:srgbClr val="C00000"/>
                </a:solidFill>
              </a:rPr>
              <a:t>Short-course LTBI therapy </a:t>
            </a:r>
            <a:r>
              <a:rPr lang="en-US" dirty="0"/>
              <a:t>among immigrants and    refugees with class B condition,   </a:t>
            </a:r>
            <a:br>
              <a:rPr lang="en-US" dirty="0"/>
            </a:br>
            <a:r>
              <a:rPr lang="en-US" dirty="0"/>
              <a:t>Oct 2018-Sept 2020</a:t>
            </a:r>
            <a:r>
              <a:rPr lang="en-US" sz="4000" dirty="0"/>
              <a:t> (n=644)</a:t>
            </a:r>
            <a:endParaRPr lang="en-US" dirty="0"/>
          </a:p>
        </p:txBody>
      </p:sp>
      <p:graphicFrame>
        <p:nvGraphicFramePr>
          <p:cNvPr id="6" name="Chart 5">
            <a:extLst>
              <a:ext uri="{FF2B5EF4-FFF2-40B4-BE49-F238E27FC236}">
                <a16:creationId xmlns:a16="http://schemas.microsoft.com/office/drawing/2014/main" id="{F5A22634-9DD1-48FF-A2C3-1D3F049C1873}"/>
              </a:ext>
            </a:extLst>
          </p:cNvPr>
          <p:cNvGraphicFramePr/>
          <p:nvPr/>
        </p:nvGraphicFramePr>
        <p:xfrm>
          <a:off x="838199" y="2345635"/>
          <a:ext cx="10515599" cy="37926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0290E58-B670-4A5C-A3A8-4FD32F389AE4}"/>
              </a:ext>
            </a:extLst>
          </p:cNvPr>
          <p:cNvSpPr txBox="1"/>
          <p:nvPr/>
        </p:nvSpPr>
        <p:spPr>
          <a:xfrm>
            <a:off x="606287" y="6229773"/>
            <a:ext cx="106448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panose="020F0502020204030204"/>
                <a:ea typeface="+mn-ea"/>
                <a:cs typeface="+mn-cs"/>
              </a:rPr>
              <a:t> 76% were treated with  4 months of rifampin (4R) or 3 months of isoniazid + rifapentine (3HP)</a:t>
            </a:r>
          </a:p>
        </p:txBody>
      </p:sp>
    </p:spTree>
    <p:extLst>
      <p:ext uri="{BB962C8B-B14F-4D97-AF65-F5344CB8AC3E}">
        <p14:creationId xmlns:p14="http://schemas.microsoft.com/office/powerpoint/2010/main" val="309184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133725" y="104774"/>
            <a:ext cx="6362700" cy="6238876"/>
          </a:xfrm>
          <a:prstGeom prst="rect">
            <a:avLst/>
          </a:prstGeom>
        </p:spPr>
      </p:pic>
      <p:sp>
        <p:nvSpPr>
          <p:cNvPr id="7" name="TextBox 6"/>
          <p:cNvSpPr txBox="1"/>
          <p:nvPr/>
        </p:nvSpPr>
        <p:spPr>
          <a:xfrm>
            <a:off x="0" y="6422263"/>
            <a:ext cx="121920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Readhead A, Barry P. Preparing for Latent TB Infection Testing Scale-up: Towards Identifying Providers to High-risk Populations among Non-U.S.-born Persons.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Poster presented at: National Tuberculosis Controllers Association Meeting; 2018 May 21-24; Palm Springs, CA</a:t>
            </a:r>
          </a:p>
        </p:txBody>
      </p:sp>
      <p:sp>
        <p:nvSpPr>
          <p:cNvPr id="2" name="TextBox 1"/>
          <p:cNvSpPr txBox="1"/>
          <p:nvPr/>
        </p:nvSpPr>
        <p:spPr>
          <a:xfrm>
            <a:off x="2476499" y="104774"/>
            <a:ext cx="8048626" cy="6232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Health Insurance Differs by Country of Birth, CHIS 2013-2015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617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D1A2-0C03-4279-BBFA-91CFEDF6A26F}"/>
              </a:ext>
            </a:extLst>
          </p:cNvPr>
          <p:cNvSpPr>
            <a:spLocks noGrp="1"/>
          </p:cNvSpPr>
          <p:nvPr>
            <p:ph type="title"/>
          </p:nvPr>
        </p:nvSpPr>
        <p:spPr/>
        <p:txBody>
          <a:bodyPr/>
          <a:lstStyle/>
          <a:p>
            <a:r>
              <a:rPr lang="en-US" dirty="0">
                <a:highlight>
                  <a:srgbClr val="FFFF00"/>
                </a:highlight>
              </a:rPr>
              <a:t>[INSERT LOCAL EPI SLIDES HERE]</a:t>
            </a:r>
          </a:p>
        </p:txBody>
      </p:sp>
    </p:spTree>
    <p:extLst>
      <p:ext uri="{BB962C8B-B14F-4D97-AF65-F5344CB8AC3E}">
        <p14:creationId xmlns:p14="http://schemas.microsoft.com/office/powerpoint/2010/main" val="145579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F64D-2894-4A00-B7D9-3EF5405D0B6C}"/>
              </a:ext>
            </a:extLst>
          </p:cNvPr>
          <p:cNvSpPr>
            <a:spLocks noGrp="1"/>
          </p:cNvSpPr>
          <p:nvPr>
            <p:ph type="title"/>
          </p:nvPr>
        </p:nvSpPr>
        <p:spPr>
          <a:xfrm>
            <a:off x="-34569" y="899614"/>
            <a:ext cx="11791015" cy="930447"/>
          </a:xfrm>
        </p:spPr>
        <p:txBody>
          <a:bodyPr vert="horz" lIns="91440" tIns="45720" rIns="91440" bIns="45720" rtlCol="0" anchor="b">
            <a:noAutofit/>
          </a:bodyPr>
          <a:lstStyle/>
          <a:p>
            <a:pPr algn="ctr"/>
            <a:r>
              <a:rPr lang="en-US" sz="4200" dirty="0"/>
              <a:t>Health equity: TB affects the most vulnerable</a:t>
            </a:r>
          </a:p>
        </p:txBody>
      </p:sp>
      <p:sp>
        <p:nvSpPr>
          <p:cNvPr id="6" name="Rectangle 5">
            <a:extLst>
              <a:ext uri="{FF2B5EF4-FFF2-40B4-BE49-F238E27FC236}">
                <a16:creationId xmlns:a16="http://schemas.microsoft.com/office/drawing/2014/main" id="{B541780C-231D-40F9-BC83-F69B61D8DFCF}"/>
              </a:ext>
            </a:extLst>
          </p:cNvPr>
          <p:cNvSpPr/>
          <p:nvPr/>
        </p:nvSpPr>
        <p:spPr>
          <a:xfrm>
            <a:off x="870411" y="2144033"/>
            <a:ext cx="5422196" cy="2569934"/>
          </a:xfrm>
          <a:prstGeom prst="rect">
            <a:avLst/>
          </a:prstGeom>
        </p:spPr>
        <p:txBody>
          <a:bodyPr wrap="square">
            <a:spAutoFit/>
          </a:bodyPr>
          <a:lstStyle/>
          <a:p>
            <a:pPr marL="342900" indent="-342900">
              <a:buFont typeface="Wingdings" panose="05000000000000000000" pitchFamily="2" charset="2"/>
              <a:buChar char="§"/>
            </a:pPr>
            <a:r>
              <a:rPr lang="en-US" sz="2300" dirty="0"/>
              <a:t>TB case rate among Asians born outside the United States is 50 times higher than the case rate for US-born whites*</a:t>
            </a:r>
          </a:p>
          <a:p>
            <a:r>
              <a:rPr lang="en-US" sz="2300" dirty="0"/>
              <a:t> </a:t>
            </a:r>
          </a:p>
          <a:p>
            <a:pPr marL="342900" indent="-342900">
              <a:buFont typeface="Wingdings" panose="05000000000000000000" pitchFamily="2" charset="2"/>
              <a:buChar char="§"/>
            </a:pPr>
            <a:r>
              <a:rPr lang="en-US" sz="2300" dirty="0"/>
              <a:t>70% of persons diagnosed with TB live in the 2 least advantaged quartiles of poverty/education/crowding**</a:t>
            </a:r>
          </a:p>
        </p:txBody>
      </p:sp>
      <p:pic>
        <p:nvPicPr>
          <p:cNvPr id="5" name="Picture 4">
            <a:extLst>
              <a:ext uri="{FF2B5EF4-FFF2-40B4-BE49-F238E27FC236}">
                <a16:creationId xmlns:a16="http://schemas.microsoft.com/office/drawing/2014/main" id="{6B030AB9-9C68-41B6-8DFB-CACEF2BCC81A}"/>
              </a:ext>
            </a:extLst>
          </p:cNvPr>
          <p:cNvPicPr>
            <a:picLocks noChangeAspect="1"/>
          </p:cNvPicPr>
          <p:nvPr/>
        </p:nvPicPr>
        <p:blipFill>
          <a:blip r:embed="rId3"/>
          <a:stretch>
            <a:fillRect/>
          </a:stretch>
        </p:blipFill>
        <p:spPr>
          <a:xfrm>
            <a:off x="6621410" y="2452716"/>
            <a:ext cx="5135036" cy="2219163"/>
          </a:xfrm>
          <a:prstGeom prst="rect">
            <a:avLst/>
          </a:prstGeom>
        </p:spPr>
      </p:pic>
      <p:sp>
        <p:nvSpPr>
          <p:cNvPr id="7" name="Rectangle 6">
            <a:extLst>
              <a:ext uri="{FF2B5EF4-FFF2-40B4-BE49-F238E27FC236}">
                <a16:creationId xmlns:a16="http://schemas.microsoft.com/office/drawing/2014/main" id="{E8EE0FA2-BA32-4730-883E-10E3D6E4A6A6}"/>
              </a:ext>
            </a:extLst>
          </p:cNvPr>
          <p:cNvSpPr/>
          <p:nvPr/>
        </p:nvSpPr>
        <p:spPr>
          <a:xfrm>
            <a:off x="177628" y="5358221"/>
            <a:ext cx="6142929" cy="1200329"/>
          </a:xfrm>
          <a:prstGeom prst="rect">
            <a:avLst/>
          </a:prstGeom>
        </p:spPr>
        <p:txBody>
          <a:bodyPr wrap="square">
            <a:spAutoFit/>
          </a:bodyPr>
          <a:lstStyle/>
          <a:p>
            <a:pPr defTabSz="457200">
              <a:defRPr/>
            </a:pPr>
            <a:r>
              <a:rPr lang="en-US" sz="1200" dirty="0">
                <a:solidFill>
                  <a:prstClr val="black"/>
                </a:solidFill>
              </a:rPr>
              <a:t>Sources: </a:t>
            </a:r>
          </a:p>
          <a:p>
            <a:pPr defTabSz="457200">
              <a:defRPr/>
            </a:pPr>
            <a:r>
              <a:rPr lang="en-US" sz="1200" dirty="0">
                <a:solidFill>
                  <a:prstClr val="black"/>
                </a:solidFill>
              </a:rPr>
              <a:t>*</a:t>
            </a:r>
            <a:r>
              <a:rPr lang="en-US" sz="1200" dirty="0"/>
              <a:t>2020 TB Snapshot; </a:t>
            </a:r>
            <a:r>
              <a:rPr lang="en-US" sz="1200" dirty="0">
                <a:cs typeface="Calibri"/>
                <a:hlinkClick r:id="rId4"/>
              </a:rPr>
              <a:t>https://www.cdph.ca.gov/Programs/CID/DCDC/Pages/TB-Disease-Data.aspx</a:t>
            </a:r>
            <a:endParaRPr lang="en-US" sz="1200" dirty="0">
              <a:solidFill>
                <a:prstClr val="black"/>
              </a:solidFill>
            </a:endParaRPr>
          </a:p>
          <a:p>
            <a:pPr defTabSz="457200">
              <a:defRPr/>
            </a:pPr>
            <a:r>
              <a:rPr lang="en-US" sz="1200" dirty="0">
                <a:solidFill>
                  <a:prstClr val="black"/>
                </a:solidFill>
              </a:rPr>
              <a:t>**</a:t>
            </a:r>
            <a:r>
              <a:rPr lang="en-US" sz="1200" dirty="0"/>
              <a:t>Bakhsh Y, </a:t>
            </a:r>
            <a:r>
              <a:rPr lang="en-US" sz="1200" dirty="0" err="1"/>
              <a:t>Readhead</a:t>
            </a:r>
            <a:r>
              <a:rPr lang="en-US" sz="1200" dirty="0"/>
              <a:t> A, Flood J, Watt J, Barry P.  (2019, March). Association of Area-Based Socioeconomic Measures With Tuberculosis Incidence Rates — California, 2012–2016.  Poster presented at the California Tuberculosis Controller’s Association Conference, Rohnert Park, CA.</a:t>
            </a:r>
          </a:p>
          <a:p>
            <a:pPr lvl="0" defTabSz="457200">
              <a:defRPr/>
            </a:pPr>
            <a:endParaRPr lang="en-US" sz="1200" dirty="0">
              <a:solidFill>
                <a:prstClr val="black"/>
              </a:solidFill>
            </a:endParaRPr>
          </a:p>
        </p:txBody>
      </p:sp>
    </p:spTree>
    <p:extLst>
      <p:ext uri="{BB962C8B-B14F-4D97-AF65-F5344CB8AC3E}">
        <p14:creationId xmlns:p14="http://schemas.microsoft.com/office/powerpoint/2010/main" val="413127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E427C8-78DE-4D89-B0AC-A1CD56DDD325}"/>
              </a:ext>
            </a:extLst>
          </p:cNvPr>
          <p:cNvSpPr txBox="1"/>
          <p:nvPr/>
        </p:nvSpPr>
        <p:spPr>
          <a:xfrm>
            <a:off x="-23004" y="108812"/>
            <a:ext cx="12215004" cy="1015663"/>
          </a:xfrm>
          <a:prstGeom prst="rect">
            <a:avLst/>
          </a:prstGeom>
          <a:noFill/>
        </p:spPr>
        <p:txBody>
          <a:bodyPr wrap="square">
            <a:spAutoFit/>
          </a:bodyPr>
          <a:lstStyle/>
          <a:p>
            <a:pPr algn="ctr"/>
            <a:r>
              <a:rPr lang="en-US" sz="3000" dirty="0">
                <a:solidFill>
                  <a:schemeClr val="tx1">
                    <a:lumMod val="85000"/>
                    <a:lumOff val="15000"/>
                  </a:schemeClr>
                </a:solidFill>
                <a:latin typeface="+mj-lt"/>
                <a:ea typeface="+mj-ea"/>
                <a:cs typeface="+mj-cs"/>
              </a:rPr>
              <a:t>TB disproportionately affects persons living in census tracts with low </a:t>
            </a:r>
          </a:p>
          <a:p>
            <a:pPr algn="ctr"/>
            <a:r>
              <a:rPr lang="en-US" sz="3000" dirty="0">
                <a:solidFill>
                  <a:schemeClr val="tx1">
                    <a:lumMod val="85000"/>
                    <a:lumOff val="15000"/>
                  </a:schemeClr>
                </a:solidFill>
                <a:latin typeface="+mj-lt"/>
                <a:ea typeface="+mj-ea"/>
                <a:cs typeface="+mj-cs"/>
              </a:rPr>
              <a:t>socio-economic status</a:t>
            </a:r>
          </a:p>
        </p:txBody>
      </p:sp>
      <p:sp>
        <p:nvSpPr>
          <p:cNvPr id="7" name="Content Placeholder 2">
            <a:extLst>
              <a:ext uri="{FF2B5EF4-FFF2-40B4-BE49-F238E27FC236}">
                <a16:creationId xmlns:a16="http://schemas.microsoft.com/office/drawing/2014/main" id="{09049991-3524-4F6B-98EC-7934BFED689F}"/>
              </a:ext>
            </a:extLst>
          </p:cNvPr>
          <p:cNvSpPr txBox="1">
            <a:spLocks/>
          </p:cNvSpPr>
          <p:nvPr/>
        </p:nvSpPr>
        <p:spPr>
          <a:xfrm>
            <a:off x="5180930" y="2350875"/>
            <a:ext cx="6791863" cy="21562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Healthy Places Index (HPI) score  	  No. (%) </a:t>
            </a:r>
            <a:endParaRPr lang="en-US" sz="2000" dirty="0"/>
          </a:p>
          <a:p>
            <a:pPr marL="0" indent="0">
              <a:buFont typeface="Arial" panose="020B0604020202020204" pitchFamily="34" charset="0"/>
              <a:buNone/>
            </a:pPr>
            <a:r>
              <a:rPr lang="en-US" sz="2000" dirty="0"/>
              <a:t>1st quartile (most advantaged) 	  1096/6027  (18%) </a:t>
            </a:r>
          </a:p>
          <a:p>
            <a:pPr marL="0" indent="0">
              <a:buFont typeface="Arial" panose="020B0604020202020204" pitchFamily="34" charset="0"/>
              <a:buNone/>
            </a:pPr>
            <a:r>
              <a:rPr lang="en-US" sz="2000" dirty="0"/>
              <a:t>2nd quartile			  1378/6027  (23%) </a:t>
            </a:r>
          </a:p>
          <a:p>
            <a:pPr marL="0" indent="0">
              <a:buFont typeface="Arial" panose="020B0604020202020204" pitchFamily="34" charset="0"/>
              <a:buNone/>
            </a:pPr>
            <a:r>
              <a:rPr lang="en-US" sz="2000" b="1" dirty="0">
                <a:solidFill>
                  <a:srgbClr val="FF0000"/>
                </a:solidFill>
              </a:rPr>
              <a:t>3rd quartile </a:t>
            </a:r>
            <a:r>
              <a:rPr lang="en-US" sz="2000" dirty="0"/>
              <a:t>			  1569/6027  (</a:t>
            </a:r>
            <a:r>
              <a:rPr lang="en-US" sz="2000" b="1" dirty="0">
                <a:solidFill>
                  <a:srgbClr val="FF0000"/>
                </a:solidFill>
              </a:rPr>
              <a:t>26%</a:t>
            </a:r>
            <a:r>
              <a:rPr lang="en-US" sz="2000" dirty="0"/>
              <a:t>) </a:t>
            </a:r>
          </a:p>
          <a:p>
            <a:pPr marL="0" indent="0">
              <a:buFont typeface="Arial" panose="020B0604020202020204" pitchFamily="34" charset="0"/>
              <a:buNone/>
            </a:pPr>
            <a:r>
              <a:rPr lang="en-US" sz="2000" b="1" dirty="0">
                <a:solidFill>
                  <a:srgbClr val="FF0000"/>
                </a:solidFill>
              </a:rPr>
              <a:t>4th quartile (least advantaged)	  </a:t>
            </a:r>
            <a:r>
              <a:rPr lang="en-US" sz="2000" dirty="0"/>
              <a:t>1984/6027  (</a:t>
            </a:r>
            <a:r>
              <a:rPr lang="en-US" sz="2000" b="1" dirty="0">
                <a:solidFill>
                  <a:srgbClr val="FF0000"/>
                </a:solidFill>
              </a:rPr>
              <a:t>33%</a:t>
            </a:r>
            <a:r>
              <a:rPr lang="en-US" sz="2000" dirty="0"/>
              <a:t>) </a:t>
            </a:r>
            <a:r>
              <a:rPr lang="en-US" dirty="0"/>
              <a:t>			</a:t>
            </a:r>
          </a:p>
          <a:p>
            <a:pPr marL="0" indent="0">
              <a:buFont typeface="Arial" panose="020B0604020202020204" pitchFamily="34" charset="0"/>
              <a:buNone/>
            </a:pPr>
            <a:endParaRPr lang="en-US" dirty="0"/>
          </a:p>
        </p:txBody>
      </p:sp>
      <p:grpSp>
        <p:nvGrpSpPr>
          <p:cNvPr id="13" name="Group 12">
            <a:extLst>
              <a:ext uri="{FF2B5EF4-FFF2-40B4-BE49-F238E27FC236}">
                <a16:creationId xmlns:a16="http://schemas.microsoft.com/office/drawing/2014/main" id="{0A032954-F2EA-4758-BBA9-6AAFC9860733}"/>
              </a:ext>
            </a:extLst>
          </p:cNvPr>
          <p:cNvGrpSpPr/>
          <p:nvPr/>
        </p:nvGrpSpPr>
        <p:grpSpPr>
          <a:xfrm>
            <a:off x="250623" y="1073070"/>
            <a:ext cx="4716379" cy="5302548"/>
            <a:chOff x="0" y="1133912"/>
            <a:chExt cx="4716379" cy="5302548"/>
          </a:xfrm>
        </p:grpSpPr>
        <p:pic>
          <p:nvPicPr>
            <p:cNvPr id="2" name="Picture 2">
              <a:extLst>
                <a:ext uri="{FF2B5EF4-FFF2-40B4-BE49-F238E27FC236}">
                  <a16:creationId xmlns:a16="http://schemas.microsoft.com/office/drawing/2014/main" id="{4127434D-ED06-4E51-AE8D-BA43D1350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8" t="15887" r="81235"/>
            <a:stretch/>
          </p:blipFill>
          <p:spPr bwMode="auto">
            <a:xfrm>
              <a:off x="0" y="1641549"/>
              <a:ext cx="1449238" cy="47040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441422B-1FCB-4C12-A99C-109C54C2DA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31" t="6679" r="34823" b="-1494"/>
            <a:stretch/>
          </p:blipFill>
          <p:spPr bwMode="auto">
            <a:xfrm>
              <a:off x="1502099" y="1133912"/>
              <a:ext cx="3214280" cy="5302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F79F5F-83C1-4C50-8DC6-07FC446AC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899" t="10311" r="1378" b="46654"/>
            <a:stretch/>
          </p:blipFill>
          <p:spPr bwMode="auto">
            <a:xfrm>
              <a:off x="3353405" y="1164104"/>
              <a:ext cx="1362974" cy="2406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F543A57-225F-4B3C-9594-E839F4B514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3" t="7250" r="78889" b="84652"/>
            <a:stretch/>
          </p:blipFill>
          <p:spPr bwMode="auto">
            <a:xfrm>
              <a:off x="52862" y="1192973"/>
              <a:ext cx="1396375" cy="45288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ontent Placeholder 3">
            <a:extLst>
              <a:ext uri="{FF2B5EF4-FFF2-40B4-BE49-F238E27FC236}">
                <a16:creationId xmlns:a16="http://schemas.microsoft.com/office/drawing/2014/main" id="{06744565-1369-44DE-8A1A-0C96380B84D2}"/>
              </a:ext>
            </a:extLst>
          </p:cNvPr>
          <p:cNvSpPr txBox="1">
            <a:spLocks/>
          </p:cNvSpPr>
          <p:nvPr/>
        </p:nvSpPr>
        <p:spPr>
          <a:xfrm>
            <a:off x="5724394" y="6025222"/>
            <a:ext cx="6196297" cy="3559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dirty="0"/>
              <a:t> Source: Scott </a:t>
            </a:r>
            <a:r>
              <a:rPr lang="en-US" sz="1300" dirty="0" err="1"/>
              <a:t>Nabity</a:t>
            </a:r>
            <a:r>
              <a:rPr lang="en-US" sz="1300" dirty="0"/>
              <a:t> and Emily Han.  TBCB, CDPH June 15, 2021 (TB cases 2017-2019)</a:t>
            </a:r>
          </a:p>
        </p:txBody>
      </p:sp>
      <p:sp>
        <p:nvSpPr>
          <p:cNvPr id="11" name="Right Brace 10">
            <a:extLst>
              <a:ext uri="{FF2B5EF4-FFF2-40B4-BE49-F238E27FC236}">
                <a16:creationId xmlns:a16="http://schemas.microsoft.com/office/drawing/2014/main" id="{F9872687-73E8-45B6-9623-5411AD23E5A1}"/>
              </a:ext>
            </a:extLst>
          </p:cNvPr>
          <p:cNvSpPr/>
          <p:nvPr/>
        </p:nvSpPr>
        <p:spPr>
          <a:xfrm>
            <a:off x="10921760" y="3602372"/>
            <a:ext cx="241539" cy="79794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46A169B-A40B-4704-93E7-2B3C0E8830A5}"/>
              </a:ext>
            </a:extLst>
          </p:cNvPr>
          <p:cNvSpPr txBox="1"/>
          <p:nvPr/>
        </p:nvSpPr>
        <p:spPr>
          <a:xfrm>
            <a:off x="11377227" y="3724344"/>
            <a:ext cx="1086928" cy="553998"/>
          </a:xfrm>
          <a:prstGeom prst="rect">
            <a:avLst/>
          </a:prstGeom>
          <a:noFill/>
        </p:spPr>
        <p:txBody>
          <a:bodyPr wrap="square" rtlCol="0">
            <a:spAutoFit/>
          </a:bodyPr>
          <a:lstStyle/>
          <a:p>
            <a:r>
              <a:rPr lang="en-US" sz="3000" b="1" dirty="0">
                <a:solidFill>
                  <a:srgbClr val="FF0000"/>
                </a:solidFill>
              </a:rPr>
              <a:t>59%</a:t>
            </a:r>
          </a:p>
        </p:txBody>
      </p:sp>
    </p:spTree>
    <p:extLst>
      <p:ext uri="{BB962C8B-B14F-4D97-AF65-F5344CB8AC3E}">
        <p14:creationId xmlns:p14="http://schemas.microsoft.com/office/powerpoint/2010/main" val="39547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2EA08C-C43C-48CA-8C5E-479B7072E93C}"/>
              </a:ext>
            </a:extLst>
          </p:cNvPr>
          <p:cNvSpPr txBox="1"/>
          <p:nvPr/>
        </p:nvSpPr>
        <p:spPr>
          <a:xfrm>
            <a:off x="794658" y="1287322"/>
            <a:ext cx="11397342" cy="61555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a:ln>
                  <a:noFill/>
                </a:ln>
                <a:solidFill>
                  <a:schemeClr val="bg1"/>
                </a:solidFill>
                <a:effectLst/>
                <a:uLnTx/>
                <a:uFillTx/>
                <a:latin typeface="+mj-lt"/>
                <a:ea typeface="+mn-ea"/>
                <a:cs typeface="+mn-cs"/>
              </a:rPr>
              <a:t>Health insurance differs by country of birth, CHIS 2013-2015</a:t>
            </a:r>
          </a:p>
        </p:txBody>
      </p:sp>
      <p:sp>
        <p:nvSpPr>
          <p:cNvPr id="10" name="Title 1">
            <a:extLst>
              <a:ext uri="{FF2B5EF4-FFF2-40B4-BE49-F238E27FC236}">
                <a16:creationId xmlns:a16="http://schemas.microsoft.com/office/drawing/2014/main" id="{CA36DB53-9DE6-4C91-80D0-50F5526A6CBD}"/>
              </a:ext>
            </a:extLst>
          </p:cNvPr>
          <p:cNvSpPr>
            <a:spLocks noGrp="1"/>
          </p:cNvSpPr>
          <p:nvPr>
            <p:ph type="title"/>
          </p:nvPr>
        </p:nvSpPr>
        <p:spPr>
          <a:xfrm>
            <a:off x="557591" y="1981506"/>
            <a:ext cx="3362640" cy="2547257"/>
          </a:xfrm>
          <a:noFill/>
        </p:spPr>
        <p:txBody>
          <a:bodyPr vert="horz" lIns="91440" tIns="45720" rIns="91440" bIns="45720" rtlCol="0" anchor="ctr">
            <a:normAutofit/>
          </a:bodyPr>
          <a:lstStyle/>
          <a:p>
            <a:pPr algn="ctr"/>
            <a:r>
              <a:rPr lang="en-US" sz="5500" dirty="0"/>
              <a:t> TB: </a:t>
            </a:r>
            <a:br>
              <a:rPr lang="en-US" sz="5500" dirty="0"/>
            </a:br>
            <a:r>
              <a:rPr lang="en-US" sz="5500" dirty="0"/>
              <a:t>by the numbers</a:t>
            </a:r>
          </a:p>
        </p:txBody>
      </p:sp>
      <p:pic>
        <p:nvPicPr>
          <p:cNvPr id="3" name="Picture 2" descr="Text&#10;&#10;Description automatically generated">
            <a:extLst>
              <a:ext uri="{FF2B5EF4-FFF2-40B4-BE49-F238E27FC236}">
                <a16:creationId xmlns:a16="http://schemas.microsoft.com/office/drawing/2014/main" id="{3995DA2C-21F5-4F0E-8587-FE0B6FD178ED}"/>
              </a:ext>
            </a:extLst>
          </p:cNvPr>
          <p:cNvPicPr>
            <a:picLocks noChangeAspect="1"/>
          </p:cNvPicPr>
          <p:nvPr/>
        </p:nvPicPr>
        <p:blipFill rotWithShape="1">
          <a:blip r:embed="rId3"/>
          <a:srcRect t="-1" b="43001"/>
          <a:stretch/>
        </p:blipFill>
        <p:spPr>
          <a:xfrm>
            <a:off x="4466588" y="270635"/>
            <a:ext cx="7403679" cy="5969000"/>
          </a:xfrm>
          <a:prstGeom prst="rect">
            <a:avLst/>
          </a:prstGeom>
        </p:spPr>
      </p:pic>
      <p:sp>
        <p:nvSpPr>
          <p:cNvPr id="2" name="TextBox 1">
            <a:extLst>
              <a:ext uri="{FF2B5EF4-FFF2-40B4-BE49-F238E27FC236}">
                <a16:creationId xmlns:a16="http://schemas.microsoft.com/office/drawing/2014/main" id="{24718FF2-026C-429F-985C-F6F995E16FBE}"/>
              </a:ext>
            </a:extLst>
          </p:cNvPr>
          <p:cNvSpPr txBox="1"/>
          <p:nvPr/>
        </p:nvSpPr>
        <p:spPr>
          <a:xfrm>
            <a:off x="148492" y="5570678"/>
            <a:ext cx="4180838" cy="830997"/>
          </a:xfrm>
          <a:prstGeom prst="rect">
            <a:avLst/>
          </a:prstGeom>
          <a:noFill/>
        </p:spPr>
        <p:txBody>
          <a:bodyPr wrap="square" rtlCol="0">
            <a:spAutoFit/>
          </a:bodyPr>
          <a:lstStyle/>
          <a:p>
            <a:r>
              <a:rPr lang="en-US" sz="1200" dirty="0"/>
              <a:t>Source: 2020 TB Snapshot; </a:t>
            </a:r>
            <a:r>
              <a:rPr lang="en-US" sz="1200" dirty="0">
                <a:cs typeface="Calibri"/>
                <a:hlinkClick r:id="rId4"/>
              </a:rPr>
              <a:t>https://www.cdph.ca.gov/Programs/CID/DCDC/Pages/TB-Disease-Data.aspx</a:t>
            </a:r>
            <a:endParaRPr lang="en-US" sz="1200" dirty="0">
              <a:cs typeface="Calibri"/>
            </a:endParaRPr>
          </a:p>
          <a:p>
            <a:r>
              <a:rPr lang="en-US" sz="1200" dirty="0">
                <a:cs typeface="Calibri"/>
              </a:rPr>
              <a:t> </a:t>
            </a:r>
            <a:r>
              <a:rPr lang="en-US" sz="1200" dirty="0"/>
              <a:t> </a:t>
            </a:r>
          </a:p>
        </p:txBody>
      </p:sp>
    </p:spTree>
    <p:extLst>
      <p:ext uri="{BB962C8B-B14F-4D97-AF65-F5344CB8AC3E}">
        <p14:creationId xmlns:p14="http://schemas.microsoft.com/office/powerpoint/2010/main" val="166685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8373-105A-4840-B45E-46D16035696C}"/>
              </a:ext>
            </a:extLst>
          </p:cNvPr>
          <p:cNvSpPr>
            <a:spLocks noGrp="1"/>
          </p:cNvSpPr>
          <p:nvPr>
            <p:ph type="title"/>
          </p:nvPr>
        </p:nvSpPr>
        <p:spPr>
          <a:xfrm>
            <a:off x="1066800" y="330276"/>
            <a:ext cx="10058400" cy="1450757"/>
          </a:xfrm>
        </p:spPr>
        <p:txBody>
          <a:bodyPr/>
          <a:lstStyle/>
          <a:p>
            <a:r>
              <a:rPr lang="en-US" sz="4200" dirty="0"/>
              <a:t>One survivor’s perspective: why focus on LTBI?  </a:t>
            </a:r>
          </a:p>
        </p:txBody>
      </p:sp>
      <p:sp>
        <p:nvSpPr>
          <p:cNvPr id="3" name="Content Placeholder 2">
            <a:extLst>
              <a:ext uri="{FF2B5EF4-FFF2-40B4-BE49-F238E27FC236}">
                <a16:creationId xmlns:a16="http://schemas.microsoft.com/office/drawing/2014/main" id="{0CC92525-63C4-2847-AE13-DCE7CE6271FC}"/>
              </a:ext>
            </a:extLst>
          </p:cNvPr>
          <p:cNvSpPr>
            <a:spLocks noGrp="1"/>
          </p:cNvSpPr>
          <p:nvPr>
            <p:ph idx="1"/>
          </p:nvPr>
        </p:nvSpPr>
        <p:spPr>
          <a:xfrm>
            <a:off x="4484562" y="1737360"/>
            <a:ext cx="7568194" cy="4023360"/>
          </a:xfrm>
        </p:spPr>
        <p:txBody>
          <a:bodyPr>
            <a:normAutofit lnSpcReduction="10000"/>
          </a:bodyPr>
          <a:lstStyle/>
          <a:p>
            <a:pPr marL="0" indent="0">
              <a:buNone/>
            </a:pPr>
            <a:endParaRPr lang="en-US" i="1" dirty="0"/>
          </a:p>
          <a:p>
            <a:pPr marL="0" indent="0">
              <a:buNone/>
            </a:pPr>
            <a:r>
              <a:rPr lang="en-US" sz="2500" i="1" dirty="0"/>
              <a:t>“ If I had been sat down when I was 19 and told, ‘hey, you have latent TB, and if you don’t finish your treatment, it can develop into dangerous TB disease,’ I would have done so. It would have saved me a lot of grief in the future. It would have saved me seven months in isolation. So I think stopping TB at that initial stage, when it’s latent, and when you’re not infectious, I think is something that we need to educate more people about.”</a:t>
            </a:r>
            <a:endParaRPr lang="en-US" sz="2500" dirty="0"/>
          </a:p>
          <a:p>
            <a:pPr marL="0" indent="0">
              <a:buNone/>
            </a:pPr>
            <a:r>
              <a:rPr lang="en-US" sz="2500" dirty="0"/>
              <a:t>                                                                                                                       </a:t>
            </a:r>
          </a:p>
          <a:p>
            <a:pPr marL="0" indent="0">
              <a:buNone/>
            </a:pPr>
            <a:r>
              <a:rPr lang="en-US" sz="2500" b="1" dirty="0"/>
              <a:t>  		-</a:t>
            </a:r>
            <a:r>
              <a:rPr lang="en-US" sz="2500" dirty="0"/>
              <a:t> </a:t>
            </a:r>
            <a:r>
              <a:rPr lang="en-US" sz="2500" b="1" dirty="0" err="1"/>
              <a:t>Khayr</a:t>
            </a:r>
            <a:r>
              <a:rPr lang="en-US" sz="2500" b="1" dirty="0"/>
              <a:t>, a TB survivor</a:t>
            </a:r>
          </a:p>
          <a:p>
            <a:pPr marL="0" indent="0">
              <a:buNone/>
            </a:pPr>
            <a:endParaRPr lang="en-US" sz="2500" b="1" dirty="0"/>
          </a:p>
          <a:p>
            <a:pPr marL="0" indent="0">
              <a:buNone/>
            </a:pPr>
            <a:endParaRPr lang="en-US" sz="2500" dirty="0"/>
          </a:p>
        </p:txBody>
      </p:sp>
      <p:sp>
        <p:nvSpPr>
          <p:cNvPr id="4" name="TextBox 3">
            <a:extLst>
              <a:ext uri="{FF2B5EF4-FFF2-40B4-BE49-F238E27FC236}">
                <a16:creationId xmlns:a16="http://schemas.microsoft.com/office/drawing/2014/main" id="{4F47654E-F63D-49D1-9EBA-FA05CB00D36A}"/>
              </a:ext>
            </a:extLst>
          </p:cNvPr>
          <p:cNvSpPr txBox="1"/>
          <p:nvPr/>
        </p:nvSpPr>
        <p:spPr>
          <a:xfrm>
            <a:off x="241540" y="5977468"/>
            <a:ext cx="5727940" cy="276999"/>
          </a:xfrm>
          <a:prstGeom prst="rect">
            <a:avLst/>
          </a:prstGeom>
          <a:noFill/>
        </p:spPr>
        <p:txBody>
          <a:bodyPr wrap="square" rtlCol="0">
            <a:spAutoFit/>
          </a:bodyPr>
          <a:lstStyle/>
          <a:p>
            <a:r>
              <a:rPr lang="en-US" sz="1200" dirty="0"/>
              <a:t>Source: CDC TB Personal Stories: </a:t>
            </a:r>
            <a:r>
              <a:rPr lang="en-US" sz="1200" dirty="0">
                <a:hlinkClick r:id="rId3"/>
              </a:rPr>
              <a:t>https://www.cdc.gov/tb/topic/basics/Khayrstory.htm</a:t>
            </a:r>
            <a:r>
              <a:rPr lang="en-US" sz="1200" dirty="0"/>
              <a:t> </a:t>
            </a:r>
          </a:p>
        </p:txBody>
      </p:sp>
      <p:pic>
        <p:nvPicPr>
          <p:cNvPr id="6" name="Picture 5">
            <a:extLst>
              <a:ext uri="{FF2B5EF4-FFF2-40B4-BE49-F238E27FC236}">
                <a16:creationId xmlns:a16="http://schemas.microsoft.com/office/drawing/2014/main" id="{51FAD671-1DF0-48AE-93AD-194980E61AF2}"/>
              </a:ext>
            </a:extLst>
          </p:cNvPr>
          <p:cNvPicPr>
            <a:picLocks noChangeAspect="1"/>
          </p:cNvPicPr>
          <p:nvPr/>
        </p:nvPicPr>
        <p:blipFill>
          <a:blip r:embed="rId4"/>
          <a:stretch>
            <a:fillRect/>
          </a:stretch>
        </p:blipFill>
        <p:spPr>
          <a:xfrm>
            <a:off x="884444" y="1997781"/>
            <a:ext cx="3038899" cy="3305636"/>
          </a:xfrm>
          <a:prstGeom prst="rect">
            <a:avLst/>
          </a:prstGeom>
        </p:spPr>
      </p:pic>
    </p:spTree>
    <p:extLst>
      <p:ext uri="{BB962C8B-B14F-4D97-AF65-F5344CB8AC3E}">
        <p14:creationId xmlns:p14="http://schemas.microsoft.com/office/powerpoint/2010/main" val="344656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ED1-C69C-4FE5-BA69-E03561FC3210}"/>
              </a:ext>
            </a:extLst>
          </p:cNvPr>
          <p:cNvSpPr>
            <a:spLocks noGrp="1"/>
          </p:cNvSpPr>
          <p:nvPr>
            <p:ph type="ctrTitle"/>
          </p:nvPr>
        </p:nvSpPr>
        <p:spPr>
          <a:xfrm>
            <a:off x="0" y="679139"/>
            <a:ext cx="12192000" cy="3360625"/>
          </a:xfrm>
        </p:spPr>
        <p:txBody>
          <a:bodyPr>
            <a:normAutofit/>
          </a:bodyPr>
          <a:lstStyle/>
          <a:p>
            <a:pPr algn="ctr"/>
            <a:r>
              <a:rPr lang="en-US" sz="5500" dirty="0"/>
              <a:t>What are the barriers?</a:t>
            </a:r>
          </a:p>
        </p:txBody>
      </p:sp>
    </p:spTree>
    <p:extLst>
      <p:ext uri="{BB962C8B-B14F-4D97-AF65-F5344CB8AC3E}">
        <p14:creationId xmlns:p14="http://schemas.microsoft.com/office/powerpoint/2010/main" val="19434048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2835</Words>
  <Application>Microsoft Macintosh PowerPoint</Application>
  <PresentationFormat>Widescreen</PresentationFormat>
  <Paragraphs>351</Paragraphs>
  <Slides>48</Slides>
  <Notes>40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Calibri Light</vt:lpstr>
      <vt:lpstr>Wingdings</vt:lpstr>
      <vt:lpstr>Retrospect</vt:lpstr>
      <vt:lpstr>1_Office Theme</vt:lpstr>
      <vt:lpstr>Presentation</vt:lpstr>
      <vt:lpstr>Progress and Path: TB Elimination in California [Template Slide Deck]</vt:lpstr>
      <vt:lpstr>PowerPoint Presentation</vt:lpstr>
      <vt:lpstr>Why TB elimination in California?</vt:lpstr>
      <vt:lpstr>PowerPoint Presentation</vt:lpstr>
      <vt:lpstr>Health equity: TB affects the most vulnerable</vt:lpstr>
      <vt:lpstr>PowerPoint Presentation</vt:lpstr>
      <vt:lpstr> TB:  by the numbers</vt:lpstr>
      <vt:lpstr>One survivor’s perspective: why focus on LTBI?  </vt:lpstr>
      <vt:lpstr>What are the barriers?</vt:lpstr>
      <vt:lpstr>Challenges for optimizing TB prevention cascade and scale-up</vt:lpstr>
      <vt:lpstr>What is needed?</vt:lpstr>
      <vt:lpstr>What does the  California Elimination Plan propose?</vt:lpstr>
      <vt:lpstr>Health Equity Focus –  TB Elimination Plan (2021-2025) </vt:lpstr>
      <vt:lpstr>PowerPoint Presentation</vt:lpstr>
      <vt:lpstr>Status quo vs. intervention in CA</vt:lpstr>
      <vt:lpstr>5 recommendations (40 action steps)</vt:lpstr>
      <vt:lpstr>Rec 1: Engagement</vt:lpstr>
      <vt:lpstr>Rec 2: LTBI testing and treatment</vt:lpstr>
      <vt:lpstr>Rec 3: Surveillance</vt:lpstr>
      <vt:lpstr>Rec 4: Resources</vt:lpstr>
      <vt:lpstr>Rec 5: Research</vt:lpstr>
      <vt:lpstr>Where to find the 2021-2025 Elimination Plan</vt:lpstr>
      <vt:lpstr>What is next?</vt:lpstr>
      <vt:lpstr>Measuring LTBI testing and treatment outcomes</vt:lpstr>
      <vt:lpstr>Prevention effectiveness: number needed to test and treat to prevent a TB case?</vt:lpstr>
      <vt:lpstr>PowerPoint Presentation</vt:lpstr>
      <vt:lpstr>PowerPoint Presentation</vt:lpstr>
      <vt:lpstr>Actions to make TB prevention routine</vt:lpstr>
      <vt:lpstr>Opportunities</vt:lpstr>
      <vt:lpstr>PowerPoint Presentation</vt:lpstr>
      <vt:lpstr>PowerPoint Presentation</vt:lpstr>
      <vt:lpstr>Summary </vt:lpstr>
      <vt:lpstr>Discussion</vt:lpstr>
      <vt:lpstr>Thank you !</vt:lpstr>
      <vt:lpstr>EXTRA SLIDES</vt:lpstr>
      <vt:lpstr>Most TB disease results from  progression of latent TB infection after years</vt:lpstr>
      <vt:lpstr>PowerPoint Presentation</vt:lpstr>
      <vt:lpstr>PowerPoint Presentation</vt:lpstr>
      <vt:lpstr>PowerPoint Presentation</vt:lpstr>
      <vt:lpstr>  Who is caring for persons at risk for TB? </vt:lpstr>
      <vt:lpstr>Research: new evidence for action  </vt:lpstr>
      <vt:lpstr>PowerPoint Presentation</vt:lpstr>
      <vt:lpstr>PowerPoint Presentation</vt:lpstr>
      <vt:lpstr>PowerPoint Presentation</vt:lpstr>
      <vt:lpstr>Increase in IGRA utilization TST and IGRA use, 2010-2019</vt:lpstr>
      <vt:lpstr>Short-course LTBI therapy among immigrants and    refugees with class B condition,    Oct 2018-Sept 2020 (n=644)</vt:lpstr>
      <vt:lpstr>PowerPoint Presentation</vt:lpstr>
      <vt:lpstr>[INSERT LOCAL EPI SLIDES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and Path: TB Elimination in California [Template Slide Deck]</dc:title>
  <dc:creator>Polony, Araxi@CDPH</dc:creator>
  <cp:lastModifiedBy>Judith Thigpen</cp:lastModifiedBy>
  <cp:revision>17</cp:revision>
  <dcterms:created xsi:type="dcterms:W3CDTF">2021-12-21T19:09:40Z</dcterms:created>
  <dcterms:modified xsi:type="dcterms:W3CDTF">2024-01-24T19:56:28Z</dcterms:modified>
</cp:coreProperties>
</file>