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439" r:id="rId2"/>
    <p:sldId id="576" r:id="rId3"/>
    <p:sldId id="440" r:id="rId4"/>
    <p:sldId id="518" r:id="rId5"/>
    <p:sldId id="519" r:id="rId6"/>
    <p:sldId id="520" r:id="rId7"/>
    <p:sldId id="548" r:id="rId8"/>
    <p:sldId id="549" r:id="rId9"/>
    <p:sldId id="550" r:id="rId10"/>
    <p:sldId id="551" r:id="rId11"/>
    <p:sldId id="552" r:id="rId12"/>
    <p:sldId id="553" r:id="rId13"/>
    <p:sldId id="559" r:id="rId14"/>
    <p:sldId id="558" r:id="rId15"/>
    <p:sldId id="560" r:id="rId16"/>
    <p:sldId id="555" r:id="rId17"/>
    <p:sldId id="557" r:id="rId18"/>
    <p:sldId id="562" r:id="rId19"/>
    <p:sldId id="561" r:id="rId20"/>
    <p:sldId id="563" r:id="rId21"/>
    <p:sldId id="554" r:id="rId22"/>
    <p:sldId id="564" r:id="rId23"/>
    <p:sldId id="566" r:id="rId24"/>
    <p:sldId id="567" r:id="rId25"/>
    <p:sldId id="568" r:id="rId26"/>
    <p:sldId id="569" r:id="rId27"/>
    <p:sldId id="571" r:id="rId28"/>
    <p:sldId id="572" r:id="rId29"/>
    <p:sldId id="570" r:id="rId30"/>
    <p:sldId id="574" r:id="rId31"/>
    <p:sldId id="556" r:id="rId32"/>
    <p:sldId id="575" r:id="rId33"/>
    <p:sldId id="573"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ong" initials="p" lastIdx="1" clrIdx="0"/>
  <p:cmAuthor id="1" name="Schwartz, Bria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7"/>
    <p:restoredTop sz="83871" autoAdjust="0"/>
  </p:normalViewPr>
  <p:slideViewPr>
    <p:cSldViewPr snapToGrid="0" snapToObjects="1">
      <p:cViewPr varScale="1">
        <p:scale>
          <a:sx n="112" d="100"/>
          <a:sy n="112" d="100"/>
        </p:scale>
        <p:origin x="1152" y="17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07699707838603E-2"/>
          <c:y val="0.11921445763331701"/>
          <c:w val="0.90852257094889899"/>
          <c:h val="0.73692493586721297"/>
        </c:manualLayout>
      </c:layout>
      <c:barChart>
        <c:barDir val="col"/>
        <c:grouping val="clustered"/>
        <c:varyColors val="0"/>
        <c:ser>
          <c:idx val="0"/>
          <c:order val="0"/>
          <c:tx>
            <c:strRef>
              <c:f>Sheet1!$B$1</c:f>
              <c:strCache>
                <c:ptCount val="1"/>
                <c:pt idx="0">
                  <c:v>Number of PDDTE Cases Reviewed by the DTAC, 2005-2011</c:v>
                </c:pt>
              </c:strCache>
            </c:strRef>
          </c:tx>
          <c:spPr>
            <a:solidFill>
              <a:schemeClr val="accent2"/>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Sheet1!$B$2:$B$9</c:f>
              <c:numCache>
                <c:formatCode>General</c:formatCode>
                <c:ptCount val="8"/>
                <c:pt idx="0">
                  <c:v>7</c:v>
                </c:pt>
                <c:pt idx="1">
                  <c:v>60</c:v>
                </c:pt>
                <c:pt idx="2">
                  <c:v>97</c:v>
                </c:pt>
                <c:pt idx="3">
                  <c:v>102</c:v>
                </c:pt>
                <c:pt idx="4">
                  <c:v>152</c:v>
                </c:pt>
                <c:pt idx="5">
                  <c:v>157</c:v>
                </c:pt>
                <c:pt idx="6">
                  <c:v>181</c:v>
                </c:pt>
                <c:pt idx="7">
                  <c:v>198</c:v>
                </c:pt>
              </c:numCache>
            </c:numRef>
          </c:val>
          <c:extLst>
            <c:ext xmlns:c16="http://schemas.microsoft.com/office/drawing/2014/chart" uri="{C3380CC4-5D6E-409C-BE32-E72D297353CC}">
              <c16:uniqueId val="{00000000-D726-4FCF-BCDD-3AFDA718DA37}"/>
            </c:ext>
          </c:extLst>
        </c:ser>
        <c:dLbls>
          <c:showLegendKey val="0"/>
          <c:showVal val="0"/>
          <c:showCatName val="0"/>
          <c:showSerName val="0"/>
          <c:showPercent val="0"/>
          <c:showBubbleSize val="0"/>
        </c:dLbls>
        <c:gapWidth val="150"/>
        <c:axId val="2122465576"/>
        <c:axId val="2122468552"/>
      </c:barChart>
      <c:catAx>
        <c:axId val="2122465576"/>
        <c:scaling>
          <c:orientation val="minMax"/>
        </c:scaling>
        <c:delete val="0"/>
        <c:axPos val="b"/>
        <c:numFmt formatCode="General" sourceLinked="1"/>
        <c:majorTickMark val="out"/>
        <c:minorTickMark val="none"/>
        <c:tickLblPos val="nextTo"/>
        <c:crossAx val="2122468552"/>
        <c:crosses val="autoZero"/>
        <c:auto val="1"/>
        <c:lblAlgn val="ctr"/>
        <c:lblOffset val="100"/>
        <c:noMultiLvlLbl val="0"/>
      </c:catAx>
      <c:valAx>
        <c:axId val="2122468552"/>
        <c:scaling>
          <c:orientation val="minMax"/>
        </c:scaling>
        <c:delete val="0"/>
        <c:axPos val="l"/>
        <c:majorGridlines/>
        <c:numFmt formatCode="General" sourceLinked="1"/>
        <c:majorTickMark val="out"/>
        <c:minorTickMark val="none"/>
        <c:tickLblPos val="nextTo"/>
        <c:crossAx val="2122465576"/>
        <c:crosses val="autoZero"/>
        <c:crossBetween val="between"/>
      </c:valAx>
      <c:spPr>
        <a:noFill/>
        <a:ln w="25400">
          <a:noFill/>
        </a:ln>
      </c:spPr>
    </c:plotArea>
    <c:plotVisOnly val="1"/>
    <c:dispBlanksAs val="gap"/>
    <c:showDLblsOverMax val="0"/>
  </c:chart>
  <c:txPr>
    <a:bodyPr/>
    <a:lstStyle/>
    <a:p>
      <a:pPr>
        <a:defRPr sz="1822"/>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0.84944</cdr:x>
      <cdr:y>0.13235</cdr:y>
    </cdr:from>
    <cdr:to>
      <cdr:x>0.85472</cdr:x>
      <cdr:y>0.14706</cdr:y>
    </cdr:to>
    <cdr:sp macro="" textlink="">
      <cdr:nvSpPr>
        <cdr:cNvPr id="2" name="TextBox 1"/>
        <cdr:cNvSpPr txBox="1"/>
      </cdr:nvSpPr>
      <cdr:spPr>
        <a:xfrm xmlns:a="http://schemas.openxmlformats.org/drawingml/2006/main">
          <a:off x="7349249" y="685785"/>
          <a:ext cx="45719" cy="762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600" b="1" dirty="0">
            <a:solidFill>
              <a:schemeClr val="accent2">
                <a:lumMod val="50000"/>
              </a:schemeClr>
            </a:solidFill>
            <a:latin typeface="Arial"/>
            <a:cs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FFA37-75B2-2846-9440-ED3470430E7F}" type="datetimeFigureOut">
              <a:rPr lang="en-US" smtClean="0"/>
              <a:pPr/>
              <a:t>3/12/19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C172DF-F166-7B4B-87CC-05FD05FCF325}" type="slidenum">
              <a:rPr lang="en-US" smtClean="0"/>
              <a:pPr/>
              <a:t>‹#›</a:t>
            </a:fld>
            <a:endParaRPr lang="en-US"/>
          </a:p>
        </p:txBody>
      </p:sp>
    </p:spTree>
    <p:extLst>
      <p:ext uri="{BB962C8B-B14F-4D97-AF65-F5344CB8AC3E}">
        <p14:creationId xmlns:p14="http://schemas.microsoft.com/office/powerpoint/2010/main" val="16305565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172DF-F166-7B4B-87CC-05FD05FCF325}" type="slidenum">
              <a:rPr lang="en-US" smtClean="0"/>
              <a:pPr/>
              <a:t>1</a:t>
            </a:fld>
            <a:endParaRPr lang="en-US"/>
          </a:p>
        </p:txBody>
      </p:sp>
    </p:spTree>
    <p:extLst>
      <p:ext uri="{BB962C8B-B14F-4D97-AF65-F5344CB8AC3E}">
        <p14:creationId xmlns:p14="http://schemas.microsoft.com/office/powerpoint/2010/main" val="3461663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C172DF-F166-7B4B-87CC-05FD05FCF325}" type="slidenum">
              <a:rPr lang="en-US" smtClean="0"/>
              <a:pPr/>
              <a:t>27</a:t>
            </a:fld>
            <a:endParaRPr lang="en-US"/>
          </a:p>
        </p:txBody>
      </p:sp>
    </p:spTree>
    <p:extLst>
      <p:ext uri="{BB962C8B-B14F-4D97-AF65-F5344CB8AC3E}">
        <p14:creationId xmlns:p14="http://schemas.microsoft.com/office/powerpoint/2010/main" val="186027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C172DF-F166-7B4B-87CC-05FD05FCF325}" type="slidenum">
              <a:rPr lang="en-US" smtClean="0"/>
              <a:pPr/>
              <a:t>6</a:t>
            </a:fld>
            <a:endParaRPr lang="en-US"/>
          </a:p>
        </p:txBody>
      </p:sp>
    </p:spTree>
    <p:extLst>
      <p:ext uri="{BB962C8B-B14F-4D97-AF65-F5344CB8AC3E}">
        <p14:creationId xmlns:p14="http://schemas.microsoft.com/office/powerpoint/2010/main" val="199804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contacted 17 transplant centers representing 16 OPOs</a:t>
            </a:r>
          </a:p>
        </p:txBody>
      </p:sp>
      <p:sp>
        <p:nvSpPr>
          <p:cNvPr id="4" name="Slide Number Placeholder 3"/>
          <p:cNvSpPr>
            <a:spLocks noGrp="1"/>
          </p:cNvSpPr>
          <p:nvPr>
            <p:ph type="sldNum" sz="quarter" idx="5"/>
          </p:nvPr>
        </p:nvSpPr>
        <p:spPr/>
        <p:txBody>
          <a:bodyPr/>
          <a:lstStyle/>
          <a:p>
            <a:fld id="{75C172DF-F166-7B4B-87CC-05FD05FCF325}" type="slidenum">
              <a:rPr lang="en-US" smtClean="0"/>
              <a:pPr/>
              <a:t>13</a:t>
            </a:fld>
            <a:endParaRPr lang="en-US"/>
          </a:p>
        </p:txBody>
      </p:sp>
    </p:spTree>
    <p:extLst>
      <p:ext uri="{BB962C8B-B14F-4D97-AF65-F5344CB8AC3E}">
        <p14:creationId xmlns:p14="http://schemas.microsoft.com/office/powerpoint/2010/main" val="147616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58 OPOs organized in 11 regions</a:t>
            </a:r>
            <a:endParaRPr lang="en-US" dirty="0"/>
          </a:p>
        </p:txBody>
      </p:sp>
      <p:sp>
        <p:nvSpPr>
          <p:cNvPr id="4" name="Slide Number Placeholder 3"/>
          <p:cNvSpPr>
            <a:spLocks noGrp="1"/>
          </p:cNvSpPr>
          <p:nvPr>
            <p:ph type="sldNum" sz="quarter" idx="5"/>
          </p:nvPr>
        </p:nvSpPr>
        <p:spPr/>
        <p:txBody>
          <a:bodyPr/>
          <a:lstStyle/>
          <a:p>
            <a:fld id="{75C172DF-F166-7B4B-87CC-05FD05FCF325}" type="slidenum">
              <a:rPr lang="en-US" smtClean="0"/>
              <a:pPr/>
              <a:t>14</a:t>
            </a:fld>
            <a:endParaRPr lang="en-US"/>
          </a:p>
        </p:txBody>
      </p:sp>
    </p:spTree>
    <p:extLst>
      <p:ext uri="{BB962C8B-B14F-4D97-AF65-F5344CB8AC3E}">
        <p14:creationId xmlns:p14="http://schemas.microsoft.com/office/powerpoint/2010/main" val="3252008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58 OPOs organized in 11 regions</a:t>
            </a:r>
            <a:endParaRPr lang="en-US" dirty="0"/>
          </a:p>
        </p:txBody>
      </p:sp>
      <p:sp>
        <p:nvSpPr>
          <p:cNvPr id="4" name="Slide Number Placeholder 3"/>
          <p:cNvSpPr>
            <a:spLocks noGrp="1"/>
          </p:cNvSpPr>
          <p:nvPr>
            <p:ph type="sldNum" sz="quarter" idx="5"/>
          </p:nvPr>
        </p:nvSpPr>
        <p:spPr/>
        <p:txBody>
          <a:bodyPr/>
          <a:lstStyle/>
          <a:p>
            <a:fld id="{75C172DF-F166-7B4B-87CC-05FD05FCF325}" type="slidenum">
              <a:rPr lang="en-US" smtClean="0"/>
              <a:pPr/>
              <a:t>15</a:t>
            </a:fld>
            <a:endParaRPr lang="en-US"/>
          </a:p>
        </p:txBody>
      </p:sp>
    </p:spTree>
    <p:extLst>
      <p:ext uri="{BB962C8B-B14F-4D97-AF65-F5344CB8AC3E}">
        <p14:creationId xmlns:p14="http://schemas.microsoft.com/office/powerpoint/2010/main" val="186988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58 OPOs organized in 11 regions</a:t>
            </a:r>
            <a:endParaRPr lang="en-US" dirty="0"/>
          </a:p>
        </p:txBody>
      </p:sp>
      <p:sp>
        <p:nvSpPr>
          <p:cNvPr id="4" name="Slide Number Placeholder 3"/>
          <p:cNvSpPr>
            <a:spLocks noGrp="1"/>
          </p:cNvSpPr>
          <p:nvPr>
            <p:ph type="sldNum" sz="quarter" idx="5"/>
          </p:nvPr>
        </p:nvSpPr>
        <p:spPr/>
        <p:txBody>
          <a:bodyPr/>
          <a:lstStyle/>
          <a:p>
            <a:fld id="{75C172DF-F166-7B4B-87CC-05FD05FCF325}" type="slidenum">
              <a:rPr lang="en-US" smtClean="0"/>
              <a:pPr/>
              <a:t>18</a:t>
            </a:fld>
            <a:endParaRPr lang="en-US"/>
          </a:p>
        </p:txBody>
      </p:sp>
    </p:spTree>
    <p:extLst>
      <p:ext uri="{BB962C8B-B14F-4D97-AF65-F5344CB8AC3E}">
        <p14:creationId xmlns:p14="http://schemas.microsoft.com/office/powerpoint/2010/main" val="2115848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Toronto uses universal TST; Duke uses targeted TST. Everyone else IGRA.</a:t>
            </a:r>
            <a:endParaRPr lang="en-US" dirty="0"/>
          </a:p>
        </p:txBody>
      </p:sp>
      <p:sp>
        <p:nvSpPr>
          <p:cNvPr id="4" name="Slide Number Placeholder 3"/>
          <p:cNvSpPr>
            <a:spLocks noGrp="1"/>
          </p:cNvSpPr>
          <p:nvPr>
            <p:ph type="sldNum" sz="quarter" idx="5"/>
          </p:nvPr>
        </p:nvSpPr>
        <p:spPr/>
        <p:txBody>
          <a:bodyPr/>
          <a:lstStyle/>
          <a:p>
            <a:fld id="{75C172DF-F166-7B4B-87CC-05FD05FCF325}" type="slidenum">
              <a:rPr lang="en-US" smtClean="0"/>
              <a:pPr/>
              <a:t>19</a:t>
            </a:fld>
            <a:endParaRPr lang="en-US"/>
          </a:p>
        </p:txBody>
      </p:sp>
    </p:spTree>
    <p:extLst>
      <p:ext uri="{BB962C8B-B14F-4D97-AF65-F5344CB8AC3E}">
        <p14:creationId xmlns:p14="http://schemas.microsoft.com/office/powerpoint/2010/main" val="319597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58 OPOs organized in 11 regions</a:t>
            </a:r>
            <a:endParaRPr lang="en-US" dirty="0"/>
          </a:p>
        </p:txBody>
      </p:sp>
      <p:sp>
        <p:nvSpPr>
          <p:cNvPr id="4" name="Slide Number Placeholder 3"/>
          <p:cNvSpPr>
            <a:spLocks noGrp="1"/>
          </p:cNvSpPr>
          <p:nvPr>
            <p:ph type="sldNum" sz="quarter" idx="5"/>
          </p:nvPr>
        </p:nvSpPr>
        <p:spPr/>
        <p:txBody>
          <a:bodyPr/>
          <a:lstStyle/>
          <a:p>
            <a:fld id="{75C172DF-F166-7B4B-87CC-05FD05FCF325}" type="slidenum">
              <a:rPr lang="en-US" smtClean="0"/>
              <a:pPr/>
              <a:t>20</a:t>
            </a:fld>
            <a:endParaRPr lang="en-US"/>
          </a:p>
        </p:txBody>
      </p:sp>
    </p:spTree>
    <p:extLst>
      <p:ext uri="{BB962C8B-B14F-4D97-AF65-F5344CB8AC3E}">
        <p14:creationId xmlns:p14="http://schemas.microsoft.com/office/powerpoint/2010/main" val="270022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C172DF-F166-7B4B-87CC-05FD05FCF325}" type="slidenum">
              <a:rPr lang="en-US" smtClean="0"/>
              <a:pPr/>
              <a:t>26</a:t>
            </a:fld>
            <a:endParaRPr lang="en-US"/>
          </a:p>
        </p:txBody>
      </p:sp>
    </p:spTree>
    <p:extLst>
      <p:ext uri="{BB962C8B-B14F-4D97-AF65-F5344CB8AC3E}">
        <p14:creationId xmlns:p14="http://schemas.microsoft.com/office/powerpoint/2010/main" val="21506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2FEFA5-A575-044D-A795-CB147DF363DA}" type="datetimeFigureOut">
              <a:rPr lang="en-US" smtClean="0"/>
              <a:pPr/>
              <a:t>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0665-5EBE-B643-8945-5CDE2E177FA9}" type="slidenum">
              <a:rPr lang="en-US" smtClean="0"/>
              <a:pPr/>
              <a:t>‹#›</a:t>
            </a:fld>
            <a:endParaRPr lang="en-US"/>
          </a:p>
        </p:txBody>
      </p:sp>
    </p:spTree>
    <p:extLst>
      <p:ext uri="{BB962C8B-B14F-4D97-AF65-F5344CB8AC3E}">
        <p14:creationId xmlns:p14="http://schemas.microsoft.com/office/powerpoint/2010/main" val="289433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2FEFA5-A575-044D-A795-CB147DF363DA}" type="datetimeFigureOut">
              <a:rPr lang="en-US" smtClean="0"/>
              <a:pPr/>
              <a:t>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0665-5EBE-B643-8945-5CDE2E177FA9}" type="slidenum">
              <a:rPr lang="en-US" smtClean="0"/>
              <a:pPr/>
              <a:t>‹#›</a:t>
            </a:fld>
            <a:endParaRPr lang="en-US"/>
          </a:p>
        </p:txBody>
      </p:sp>
    </p:spTree>
    <p:extLst>
      <p:ext uri="{BB962C8B-B14F-4D97-AF65-F5344CB8AC3E}">
        <p14:creationId xmlns:p14="http://schemas.microsoft.com/office/powerpoint/2010/main" val="4036988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2FEFA5-A575-044D-A795-CB147DF363DA}" type="datetimeFigureOut">
              <a:rPr lang="en-US" smtClean="0"/>
              <a:pPr/>
              <a:t>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0665-5EBE-B643-8945-5CDE2E177FA9}" type="slidenum">
              <a:rPr lang="en-US" smtClean="0"/>
              <a:pPr/>
              <a:t>‹#›</a:t>
            </a:fld>
            <a:endParaRPr lang="en-US"/>
          </a:p>
        </p:txBody>
      </p:sp>
    </p:spTree>
    <p:extLst>
      <p:ext uri="{BB962C8B-B14F-4D97-AF65-F5344CB8AC3E}">
        <p14:creationId xmlns:p14="http://schemas.microsoft.com/office/powerpoint/2010/main" val="3237757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57200"/>
            <a:ext cx="7772400" cy="405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DA87B2-732B-4B3E-B945-FF0EE799DC8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2FEFA5-A575-044D-A795-CB147DF363DA}" type="datetimeFigureOut">
              <a:rPr lang="en-US" smtClean="0"/>
              <a:pPr/>
              <a:t>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0665-5EBE-B643-8945-5CDE2E177FA9}" type="slidenum">
              <a:rPr lang="en-US" smtClean="0"/>
              <a:pPr/>
              <a:t>‹#›</a:t>
            </a:fld>
            <a:endParaRPr lang="en-US"/>
          </a:p>
        </p:txBody>
      </p:sp>
    </p:spTree>
    <p:extLst>
      <p:ext uri="{BB962C8B-B14F-4D97-AF65-F5344CB8AC3E}">
        <p14:creationId xmlns:p14="http://schemas.microsoft.com/office/powerpoint/2010/main" val="184317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2FEFA5-A575-044D-A795-CB147DF363DA}" type="datetimeFigureOut">
              <a:rPr lang="en-US" smtClean="0"/>
              <a:pPr/>
              <a:t>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0665-5EBE-B643-8945-5CDE2E177FA9}" type="slidenum">
              <a:rPr lang="en-US" smtClean="0"/>
              <a:pPr/>
              <a:t>‹#›</a:t>
            </a:fld>
            <a:endParaRPr lang="en-US"/>
          </a:p>
        </p:txBody>
      </p:sp>
    </p:spTree>
    <p:extLst>
      <p:ext uri="{BB962C8B-B14F-4D97-AF65-F5344CB8AC3E}">
        <p14:creationId xmlns:p14="http://schemas.microsoft.com/office/powerpoint/2010/main" val="177340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2FEFA5-A575-044D-A795-CB147DF363DA}" type="datetimeFigureOut">
              <a:rPr lang="en-US" smtClean="0"/>
              <a:pPr/>
              <a:t>3/12/19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0665-5EBE-B643-8945-5CDE2E177FA9}" type="slidenum">
              <a:rPr lang="en-US" smtClean="0"/>
              <a:pPr/>
              <a:t>‹#›</a:t>
            </a:fld>
            <a:endParaRPr lang="en-US"/>
          </a:p>
        </p:txBody>
      </p:sp>
    </p:spTree>
    <p:extLst>
      <p:ext uri="{BB962C8B-B14F-4D97-AF65-F5344CB8AC3E}">
        <p14:creationId xmlns:p14="http://schemas.microsoft.com/office/powerpoint/2010/main" val="312727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2FEFA5-A575-044D-A795-CB147DF363DA}" type="datetimeFigureOut">
              <a:rPr lang="en-US" smtClean="0"/>
              <a:pPr/>
              <a:t>3/12/19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50665-5EBE-B643-8945-5CDE2E177FA9}" type="slidenum">
              <a:rPr lang="en-US" smtClean="0"/>
              <a:pPr/>
              <a:t>‹#›</a:t>
            </a:fld>
            <a:endParaRPr lang="en-US"/>
          </a:p>
        </p:txBody>
      </p:sp>
    </p:spTree>
    <p:extLst>
      <p:ext uri="{BB962C8B-B14F-4D97-AF65-F5344CB8AC3E}">
        <p14:creationId xmlns:p14="http://schemas.microsoft.com/office/powerpoint/2010/main" val="66438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2FEFA5-A575-044D-A795-CB147DF363DA}" type="datetimeFigureOut">
              <a:rPr lang="en-US" smtClean="0"/>
              <a:pPr/>
              <a:t>3/12/19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50665-5EBE-B643-8945-5CDE2E177FA9}" type="slidenum">
              <a:rPr lang="en-US" smtClean="0"/>
              <a:pPr/>
              <a:t>‹#›</a:t>
            </a:fld>
            <a:endParaRPr lang="en-US"/>
          </a:p>
        </p:txBody>
      </p:sp>
    </p:spTree>
    <p:extLst>
      <p:ext uri="{BB962C8B-B14F-4D97-AF65-F5344CB8AC3E}">
        <p14:creationId xmlns:p14="http://schemas.microsoft.com/office/powerpoint/2010/main" val="338524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FEFA5-A575-044D-A795-CB147DF363DA}" type="datetimeFigureOut">
              <a:rPr lang="en-US" smtClean="0"/>
              <a:pPr/>
              <a:t>3/12/19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50665-5EBE-B643-8945-5CDE2E177FA9}" type="slidenum">
              <a:rPr lang="en-US" smtClean="0"/>
              <a:pPr/>
              <a:t>‹#›</a:t>
            </a:fld>
            <a:endParaRPr lang="en-US"/>
          </a:p>
        </p:txBody>
      </p:sp>
    </p:spTree>
    <p:extLst>
      <p:ext uri="{BB962C8B-B14F-4D97-AF65-F5344CB8AC3E}">
        <p14:creationId xmlns:p14="http://schemas.microsoft.com/office/powerpoint/2010/main" val="389985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2FEFA5-A575-044D-A795-CB147DF363DA}" type="datetimeFigureOut">
              <a:rPr lang="en-US" smtClean="0"/>
              <a:pPr/>
              <a:t>3/12/19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0665-5EBE-B643-8945-5CDE2E177FA9}" type="slidenum">
              <a:rPr lang="en-US" smtClean="0"/>
              <a:pPr/>
              <a:t>‹#›</a:t>
            </a:fld>
            <a:endParaRPr lang="en-US"/>
          </a:p>
        </p:txBody>
      </p:sp>
    </p:spTree>
    <p:extLst>
      <p:ext uri="{BB962C8B-B14F-4D97-AF65-F5344CB8AC3E}">
        <p14:creationId xmlns:p14="http://schemas.microsoft.com/office/powerpoint/2010/main" val="425336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2FEFA5-A575-044D-A795-CB147DF363DA}" type="datetimeFigureOut">
              <a:rPr lang="en-US" smtClean="0"/>
              <a:pPr/>
              <a:t>3/12/19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0665-5EBE-B643-8945-5CDE2E177FA9}" type="slidenum">
              <a:rPr lang="en-US" smtClean="0"/>
              <a:pPr/>
              <a:t>‹#›</a:t>
            </a:fld>
            <a:endParaRPr lang="en-US"/>
          </a:p>
        </p:txBody>
      </p:sp>
    </p:spTree>
    <p:extLst>
      <p:ext uri="{BB962C8B-B14F-4D97-AF65-F5344CB8AC3E}">
        <p14:creationId xmlns:p14="http://schemas.microsoft.com/office/powerpoint/2010/main" val="270574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E2FEFA5-A575-044D-A795-CB147DF363DA}" type="datetimeFigureOut">
              <a:rPr lang="en-US" smtClean="0"/>
              <a:pPr/>
              <a:t>3/12/19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6A50665-5EBE-B643-8945-5CDE2E177FA9}" type="slidenum">
              <a:rPr lang="en-US" smtClean="0"/>
              <a:pPr/>
              <a:t>‹#›</a:t>
            </a:fld>
            <a:endParaRPr lang="en-US"/>
          </a:p>
        </p:txBody>
      </p:sp>
    </p:spTree>
    <p:extLst>
      <p:ext uri="{BB962C8B-B14F-4D97-AF65-F5344CB8AC3E}">
        <p14:creationId xmlns:p14="http://schemas.microsoft.com/office/powerpoint/2010/main" val="3737525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tiff"/></Relationships>
</file>

<file path=ppt/slides/_rels/slide1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tiff"/></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tiff"/></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6.xml"/><Relationship Id="rId5" Type="http://schemas.openxmlformats.org/officeDocument/2006/relationships/image" Target="../media/image10.tif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tiff"/><Relationship Id="rId5" Type="http://schemas.openxmlformats.org/officeDocument/2006/relationships/image" Target="../media/image9.png"/><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406C1F-9CE7-DA46-A750-A8C534DB6792}"/>
              </a:ext>
            </a:extLst>
          </p:cNvPr>
          <p:cNvPicPr>
            <a:picLocks noChangeAspect="1"/>
          </p:cNvPicPr>
          <p:nvPr/>
        </p:nvPicPr>
        <p:blipFill>
          <a:blip r:embed="rId3"/>
          <a:stretch>
            <a:fillRect/>
          </a:stretch>
        </p:blipFill>
        <p:spPr>
          <a:xfrm>
            <a:off x="0" y="0"/>
            <a:ext cx="9144001" cy="5143500"/>
          </a:xfrm>
          <a:prstGeom prst="rect">
            <a:avLst/>
          </a:prstGeom>
        </p:spPr>
      </p:pic>
      <p:sp>
        <p:nvSpPr>
          <p:cNvPr id="2" name="Title 1"/>
          <p:cNvSpPr>
            <a:spLocks noGrp="1"/>
          </p:cNvSpPr>
          <p:nvPr>
            <p:ph type="ctrTitle"/>
          </p:nvPr>
        </p:nvSpPr>
        <p:spPr>
          <a:xfrm>
            <a:off x="685800" y="235011"/>
            <a:ext cx="7772400" cy="1102519"/>
          </a:xfrm>
        </p:spPr>
        <p:txBody>
          <a:bodyPr>
            <a:normAutofit fontScale="90000"/>
          </a:bodyPr>
          <a:lstStyle/>
          <a:p>
            <a:r>
              <a:rPr lang="en-US" b="1" dirty="0"/>
              <a:t>Transplant TB</a:t>
            </a:r>
            <a:br>
              <a:rPr lang="en-US" b="1" dirty="0"/>
            </a:br>
            <a:r>
              <a:rPr lang="en-US" sz="3100" b="1" dirty="0"/>
              <a:t>An academic center perspective</a:t>
            </a:r>
          </a:p>
        </p:txBody>
      </p:sp>
      <p:sp>
        <p:nvSpPr>
          <p:cNvPr id="3" name="Subtitle 2"/>
          <p:cNvSpPr>
            <a:spLocks noGrp="1"/>
          </p:cNvSpPr>
          <p:nvPr>
            <p:ph type="subTitle" idx="1"/>
          </p:nvPr>
        </p:nvSpPr>
        <p:spPr>
          <a:xfrm>
            <a:off x="1371600" y="2097882"/>
            <a:ext cx="6400800" cy="571500"/>
          </a:xfrm>
        </p:spPr>
        <p:txBody>
          <a:bodyPr>
            <a:noAutofit/>
          </a:bodyPr>
          <a:lstStyle/>
          <a:p>
            <a:r>
              <a:rPr lang="en-US" sz="1600" b="1" dirty="0">
                <a:solidFill>
                  <a:srgbClr val="FFFFFF"/>
                </a:solidFill>
              </a:rPr>
              <a:t>Peter Chin-Hong MD MAS</a:t>
            </a:r>
          </a:p>
          <a:p>
            <a:r>
              <a:rPr lang="en-US" sz="1600" b="1" dirty="0">
                <a:solidFill>
                  <a:srgbClr val="FFFFFF"/>
                </a:solidFill>
              </a:rPr>
              <a:t>Professor of Medicine UCSF</a:t>
            </a:r>
          </a:p>
          <a:p>
            <a:r>
              <a:rPr lang="en-US" sz="1600" b="1" dirty="0">
                <a:solidFill>
                  <a:srgbClr val="FFFFFF"/>
                </a:solidFill>
              </a:rPr>
              <a:t>March 2019</a:t>
            </a:r>
          </a:p>
        </p:txBody>
      </p:sp>
      <p:sp>
        <p:nvSpPr>
          <p:cNvPr id="4" name="Slide Number Placeholder 3"/>
          <p:cNvSpPr>
            <a:spLocks noGrp="1"/>
          </p:cNvSpPr>
          <p:nvPr>
            <p:ph type="sldNum" sz="quarter" idx="12"/>
          </p:nvPr>
        </p:nvSpPr>
        <p:spPr/>
        <p:txBody>
          <a:bodyPr/>
          <a:lstStyle/>
          <a:p>
            <a:fld id="{E743289B-9CFF-465E-B2DE-D69DFE5DF4B2}" type="slidenum">
              <a:rPr lang="en-US" smtClean="0"/>
              <a:t>1</a:t>
            </a:fld>
            <a:endParaRPr lang="en-US"/>
          </a:p>
        </p:txBody>
      </p:sp>
      <p:sp>
        <p:nvSpPr>
          <p:cNvPr id="7" name="Rectangle 6">
            <a:extLst>
              <a:ext uri="{FF2B5EF4-FFF2-40B4-BE49-F238E27FC236}">
                <a16:creationId xmlns:a16="http://schemas.microsoft.com/office/drawing/2014/main" id="{50053614-E0CD-0042-A2EA-F7BC82018AC0}"/>
              </a:ext>
            </a:extLst>
          </p:cNvPr>
          <p:cNvSpPr/>
          <p:nvPr/>
        </p:nvSpPr>
        <p:spPr>
          <a:xfrm>
            <a:off x="7798404" y="50345"/>
            <a:ext cx="1319593" cy="369332"/>
          </a:xfrm>
          <a:prstGeom prst="rect">
            <a:avLst/>
          </a:prstGeom>
        </p:spPr>
        <p:txBody>
          <a:bodyPr wrap="none">
            <a:spAutoFit/>
          </a:bodyPr>
          <a:lstStyle/>
          <a:p>
            <a:pPr algn="ctr"/>
            <a:r>
              <a:rPr lang="en-US" b="1" dirty="0">
                <a:solidFill>
                  <a:srgbClr val="000000"/>
                </a:solidFill>
                <a:latin typeface="Arial" charset="0"/>
              </a:rPr>
              <a:t>@PCH_SF</a:t>
            </a:r>
          </a:p>
        </p:txBody>
      </p:sp>
      <p:pic>
        <p:nvPicPr>
          <p:cNvPr id="10" name="Picture 9">
            <a:extLst>
              <a:ext uri="{FF2B5EF4-FFF2-40B4-BE49-F238E27FC236}">
                <a16:creationId xmlns:a16="http://schemas.microsoft.com/office/drawing/2014/main" id="{079B795F-BA98-DF4E-B188-33CBF41186B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509129" y="50345"/>
            <a:ext cx="391287" cy="391287"/>
          </a:xfrm>
          <a:prstGeom prst="rect">
            <a:avLst/>
          </a:prstGeom>
        </p:spPr>
      </p:pic>
    </p:spTree>
    <p:extLst>
      <p:ext uri="{BB962C8B-B14F-4D97-AF65-F5344CB8AC3E}">
        <p14:creationId xmlns:p14="http://schemas.microsoft.com/office/powerpoint/2010/main" val="399765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856C9D-9643-BF42-9484-4854CEF6C0E6}"/>
              </a:ext>
            </a:extLst>
          </p:cNvPr>
          <p:cNvSpPr>
            <a:spLocks noGrp="1"/>
          </p:cNvSpPr>
          <p:nvPr>
            <p:ph type="title"/>
          </p:nvPr>
        </p:nvSpPr>
        <p:spPr/>
        <p:txBody>
          <a:bodyPr>
            <a:normAutofit fontScale="90000"/>
          </a:bodyPr>
          <a:lstStyle/>
          <a:p>
            <a:r>
              <a:rPr lang="en-US" dirty="0"/>
              <a:t>How does ID help with screening?</a:t>
            </a:r>
          </a:p>
        </p:txBody>
      </p:sp>
      <p:sp>
        <p:nvSpPr>
          <p:cNvPr id="4" name="Content Placeholder 3">
            <a:extLst>
              <a:ext uri="{FF2B5EF4-FFF2-40B4-BE49-F238E27FC236}">
                <a16:creationId xmlns:a16="http://schemas.microsoft.com/office/drawing/2014/main" id="{52463D49-A7E7-6648-9950-89EFCD6BDCFD}"/>
              </a:ext>
            </a:extLst>
          </p:cNvPr>
          <p:cNvSpPr>
            <a:spLocks noGrp="1"/>
          </p:cNvSpPr>
          <p:nvPr>
            <p:ph sz="half" idx="1"/>
          </p:nvPr>
        </p:nvSpPr>
        <p:spPr>
          <a:xfrm>
            <a:off x="457200" y="1200151"/>
            <a:ext cx="4374292" cy="3394472"/>
          </a:xfrm>
        </p:spPr>
        <p:txBody>
          <a:bodyPr>
            <a:normAutofit fontScale="55000" lnSpcReduction="20000"/>
          </a:bodyPr>
          <a:lstStyle/>
          <a:p>
            <a:r>
              <a:rPr lang="en-US" dirty="0"/>
              <a:t>Ensure </a:t>
            </a:r>
            <a:r>
              <a:rPr lang="en-US" b="1" dirty="0"/>
              <a:t>donor screening </a:t>
            </a:r>
            <a:r>
              <a:rPr lang="en-US" dirty="0"/>
              <a:t>performed</a:t>
            </a:r>
          </a:p>
          <a:p>
            <a:pPr lvl="1"/>
            <a:r>
              <a:rPr lang="en-US" dirty="0"/>
              <a:t>Review medical &amp; social history </a:t>
            </a:r>
            <a:endParaRPr lang="en-US" sz="2000" dirty="0"/>
          </a:p>
          <a:p>
            <a:pPr lvl="1"/>
            <a:r>
              <a:rPr lang="en-US" dirty="0"/>
              <a:t>Physical examination </a:t>
            </a:r>
            <a:endParaRPr lang="en-US" sz="2000" dirty="0"/>
          </a:p>
          <a:p>
            <a:pPr lvl="1"/>
            <a:r>
              <a:rPr lang="en-US" dirty="0"/>
              <a:t>Screening of blood samples of donor and recipient</a:t>
            </a:r>
          </a:p>
          <a:p>
            <a:pPr lvl="1"/>
            <a:r>
              <a:rPr lang="en-US" dirty="0"/>
              <a:t>Serology </a:t>
            </a:r>
          </a:p>
          <a:p>
            <a:pPr lvl="1"/>
            <a:r>
              <a:rPr lang="en-US" dirty="0"/>
              <a:t>Nucleic Acid Testing (NAT) </a:t>
            </a:r>
          </a:p>
          <a:p>
            <a:pPr lvl="1"/>
            <a:endParaRPr lang="en-US" sz="1500" dirty="0"/>
          </a:p>
          <a:p>
            <a:pPr lvl="1"/>
            <a:endParaRPr lang="en-US" sz="900" dirty="0"/>
          </a:p>
          <a:p>
            <a:r>
              <a:rPr lang="en-US" dirty="0"/>
              <a:t>Define the </a:t>
            </a:r>
            <a:r>
              <a:rPr lang="en-US" b="1" dirty="0"/>
              <a:t>increased risk </a:t>
            </a:r>
            <a:r>
              <a:rPr lang="en-US" dirty="0"/>
              <a:t>donor </a:t>
            </a:r>
          </a:p>
          <a:p>
            <a:pPr lvl="1"/>
            <a:r>
              <a:rPr lang="en-US" dirty="0"/>
              <a:t>OPTN-defined increased risk donor </a:t>
            </a:r>
          </a:p>
          <a:p>
            <a:pPr lvl="1"/>
            <a:r>
              <a:rPr lang="en-US" dirty="0"/>
              <a:t>Not all risk is the same</a:t>
            </a:r>
          </a:p>
          <a:p>
            <a:pPr lvl="1"/>
            <a:r>
              <a:rPr lang="en-US" dirty="0"/>
              <a:t>Increased risk of transmission of other infections may affect peri-transplant antimicrobials</a:t>
            </a:r>
          </a:p>
          <a:p>
            <a:pPr lvl="1"/>
            <a:endParaRPr lang="en-US" sz="1500" dirty="0"/>
          </a:p>
          <a:p>
            <a:pPr lvl="1"/>
            <a:endParaRPr lang="en-US" sz="900" dirty="0"/>
          </a:p>
          <a:p>
            <a:r>
              <a:rPr lang="en-US" dirty="0"/>
              <a:t>Screen high-risk recipients </a:t>
            </a:r>
            <a:r>
              <a:rPr lang="en-US" b="1" dirty="0"/>
              <a:t>post-transplant</a:t>
            </a:r>
          </a:p>
        </p:txBody>
      </p:sp>
      <p:pic>
        <p:nvPicPr>
          <p:cNvPr id="8" name="Content Placeholder 7">
            <a:extLst>
              <a:ext uri="{FF2B5EF4-FFF2-40B4-BE49-F238E27FC236}">
                <a16:creationId xmlns:a16="http://schemas.microsoft.com/office/drawing/2014/main" id="{E034600A-1B5A-D540-9BFE-4892CC776AE2}"/>
              </a:ext>
            </a:extLst>
          </p:cNvPr>
          <p:cNvPicPr>
            <a:picLocks noGrp="1" noChangeAspect="1"/>
          </p:cNvPicPr>
          <p:nvPr>
            <p:ph sz="half" idx="2"/>
          </p:nvPr>
        </p:nvPicPr>
        <p:blipFill>
          <a:blip r:embed="rId2"/>
          <a:stretch>
            <a:fillRect/>
          </a:stretch>
        </p:blipFill>
        <p:spPr>
          <a:xfrm>
            <a:off x="4734697" y="1200151"/>
            <a:ext cx="4038600" cy="3052613"/>
          </a:xfrm>
        </p:spPr>
      </p:pic>
      <p:sp>
        <p:nvSpPr>
          <p:cNvPr id="9" name="TextBox 8">
            <a:extLst>
              <a:ext uri="{FF2B5EF4-FFF2-40B4-BE49-F238E27FC236}">
                <a16:creationId xmlns:a16="http://schemas.microsoft.com/office/drawing/2014/main" id="{7397E6FC-B2FB-964E-9B91-C0E2090418E3}"/>
              </a:ext>
            </a:extLst>
          </p:cNvPr>
          <p:cNvSpPr txBox="1"/>
          <p:nvPr/>
        </p:nvSpPr>
        <p:spPr>
          <a:xfrm>
            <a:off x="4734697" y="4211555"/>
            <a:ext cx="3619645" cy="307777"/>
          </a:xfrm>
          <a:prstGeom prst="rect">
            <a:avLst/>
          </a:prstGeom>
          <a:noFill/>
        </p:spPr>
        <p:txBody>
          <a:bodyPr wrap="none" rtlCol="0">
            <a:spAutoFit/>
          </a:bodyPr>
          <a:lstStyle/>
          <a:p>
            <a:r>
              <a:rPr lang="en-US" sz="1400" dirty="0"/>
              <a:t>Transplant ID supper club at ID week 2018</a:t>
            </a:r>
          </a:p>
        </p:txBody>
      </p:sp>
    </p:spTree>
    <p:extLst>
      <p:ext uri="{BB962C8B-B14F-4D97-AF65-F5344CB8AC3E}">
        <p14:creationId xmlns:p14="http://schemas.microsoft.com/office/powerpoint/2010/main" val="44663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D76D-3CAE-A74F-B9E0-C3DC0E6DB03D}"/>
              </a:ext>
            </a:extLst>
          </p:cNvPr>
          <p:cNvSpPr>
            <a:spLocks noGrp="1"/>
          </p:cNvSpPr>
          <p:nvPr>
            <p:ph type="title"/>
          </p:nvPr>
        </p:nvSpPr>
        <p:spPr/>
        <p:txBody>
          <a:bodyPr/>
          <a:lstStyle/>
          <a:p>
            <a:r>
              <a:rPr lang="en-US" dirty="0"/>
              <a:t>What is screened?</a:t>
            </a:r>
          </a:p>
        </p:txBody>
      </p:sp>
      <p:sp>
        <p:nvSpPr>
          <p:cNvPr id="3" name="Content Placeholder 2">
            <a:extLst>
              <a:ext uri="{FF2B5EF4-FFF2-40B4-BE49-F238E27FC236}">
                <a16:creationId xmlns:a16="http://schemas.microsoft.com/office/drawing/2014/main" id="{ECF853A8-FEAC-4342-BDF0-4C08B7A72ED8}"/>
              </a:ext>
            </a:extLst>
          </p:cNvPr>
          <p:cNvSpPr>
            <a:spLocks noGrp="1"/>
          </p:cNvSpPr>
          <p:nvPr>
            <p:ph sz="half" idx="1"/>
          </p:nvPr>
        </p:nvSpPr>
        <p:spPr>
          <a:xfrm>
            <a:off x="457199" y="1200151"/>
            <a:ext cx="4683211" cy="3820906"/>
          </a:xfrm>
        </p:spPr>
        <p:txBody>
          <a:bodyPr>
            <a:normAutofit fontScale="77500" lnSpcReduction="20000"/>
          </a:bodyPr>
          <a:lstStyle/>
          <a:p>
            <a:pPr marL="514350" indent="-514350">
              <a:buFont typeface="+mj-lt"/>
              <a:buAutoNum type="arabicPeriod"/>
            </a:pPr>
            <a:r>
              <a:rPr lang="en-US" dirty="0"/>
              <a:t>The “</a:t>
            </a:r>
            <a:r>
              <a:rPr lang="en-US" b="1" dirty="0"/>
              <a:t>Big 3</a:t>
            </a:r>
            <a:r>
              <a:rPr lang="en-US" dirty="0"/>
              <a:t>”: HIV, Hep B, Hep C</a:t>
            </a:r>
          </a:p>
          <a:p>
            <a:pPr marL="514350" indent="-514350">
              <a:buFont typeface="+mj-lt"/>
              <a:buAutoNum type="arabicPeriod"/>
            </a:pPr>
            <a:endParaRPr lang="en-US" sz="1000" dirty="0"/>
          </a:p>
          <a:p>
            <a:pPr marL="514350" indent="-514350">
              <a:buFont typeface="+mj-lt"/>
              <a:buAutoNum type="arabicPeriod"/>
            </a:pPr>
            <a:r>
              <a:rPr lang="en-US" dirty="0"/>
              <a:t>The </a:t>
            </a:r>
            <a:r>
              <a:rPr lang="en-US" b="1" dirty="0"/>
              <a:t>givens</a:t>
            </a:r>
            <a:r>
              <a:rPr lang="en-US" dirty="0"/>
              <a:t>: CMV, EBV, HSV, VZV, toxoplasma, syphilis, bacteria</a:t>
            </a:r>
          </a:p>
          <a:p>
            <a:pPr marL="514350" indent="-514350">
              <a:buFont typeface="+mj-lt"/>
              <a:buAutoNum type="arabicPeriod"/>
            </a:pPr>
            <a:endParaRPr lang="en-US" sz="1100" dirty="0"/>
          </a:p>
          <a:p>
            <a:pPr marL="514350" indent="-514350">
              <a:buFont typeface="+mj-lt"/>
              <a:buAutoNum type="arabicPeriod"/>
            </a:pPr>
            <a:r>
              <a:rPr lang="en-US" dirty="0"/>
              <a:t>The “</a:t>
            </a:r>
            <a:r>
              <a:rPr lang="en-US" b="1" dirty="0"/>
              <a:t>Next 3</a:t>
            </a:r>
            <a:r>
              <a:rPr lang="en-US" dirty="0"/>
              <a:t>”: </a:t>
            </a:r>
            <a:r>
              <a:rPr lang="en-US" b="1" dirty="0"/>
              <a:t>TB</a:t>
            </a:r>
            <a:r>
              <a:rPr lang="en-US" dirty="0"/>
              <a:t>, Chagas, endemic mycoses</a:t>
            </a:r>
          </a:p>
          <a:p>
            <a:pPr marL="514350" indent="-514350">
              <a:buFont typeface="+mj-lt"/>
              <a:buAutoNum type="arabicPeriod"/>
            </a:pPr>
            <a:endParaRPr lang="en-US" sz="1100" dirty="0"/>
          </a:p>
          <a:p>
            <a:pPr marL="514350" indent="-514350">
              <a:buFont typeface="+mj-lt"/>
              <a:buAutoNum type="arabicPeriod"/>
            </a:pPr>
            <a:r>
              <a:rPr lang="en-US" dirty="0"/>
              <a:t>More </a:t>
            </a:r>
            <a:r>
              <a:rPr lang="en-US" b="1" dirty="0"/>
              <a:t>a la carte</a:t>
            </a:r>
            <a:r>
              <a:rPr lang="en-US" dirty="0"/>
              <a:t>: </a:t>
            </a:r>
            <a:r>
              <a:rPr lang="en-US" dirty="0" err="1"/>
              <a:t>Strongyloides</a:t>
            </a:r>
            <a:r>
              <a:rPr lang="en-US" dirty="0"/>
              <a:t>, West Nile</a:t>
            </a:r>
          </a:p>
          <a:p>
            <a:pPr marL="514350" indent="-514350">
              <a:buFont typeface="+mj-lt"/>
              <a:buAutoNum type="arabicPeriod"/>
            </a:pPr>
            <a:endParaRPr lang="en-US" sz="1100" dirty="0"/>
          </a:p>
          <a:p>
            <a:pPr marL="514350" indent="-514350">
              <a:buFont typeface="+mj-lt"/>
              <a:buAutoNum type="arabicPeriod"/>
            </a:pPr>
            <a:r>
              <a:rPr lang="en-US" dirty="0"/>
              <a:t>The </a:t>
            </a:r>
            <a:r>
              <a:rPr lang="en-US" b="1" dirty="0" err="1"/>
              <a:t>impossibles</a:t>
            </a:r>
            <a:r>
              <a:rPr lang="en-US" dirty="0"/>
              <a:t>: LCMV, microsporidia</a:t>
            </a:r>
          </a:p>
          <a:p>
            <a:endParaRPr lang="en-US" dirty="0"/>
          </a:p>
        </p:txBody>
      </p:sp>
      <p:sp>
        <p:nvSpPr>
          <p:cNvPr id="8" name="TextBox 1">
            <a:extLst>
              <a:ext uri="{FF2B5EF4-FFF2-40B4-BE49-F238E27FC236}">
                <a16:creationId xmlns:a16="http://schemas.microsoft.com/office/drawing/2014/main" id="{8674724B-7EB6-2846-9F11-236E5C22C6FF}"/>
              </a:ext>
            </a:extLst>
          </p:cNvPr>
          <p:cNvSpPr txBox="1">
            <a:spLocks noChangeArrowheads="1"/>
          </p:cNvSpPr>
          <p:nvPr/>
        </p:nvSpPr>
        <p:spPr bwMode="auto">
          <a:xfrm>
            <a:off x="5309553" y="4559392"/>
            <a:ext cx="331815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4400">
                <a:solidFill>
                  <a:srgbClr val="FFFF00"/>
                </a:solidFill>
                <a:latin typeface="Helvetica" charset="0"/>
              </a:defRPr>
            </a:lvl1pPr>
            <a:lvl2pPr marL="742950" indent="-285750">
              <a:defRPr sz="4400">
                <a:solidFill>
                  <a:srgbClr val="FFFF00"/>
                </a:solidFill>
                <a:latin typeface="Helvetica" charset="0"/>
              </a:defRPr>
            </a:lvl2pPr>
            <a:lvl3pPr marL="1143000" indent="-228600">
              <a:defRPr sz="4400">
                <a:solidFill>
                  <a:srgbClr val="FFFF00"/>
                </a:solidFill>
                <a:latin typeface="Helvetica" charset="0"/>
              </a:defRPr>
            </a:lvl3pPr>
            <a:lvl4pPr marL="1600200" indent="-228600">
              <a:defRPr sz="4400">
                <a:solidFill>
                  <a:srgbClr val="FFFF00"/>
                </a:solidFill>
                <a:latin typeface="Helvetica" charset="0"/>
              </a:defRPr>
            </a:lvl4pPr>
            <a:lvl5pPr marL="2057400" indent="-228600">
              <a:defRPr sz="4400">
                <a:solidFill>
                  <a:srgbClr val="FFFF00"/>
                </a:solidFill>
                <a:latin typeface="Helvetica" charset="0"/>
              </a:defRPr>
            </a:lvl5pPr>
            <a:lvl6pPr marL="2514600" indent="-228600" algn="ctr" eaLnBrk="0" fontAlgn="base" hangingPunct="0">
              <a:spcBef>
                <a:spcPct val="0"/>
              </a:spcBef>
              <a:spcAft>
                <a:spcPct val="0"/>
              </a:spcAft>
              <a:defRPr sz="4400">
                <a:solidFill>
                  <a:srgbClr val="FFFF00"/>
                </a:solidFill>
                <a:latin typeface="Helvetica" charset="0"/>
              </a:defRPr>
            </a:lvl6pPr>
            <a:lvl7pPr marL="2971800" indent="-228600" algn="ctr" eaLnBrk="0" fontAlgn="base" hangingPunct="0">
              <a:spcBef>
                <a:spcPct val="0"/>
              </a:spcBef>
              <a:spcAft>
                <a:spcPct val="0"/>
              </a:spcAft>
              <a:defRPr sz="4400">
                <a:solidFill>
                  <a:srgbClr val="FFFF00"/>
                </a:solidFill>
                <a:latin typeface="Helvetica" charset="0"/>
              </a:defRPr>
            </a:lvl7pPr>
            <a:lvl8pPr marL="3429000" indent="-228600" algn="ctr" eaLnBrk="0" fontAlgn="base" hangingPunct="0">
              <a:spcBef>
                <a:spcPct val="0"/>
              </a:spcBef>
              <a:spcAft>
                <a:spcPct val="0"/>
              </a:spcAft>
              <a:defRPr sz="4400">
                <a:solidFill>
                  <a:srgbClr val="FFFF00"/>
                </a:solidFill>
                <a:latin typeface="Helvetica" charset="0"/>
              </a:defRPr>
            </a:lvl8pPr>
            <a:lvl9pPr marL="3886200" indent="-228600" algn="ctr" eaLnBrk="0" fontAlgn="base" hangingPunct="0">
              <a:spcBef>
                <a:spcPct val="0"/>
              </a:spcBef>
              <a:spcAft>
                <a:spcPct val="0"/>
              </a:spcAft>
              <a:defRPr sz="4400">
                <a:solidFill>
                  <a:srgbClr val="FFFF00"/>
                </a:solidFill>
                <a:latin typeface="Helvetica" charset="0"/>
              </a:defRPr>
            </a:lvl9pPr>
          </a:lstStyle>
          <a:p>
            <a:pPr defTabSz="914400" eaLnBrk="0" fontAlgn="base" hangingPunct="0">
              <a:spcBef>
                <a:spcPct val="0"/>
              </a:spcBef>
              <a:spcAft>
                <a:spcPct val="0"/>
              </a:spcAft>
            </a:pPr>
            <a:r>
              <a:rPr lang="en-US" altLang="en-US" sz="1200" dirty="0" err="1">
                <a:solidFill>
                  <a:srgbClr val="000000"/>
                </a:solidFill>
              </a:rPr>
              <a:t>Hocevar</a:t>
            </a:r>
            <a:r>
              <a:rPr lang="en-US" altLang="en-US" sz="1200" dirty="0">
                <a:solidFill>
                  <a:srgbClr val="000000"/>
                </a:solidFill>
              </a:rPr>
              <a:t> S et al, Ann Intern Med; 2014; 160(4)</a:t>
            </a:r>
          </a:p>
          <a:p>
            <a:pPr defTabSz="914400" eaLnBrk="0" fontAlgn="base" hangingPunct="0">
              <a:spcBef>
                <a:spcPct val="0"/>
              </a:spcBef>
              <a:spcAft>
                <a:spcPct val="0"/>
              </a:spcAft>
            </a:pPr>
            <a:r>
              <a:rPr lang="en-US" altLang="en-US" sz="1200" dirty="0" err="1">
                <a:solidFill>
                  <a:srgbClr val="000000"/>
                </a:solidFill>
              </a:rPr>
              <a:t>Kotton</a:t>
            </a:r>
            <a:r>
              <a:rPr lang="en-US" altLang="en-US" sz="1200" dirty="0">
                <a:solidFill>
                  <a:srgbClr val="000000"/>
                </a:solidFill>
              </a:rPr>
              <a:t> C, Ann Intern Med; 2014; 160(4)</a:t>
            </a:r>
          </a:p>
        </p:txBody>
      </p:sp>
      <p:pic>
        <p:nvPicPr>
          <p:cNvPr id="5122" name="Picture 2" descr="Far Side Cartoon: How Nature Says, Do Not Touch">
            <a:extLst>
              <a:ext uri="{FF2B5EF4-FFF2-40B4-BE49-F238E27FC236}">
                <a16:creationId xmlns:a16="http://schemas.microsoft.com/office/drawing/2014/main" id="{7525E427-43BE-F649-A80B-B0F0BB5F684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15574" y="1200150"/>
            <a:ext cx="2703851"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720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Objectives</a:t>
            </a:r>
          </a:p>
        </p:txBody>
      </p:sp>
      <p:sp>
        <p:nvSpPr>
          <p:cNvPr id="6" name="Content Placeholder 5"/>
          <p:cNvSpPr>
            <a:spLocks noGrp="1"/>
          </p:cNvSpPr>
          <p:nvPr>
            <p:ph idx="1"/>
          </p:nvPr>
        </p:nvSpPr>
        <p:spPr>
          <a:xfrm>
            <a:off x="457200" y="1210769"/>
            <a:ext cx="8229600" cy="3394472"/>
          </a:xfrm>
        </p:spPr>
        <p:txBody>
          <a:bodyPr>
            <a:noAutofit/>
          </a:bodyPr>
          <a:lstStyle/>
          <a:p>
            <a:pPr lvl="0"/>
            <a:r>
              <a:rPr lang="en-US" sz="2000" dirty="0">
                <a:solidFill>
                  <a:schemeClr val="bg1">
                    <a:lumMod val="75000"/>
                  </a:schemeClr>
                </a:solidFill>
              </a:rPr>
              <a:t>List several ways in which organs are screened for infectious diseases in donors and recipients at transplant centers</a:t>
            </a:r>
          </a:p>
          <a:p>
            <a:pPr lvl="0"/>
            <a:endParaRPr lang="en-US" sz="800" dirty="0"/>
          </a:p>
          <a:p>
            <a:pPr lvl="0"/>
            <a:r>
              <a:rPr lang="en-US" sz="2000" dirty="0"/>
              <a:t>Compare screening practices for TB in Solid Organ Transplant donors and recipients at various transplant centers in the U.S.</a:t>
            </a:r>
          </a:p>
          <a:p>
            <a:pPr lvl="0"/>
            <a:endParaRPr lang="en-US" sz="800" dirty="0"/>
          </a:p>
          <a:p>
            <a:pPr lvl="0"/>
            <a:r>
              <a:rPr lang="en-US" sz="2000" dirty="0">
                <a:solidFill>
                  <a:schemeClr val="bg1">
                    <a:lumMod val="75000"/>
                  </a:schemeClr>
                </a:solidFill>
              </a:rPr>
              <a:t>Review current guidelines for TB among Solid Organ Transplant recipients in the U.S.</a:t>
            </a:r>
          </a:p>
          <a:p>
            <a:pPr lvl="0"/>
            <a:endParaRPr lang="en-US" sz="800" dirty="0">
              <a:solidFill>
                <a:schemeClr val="bg1">
                  <a:lumMod val="75000"/>
                </a:schemeClr>
              </a:solidFill>
            </a:endParaRPr>
          </a:p>
          <a:p>
            <a:pPr lvl="0"/>
            <a:r>
              <a:rPr lang="en-US" sz="2000" dirty="0">
                <a:solidFill>
                  <a:schemeClr val="bg1">
                    <a:lumMod val="75000"/>
                  </a:schemeClr>
                </a:solidFill>
              </a:rPr>
              <a:t>Illustrate screening, diagnosis and treatment issues in TB in transplant recipients using case examples</a:t>
            </a:r>
          </a:p>
          <a:p>
            <a:endParaRPr lang="en-US" sz="1200" dirty="0"/>
          </a:p>
        </p:txBody>
      </p:sp>
      <p:pic>
        <p:nvPicPr>
          <p:cNvPr id="7" name="Picture 6">
            <a:extLst>
              <a:ext uri="{FF2B5EF4-FFF2-40B4-BE49-F238E27FC236}">
                <a16:creationId xmlns:a16="http://schemas.microsoft.com/office/drawing/2014/main" id="{F5A80E1E-87E5-4B4C-A750-499064EB74C9}"/>
              </a:ext>
            </a:extLst>
          </p:cNvPr>
          <p:cNvPicPr>
            <a:picLocks noChangeAspect="1"/>
          </p:cNvPicPr>
          <p:nvPr/>
        </p:nvPicPr>
        <p:blipFill>
          <a:blip r:embed="rId2"/>
          <a:stretch>
            <a:fillRect/>
          </a:stretch>
        </p:blipFill>
        <p:spPr>
          <a:xfrm>
            <a:off x="8258176" y="2042282"/>
            <a:ext cx="685800" cy="685800"/>
          </a:xfrm>
          <a:prstGeom prst="rect">
            <a:avLst/>
          </a:prstGeom>
        </p:spPr>
      </p:pic>
    </p:spTree>
    <p:extLst>
      <p:ext uri="{BB962C8B-B14F-4D97-AF65-F5344CB8AC3E}">
        <p14:creationId xmlns:p14="http://schemas.microsoft.com/office/powerpoint/2010/main" val="1893954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526C50-2556-3941-8A42-A6A6E0B06E6C}"/>
              </a:ext>
            </a:extLst>
          </p:cNvPr>
          <p:cNvSpPr>
            <a:spLocks noGrp="1"/>
          </p:cNvSpPr>
          <p:nvPr>
            <p:ph type="title"/>
          </p:nvPr>
        </p:nvSpPr>
        <p:spPr>
          <a:xfrm>
            <a:off x="457200" y="205979"/>
            <a:ext cx="8229600" cy="857250"/>
          </a:xfrm>
        </p:spPr>
        <p:txBody>
          <a:bodyPr>
            <a:normAutofit/>
          </a:bodyPr>
          <a:lstStyle/>
          <a:p>
            <a:r>
              <a:rPr lang="en-US" dirty="0"/>
              <a:t>Data</a:t>
            </a:r>
            <a:endParaRPr lang="en-US" sz="3100" dirty="0"/>
          </a:p>
        </p:txBody>
      </p:sp>
      <p:pic>
        <p:nvPicPr>
          <p:cNvPr id="5" name="Picture 4">
            <a:extLst>
              <a:ext uri="{FF2B5EF4-FFF2-40B4-BE49-F238E27FC236}">
                <a16:creationId xmlns:a16="http://schemas.microsoft.com/office/drawing/2014/main" id="{EB18BAFF-19FF-304A-8B63-539B59F912E7}"/>
              </a:ext>
            </a:extLst>
          </p:cNvPr>
          <p:cNvPicPr>
            <a:picLocks noChangeAspect="1"/>
          </p:cNvPicPr>
          <p:nvPr/>
        </p:nvPicPr>
        <p:blipFill rotWithShape="1">
          <a:blip r:embed="rId3"/>
          <a:srcRect l="20987" t="14843" r="22757" b="14444"/>
          <a:stretch/>
        </p:blipFill>
        <p:spPr>
          <a:xfrm>
            <a:off x="2082264" y="1924175"/>
            <a:ext cx="982211" cy="821598"/>
          </a:xfrm>
          <a:prstGeom prst="rect">
            <a:avLst/>
          </a:prstGeom>
        </p:spPr>
      </p:pic>
      <p:pic>
        <p:nvPicPr>
          <p:cNvPr id="6" name="Picture 5">
            <a:extLst>
              <a:ext uri="{FF2B5EF4-FFF2-40B4-BE49-F238E27FC236}">
                <a16:creationId xmlns:a16="http://schemas.microsoft.com/office/drawing/2014/main" id="{BE03096C-8D53-F44E-AA37-48000B521CDF}"/>
              </a:ext>
            </a:extLst>
          </p:cNvPr>
          <p:cNvPicPr>
            <a:picLocks noChangeAspect="1"/>
          </p:cNvPicPr>
          <p:nvPr/>
        </p:nvPicPr>
        <p:blipFill>
          <a:blip r:embed="rId4"/>
          <a:stretch>
            <a:fillRect/>
          </a:stretch>
        </p:blipFill>
        <p:spPr>
          <a:xfrm>
            <a:off x="2156366" y="3302672"/>
            <a:ext cx="834006" cy="834006"/>
          </a:xfrm>
          <a:prstGeom prst="rect">
            <a:avLst/>
          </a:prstGeom>
        </p:spPr>
      </p:pic>
      <p:sp>
        <p:nvSpPr>
          <p:cNvPr id="7" name="TextBox 6">
            <a:extLst>
              <a:ext uri="{FF2B5EF4-FFF2-40B4-BE49-F238E27FC236}">
                <a16:creationId xmlns:a16="http://schemas.microsoft.com/office/drawing/2014/main" id="{340CB1F9-EB92-1A48-A4FE-9352E834FA9E}"/>
              </a:ext>
            </a:extLst>
          </p:cNvPr>
          <p:cNvSpPr txBox="1"/>
          <p:nvPr/>
        </p:nvSpPr>
        <p:spPr>
          <a:xfrm>
            <a:off x="3966519" y="2150308"/>
            <a:ext cx="4019049" cy="369332"/>
          </a:xfrm>
          <a:prstGeom prst="rect">
            <a:avLst/>
          </a:prstGeom>
          <a:noFill/>
        </p:spPr>
        <p:txBody>
          <a:bodyPr wrap="none" rtlCol="0">
            <a:spAutoFit/>
          </a:bodyPr>
          <a:lstStyle/>
          <a:p>
            <a:r>
              <a:rPr lang="en-US" dirty="0"/>
              <a:t>16 Organ Procurement Organizations</a:t>
            </a:r>
          </a:p>
        </p:txBody>
      </p:sp>
      <p:sp>
        <p:nvSpPr>
          <p:cNvPr id="8" name="TextBox 7">
            <a:extLst>
              <a:ext uri="{FF2B5EF4-FFF2-40B4-BE49-F238E27FC236}">
                <a16:creationId xmlns:a16="http://schemas.microsoft.com/office/drawing/2014/main" id="{67C09D85-7603-0644-8817-F9538372A37D}"/>
              </a:ext>
            </a:extLst>
          </p:cNvPr>
          <p:cNvSpPr txBox="1"/>
          <p:nvPr/>
        </p:nvSpPr>
        <p:spPr>
          <a:xfrm>
            <a:off x="3966518" y="3535009"/>
            <a:ext cx="2454583" cy="369332"/>
          </a:xfrm>
          <a:prstGeom prst="rect">
            <a:avLst/>
          </a:prstGeom>
          <a:noFill/>
        </p:spPr>
        <p:txBody>
          <a:bodyPr wrap="none" rtlCol="0">
            <a:spAutoFit/>
          </a:bodyPr>
          <a:lstStyle/>
          <a:p>
            <a:r>
              <a:rPr lang="en-US" dirty="0"/>
              <a:t>17 Transplant Centers</a:t>
            </a:r>
          </a:p>
        </p:txBody>
      </p:sp>
    </p:spTree>
    <p:extLst>
      <p:ext uri="{BB962C8B-B14F-4D97-AF65-F5344CB8AC3E}">
        <p14:creationId xmlns:p14="http://schemas.microsoft.com/office/powerpoint/2010/main" val="86678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82ADE00C-C78F-CE4E-90C4-C7EC8FCC3399}"/>
              </a:ext>
            </a:extLst>
          </p:cNvPr>
          <p:cNvPicPr>
            <a:picLocks noGrp="1" noChangeAspect="1"/>
          </p:cNvPicPr>
          <p:nvPr>
            <p:ph idx="1"/>
          </p:nvPr>
        </p:nvPicPr>
        <p:blipFill>
          <a:blip r:embed="rId3"/>
          <a:stretch>
            <a:fillRect/>
          </a:stretch>
        </p:blipFill>
        <p:spPr>
          <a:xfrm>
            <a:off x="1518301" y="302270"/>
            <a:ext cx="6107397" cy="4841230"/>
          </a:xfrm>
          <a:prstGeom prst="rect">
            <a:avLst/>
          </a:prstGeom>
        </p:spPr>
      </p:pic>
      <p:sp>
        <p:nvSpPr>
          <p:cNvPr id="6" name="Title 5">
            <a:extLst>
              <a:ext uri="{FF2B5EF4-FFF2-40B4-BE49-F238E27FC236}">
                <a16:creationId xmlns:a16="http://schemas.microsoft.com/office/drawing/2014/main" id="{FF58AB14-C924-F647-85EA-592D1A79AB4D}"/>
              </a:ext>
            </a:extLst>
          </p:cNvPr>
          <p:cNvSpPr>
            <a:spLocks noGrp="1"/>
          </p:cNvSpPr>
          <p:nvPr>
            <p:ph type="title"/>
          </p:nvPr>
        </p:nvSpPr>
        <p:spPr/>
        <p:txBody>
          <a:bodyPr>
            <a:normAutofit fontScale="90000"/>
          </a:bodyPr>
          <a:lstStyle/>
          <a:p>
            <a:r>
              <a:rPr lang="en-US" dirty="0"/>
              <a:t>LTBI screening</a:t>
            </a:r>
            <a:br>
              <a:rPr lang="en-US" dirty="0"/>
            </a:br>
            <a:r>
              <a:rPr lang="en-US" sz="3100" dirty="0"/>
              <a:t>OPO deceased donors</a:t>
            </a:r>
          </a:p>
        </p:txBody>
      </p:sp>
      <p:sp>
        <p:nvSpPr>
          <p:cNvPr id="9" name="TextBox 8">
            <a:extLst>
              <a:ext uri="{FF2B5EF4-FFF2-40B4-BE49-F238E27FC236}">
                <a16:creationId xmlns:a16="http://schemas.microsoft.com/office/drawing/2014/main" id="{943A3BC9-E771-F541-B64F-0376F0297F09}"/>
              </a:ext>
            </a:extLst>
          </p:cNvPr>
          <p:cNvSpPr txBox="1"/>
          <p:nvPr/>
        </p:nvSpPr>
        <p:spPr>
          <a:xfrm>
            <a:off x="2879124" y="4594225"/>
            <a:ext cx="3578737" cy="369332"/>
          </a:xfrm>
          <a:prstGeom prst="rect">
            <a:avLst/>
          </a:prstGeom>
          <a:noFill/>
        </p:spPr>
        <p:txBody>
          <a:bodyPr wrap="none" rtlCol="0">
            <a:spAutoFit/>
          </a:bodyPr>
          <a:lstStyle/>
          <a:p>
            <a:r>
              <a:rPr lang="en-US" dirty="0"/>
              <a:t>58 OPOs organized in 11 regions</a:t>
            </a:r>
          </a:p>
        </p:txBody>
      </p:sp>
      <p:pic>
        <p:nvPicPr>
          <p:cNvPr id="10" name="Picture 9">
            <a:extLst>
              <a:ext uri="{FF2B5EF4-FFF2-40B4-BE49-F238E27FC236}">
                <a16:creationId xmlns:a16="http://schemas.microsoft.com/office/drawing/2014/main" id="{B2029DAE-702A-9F40-A744-C38D83A8083B}"/>
              </a:ext>
            </a:extLst>
          </p:cNvPr>
          <p:cNvPicPr>
            <a:picLocks noChangeAspect="1"/>
          </p:cNvPicPr>
          <p:nvPr/>
        </p:nvPicPr>
        <p:blipFill rotWithShape="1">
          <a:blip r:embed="rId4"/>
          <a:srcRect l="20987" t="14843" r="22757" b="14444"/>
          <a:stretch/>
        </p:blipFill>
        <p:spPr>
          <a:xfrm>
            <a:off x="5603940" y="3307300"/>
            <a:ext cx="432486" cy="361765"/>
          </a:xfrm>
          <a:prstGeom prst="rect">
            <a:avLst/>
          </a:prstGeom>
        </p:spPr>
      </p:pic>
      <p:pic>
        <p:nvPicPr>
          <p:cNvPr id="14" name="Picture 13">
            <a:extLst>
              <a:ext uri="{FF2B5EF4-FFF2-40B4-BE49-F238E27FC236}">
                <a16:creationId xmlns:a16="http://schemas.microsoft.com/office/drawing/2014/main" id="{D3FB3470-C4F0-3D4B-B522-E872EA489162}"/>
              </a:ext>
            </a:extLst>
          </p:cNvPr>
          <p:cNvPicPr>
            <a:picLocks noChangeAspect="1"/>
          </p:cNvPicPr>
          <p:nvPr/>
        </p:nvPicPr>
        <p:blipFill rotWithShape="1">
          <a:blip r:embed="rId4"/>
          <a:srcRect l="20987" t="14843" r="22757" b="14444"/>
          <a:stretch/>
        </p:blipFill>
        <p:spPr>
          <a:xfrm>
            <a:off x="6965392" y="1796582"/>
            <a:ext cx="432486" cy="361765"/>
          </a:xfrm>
          <a:prstGeom prst="rect">
            <a:avLst/>
          </a:prstGeom>
        </p:spPr>
      </p:pic>
      <p:pic>
        <p:nvPicPr>
          <p:cNvPr id="15" name="Picture 14">
            <a:extLst>
              <a:ext uri="{FF2B5EF4-FFF2-40B4-BE49-F238E27FC236}">
                <a16:creationId xmlns:a16="http://schemas.microsoft.com/office/drawing/2014/main" id="{37E93C6A-2814-5049-BDB2-33F7D7A1AB25}"/>
              </a:ext>
            </a:extLst>
          </p:cNvPr>
          <p:cNvPicPr>
            <a:picLocks noChangeAspect="1"/>
          </p:cNvPicPr>
          <p:nvPr/>
        </p:nvPicPr>
        <p:blipFill rotWithShape="1">
          <a:blip r:embed="rId4"/>
          <a:srcRect l="20987" t="14843" r="22757" b="14444"/>
          <a:stretch/>
        </p:blipFill>
        <p:spPr>
          <a:xfrm>
            <a:off x="6563648" y="2891700"/>
            <a:ext cx="432486" cy="361765"/>
          </a:xfrm>
          <a:prstGeom prst="rect">
            <a:avLst/>
          </a:prstGeom>
        </p:spPr>
      </p:pic>
      <p:pic>
        <p:nvPicPr>
          <p:cNvPr id="16" name="Picture 15">
            <a:extLst>
              <a:ext uri="{FF2B5EF4-FFF2-40B4-BE49-F238E27FC236}">
                <a16:creationId xmlns:a16="http://schemas.microsoft.com/office/drawing/2014/main" id="{07452DCB-2315-8747-A94F-5EE7D1C38540}"/>
              </a:ext>
            </a:extLst>
          </p:cNvPr>
          <p:cNvPicPr>
            <a:picLocks noChangeAspect="1"/>
          </p:cNvPicPr>
          <p:nvPr/>
        </p:nvPicPr>
        <p:blipFill rotWithShape="1">
          <a:blip r:embed="rId4"/>
          <a:srcRect l="20987" t="14843" r="22757" b="14444"/>
          <a:stretch/>
        </p:blipFill>
        <p:spPr>
          <a:xfrm>
            <a:off x="2197594" y="1621733"/>
            <a:ext cx="432486" cy="361765"/>
          </a:xfrm>
          <a:prstGeom prst="rect">
            <a:avLst/>
          </a:prstGeom>
        </p:spPr>
      </p:pic>
      <p:pic>
        <p:nvPicPr>
          <p:cNvPr id="17" name="Picture 16">
            <a:extLst>
              <a:ext uri="{FF2B5EF4-FFF2-40B4-BE49-F238E27FC236}">
                <a16:creationId xmlns:a16="http://schemas.microsoft.com/office/drawing/2014/main" id="{F4512804-C85F-E940-BF5A-192A13B1AF62}"/>
              </a:ext>
            </a:extLst>
          </p:cNvPr>
          <p:cNvPicPr>
            <a:picLocks noChangeAspect="1"/>
          </p:cNvPicPr>
          <p:nvPr/>
        </p:nvPicPr>
        <p:blipFill rotWithShape="1">
          <a:blip r:embed="rId4"/>
          <a:srcRect l="20987" t="14843" r="22757" b="14444"/>
          <a:stretch/>
        </p:blipFill>
        <p:spPr>
          <a:xfrm>
            <a:off x="2197594" y="2542002"/>
            <a:ext cx="432486" cy="361765"/>
          </a:xfrm>
          <a:prstGeom prst="rect">
            <a:avLst/>
          </a:prstGeom>
        </p:spPr>
      </p:pic>
      <p:pic>
        <p:nvPicPr>
          <p:cNvPr id="18" name="Picture 17">
            <a:extLst>
              <a:ext uri="{FF2B5EF4-FFF2-40B4-BE49-F238E27FC236}">
                <a16:creationId xmlns:a16="http://schemas.microsoft.com/office/drawing/2014/main" id="{4F3A84D3-AB15-034B-962D-354ED54B3EDA}"/>
              </a:ext>
            </a:extLst>
          </p:cNvPr>
          <p:cNvPicPr>
            <a:picLocks noChangeAspect="1"/>
          </p:cNvPicPr>
          <p:nvPr/>
        </p:nvPicPr>
        <p:blipFill rotWithShape="1">
          <a:blip r:embed="rId4"/>
          <a:srcRect l="20987" t="14843" r="22757" b="14444"/>
          <a:stretch/>
        </p:blipFill>
        <p:spPr>
          <a:xfrm>
            <a:off x="6241618" y="3897137"/>
            <a:ext cx="432486" cy="361765"/>
          </a:xfrm>
          <a:prstGeom prst="rect">
            <a:avLst/>
          </a:prstGeom>
        </p:spPr>
      </p:pic>
      <p:pic>
        <p:nvPicPr>
          <p:cNvPr id="19" name="Picture 18">
            <a:extLst>
              <a:ext uri="{FF2B5EF4-FFF2-40B4-BE49-F238E27FC236}">
                <a16:creationId xmlns:a16="http://schemas.microsoft.com/office/drawing/2014/main" id="{EAC6E68A-298B-C845-9D40-A37E69289FF1}"/>
              </a:ext>
            </a:extLst>
          </p:cNvPr>
          <p:cNvPicPr>
            <a:picLocks noChangeAspect="1"/>
          </p:cNvPicPr>
          <p:nvPr/>
        </p:nvPicPr>
        <p:blipFill rotWithShape="1">
          <a:blip r:embed="rId4"/>
          <a:srcRect l="20987" t="14843" r="22757" b="14444"/>
          <a:stretch/>
        </p:blipFill>
        <p:spPr>
          <a:xfrm>
            <a:off x="5809132" y="2265774"/>
            <a:ext cx="432486" cy="361765"/>
          </a:xfrm>
          <a:prstGeom prst="rect">
            <a:avLst/>
          </a:prstGeom>
        </p:spPr>
      </p:pic>
      <p:pic>
        <p:nvPicPr>
          <p:cNvPr id="20" name="Picture 19">
            <a:extLst>
              <a:ext uri="{FF2B5EF4-FFF2-40B4-BE49-F238E27FC236}">
                <a16:creationId xmlns:a16="http://schemas.microsoft.com/office/drawing/2014/main" id="{51CB9FCA-6098-B242-B627-658B9647E193}"/>
              </a:ext>
            </a:extLst>
          </p:cNvPr>
          <p:cNvPicPr>
            <a:picLocks noChangeAspect="1"/>
          </p:cNvPicPr>
          <p:nvPr/>
        </p:nvPicPr>
        <p:blipFill rotWithShape="1">
          <a:blip r:embed="rId4"/>
          <a:srcRect l="20987" t="14843" r="22757" b="14444"/>
          <a:stretch/>
        </p:blipFill>
        <p:spPr>
          <a:xfrm>
            <a:off x="4839085" y="1823499"/>
            <a:ext cx="432486" cy="361765"/>
          </a:xfrm>
          <a:prstGeom prst="rect">
            <a:avLst/>
          </a:prstGeom>
        </p:spPr>
      </p:pic>
      <p:pic>
        <p:nvPicPr>
          <p:cNvPr id="21" name="Picture 20">
            <a:extLst>
              <a:ext uri="{FF2B5EF4-FFF2-40B4-BE49-F238E27FC236}">
                <a16:creationId xmlns:a16="http://schemas.microsoft.com/office/drawing/2014/main" id="{B6D56939-22D2-9A49-AFA4-10A01345ADE9}"/>
              </a:ext>
            </a:extLst>
          </p:cNvPr>
          <p:cNvPicPr>
            <a:picLocks noChangeAspect="1"/>
          </p:cNvPicPr>
          <p:nvPr/>
        </p:nvPicPr>
        <p:blipFill rotWithShape="1">
          <a:blip r:embed="rId4"/>
          <a:srcRect l="20987" t="14843" r="22757" b="14444"/>
          <a:stretch/>
        </p:blipFill>
        <p:spPr>
          <a:xfrm>
            <a:off x="6434727" y="2388982"/>
            <a:ext cx="432486" cy="361765"/>
          </a:xfrm>
          <a:prstGeom prst="rect">
            <a:avLst/>
          </a:prstGeom>
        </p:spPr>
      </p:pic>
      <p:pic>
        <p:nvPicPr>
          <p:cNvPr id="22" name="Picture 21">
            <a:extLst>
              <a:ext uri="{FF2B5EF4-FFF2-40B4-BE49-F238E27FC236}">
                <a16:creationId xmlns:a16="http://schemas.microsoft.com/office/drawing/2014/main" id="{77B9840C-8306-7946-8D49-90322951A3FD}"/>
              </a:ext>
            </a:extLst>
          </p:cNvPr>
          <p:cNvPicPr>
            <a:picLocks noChangeAspect="1"/>
          </p:cNvPicPr>
          <p:nvPr/>
        </p:nvPicPr>
        <p:blipFill rotWithShape="1">
          <a:blip r:embed="rId4"/>
          <a:srcRect l="20987" t="14843" r="22757" b="14444"/>
          <a:stretch/>
        </p:blipFill>
        <p:spPr>
          <a:xfrm>
            <a:off x="6016148" y="1454022"/>
            <a:ext cx="432486" cy="361765"/>
          </a:xfrm>
          <a:prstGeom prst="rect">
            <a:avLst/>
          </a:prstGeom>
        </p:spPr>
      </p:pic>
      <p:pic>
        <p:nvPicPr>
          <p:cNvPr id="23" name="Picture 22">
            <a:extLst>
              <a:ext uri="{FF2B5EF4-FFF2-40B4-BE49-F238E27FC236}">
                <a16:creationId xmlns:a16="http://schemas.microsoft.com/office/drawing/2014/main" id="{1DCA1603-6C43-7C46-99E1-2D87980EFDBD}"/>
              </a:ext>
            </a:extLst>
          </p:cNvPr>
          <p:cNvPicPr>
            <a:picLocks noChangeAspect="1"/>
          </p:cNvPicPr>
          <p:nvPr/>
        </p:nvPicPr>
        <p:blipFill rotWithShape="1">
          <a:blip r:embed="rId4"/>
          <a:srcRect l="20987" t="14843" r="22757" b="14444"/>
          <a:stretch/>
        </p:blipFill>
        <p:spPr>
          <a:xfrm>
            <a:off x="3729593" y="3291307"/>
            <a:ext cx="432486" cy="361765"/>
          </a:xfrm>
          <a:prstGeom prst="rect">
            <a:avLst/>
          </a:prstGeom>
        </p:spPr>
      </p:pic>
    </p:spTree>
    <p:extLst>
      <p:ext uri="{BB962C8B-B14F-4D97-AF65-F5344CB8AC3E}">
        <p14:creationId xmlns:p14="http://schemas.microsoft.com/office/powerpoint/2010/main" val="4174992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82ADE00C-C78F-CE4E-90C4-C7EC8FCC3399}"/>
              </a:ext>
            </a:extLst>
          </p:cNvPr>
          <p:cNvPicPr>
            <a:picLocks noGrp="1" noChangeAspect="1"/>
          </p:cNvPicPr>
          <p:nvPr>
            <p:ph idx="1"/>
          </p:nvPr>
        </p:nvPicPr>
        <p:blipFill>
          <a:blip r:embed="rId3"/>
          <a:stretch>
            <a:fillRect/>
          </a:stretch>
        </p:blipFill>
        <p:spPr>
          <a:xfrm>
            <a:off x="1518301" y="302270"/>
            <a:ext cx="6107397" cy="4841230"/>
          </a:xfrm>
          <a:prstGeom prst="rect">
            <a:avLst/>
          </a:prstGeom>
        </p:spPr>
      </p:pic>
      <p:sp>
        <p:nvSpPr>
          <p:cNvPr id="6" name="Title 5">
            <a:extLst>
              <a:ext uri="{FF2B5EF4-FFF2-40B4-BE49-F238E27FC236}">
                <a16:creationId xmlns:a16="http://schemas.microsoft.com/office/drawing/2014/main" id="{FF58AB14-C924-F647-85EA-592D1A79AB4D}"/>
              </a:ext>
            </a:extLst>
          </p:cNvPr>
          <p:cNvSpPr>
            <a:spLocks noGrp="1"/>
          </p:cNvSpPr>
          <p:nvPr>
            <p:ph type="title"/>
          </p:nvPr>
        </p:nvSpPr>
        <p:spPr/>
        <p:txBody>
          <a:bodyPr>
            <a:normAutofit fontScale="90000"/>
          </a:bodyPr>
          <a:lstStyle/>
          <a:p>
            <a:r>
              <a:rPr lang="en-US" dirty="0"/>
              <a:t>LTBI screening</a:t>
            </a:r>
            <a:br>
              <a:rPr lang="en-US" dirty="0"/>
            </a:br>
            <a:r>
              <a:rPr lang="en-US" sz="3100" dirty="0"/>
              <a:t>OPO deceased donors</a:t>
            </a:r>
          </a:p>
        </p:txBody>
      </p:sp>
      <p:sp>
        <p:nvSpPr>
          <p:cNvPr id="9" name="TextBox 8">
            <a:extLst>
              <a:ext uri="{FF2B5EF4-FFF2-40B4-BE49-F238E27FC236}">
                <a16:creationId xmlns:a16="http://schemas.microsoft.com/office/drawing/2014/main" id="{943A3BC9-E771-F541-B64F-0376F0297F09}"/>
              </a:ext>
            </a:extLst>
          </p:cNvPr>
          <p:cNvSpPr txBox="1"/>
          <p:nvPr/>
        </p:nvSpPr>
        <p:spPr>
          <a:xfrm>
            <a:off x="2449184" y="4469983"/>
            <a:ext cx="5085559" cy="646331"/>
          </a:xfrm>
          <a:prstGeom prst="rect">
            <a:avLst/>
          </a:prstGeom>
          <a:noFill/>
        </p:spPr>
        <p:txBody>
          <a:bodyPr wrap="none" rtlCol="0">
            <a:spAutoFit/>
          </a:bodyPr>
          <a:lstStyle/>
          <a:p>
            <a:r>
              <a:rPr lang="en-US" b="1" dirty="0"/>
              <a:t>OPOs doing any LTBI screening = 13% </a:t>
            </a:r>
            <a:r>
              <a:rPr lang="en-US" dirty="0"/>
              <a:t>(2/16)</a:t>
            </a:r>
          </a:p>
          <a:p>
            <a:r>
              <a:rPr lang="en-US" dirty="0"/>
              <a:t>[Both targeted screening using IGRA: CA, AL]</a:t>
            </a:r>
          </a:p>
        </p:txBody>
      </p:sp>
      <p:pic>
        <p:nvPicPr>
          <p:cNvPr id="10" name="Picture 9">
            <a:extLst>
              <a:ext uri="{FF2B5EF4-FFF2-40B4-BE49-F238E27FC236}">
                <a16:creationId xmlns:a16="http://schemas.microsoft.com/office/drawing/2014/main" id="{B2029DAE-702A-9F40-A744-C38D83A8083B}"/>
              </a:ext>
            </a:extLst>
          </p:cNvPr>
          <p:cNvPicPr>
            <a:picLocks noChangeAspect="1"/>
          </p:cNvPicPr>
          <p:nvPr/>
        </p:nvPicPr>
        <p:blipFill rotWithShape="1">
          <a:blip r:embed="rId4"/>
          <a:srcRect l="20987" t="14843" r="22757" b="14444"/>
          <a:stretch/>
        </p:blipFill>
        <p:spPr>
          <a:xfrm>
            <a:off x="5603940" y="3307300"/>
            <a:ext cx="432486" cy="361765"/>
          </a:xfrm>
          <a:prstGeom prst="rect">
            <a:avLst/>
          </a:prstGeom>
        </p:spPr>
      </p:pic>
      <p:pic>
        <p:nvPicPr>
          <p:cNvPr id="14" name="Picture 13">
            <a:extLst>
              <a:ext uri="{FF2B5EF4-FFF2-40B4-BE49-F238E27FC236}">
                <a16:creationId xmlns:a16="http://schemas.microsoft.com/office/drawing/2014/main" id="{D3FB3470-C4F0-3D4B-B522-E872EA489162}"/>
              </a:ext>
            </a:extLst>
          </p:cNvPr>
          <p:cNvPicPr>
            <a:picLocks noChangeAspect="1"/>
          </p:cNvPicPr>
          <p:nvPr/>
        </p:nvPicPr>
        <p:blipFill rotWithShape="1">
          <a:blip r:embed="rId4"/>
          <a:srcRect l="20987" t="14843" r="22757" b="14444"/>
          <a:stretch/>
        </p:blipFill>
        <p:spPr>
          <a:xfrm>
            <a:off x="6965392" y="1796582"/>
            <a:ext cx="432486" cy="361765"/>
          </a:xfrm>
          <a:prstGeom prst="rect">
            <a:avLst/>
          </a:prstGeom>
        </p:spPr>
      </p:pic>
      <p:pic>
        <p:nvPicPr>
          <p:cNvPr id="15" name="Picture 14">
            <a:extLst>
              <a:ext uri="{FF2B5EF4-FFF2-40B4-BE49-F238E27FC236}">
                <a16:creationId xmlns:a16="http://schemas.microsoft.com/office/drawing/2014/main" id="{37E93C6A-2814-5049-BDB2-33F7D7A1AB25}"/>
              </a:ext>
            </a:extLst>
          </p:cNvPr>
          <p:cNvPicPr>
            <a:picLocks noChangeAspect="1"/>
          </p:cNvPicPr>
          <p:nvPr/>
        </p:nvPicPr>
        <p:blipFill rotWithShape="1">
          <a:blip r:embed="rId4"/>
          <a:srcRect l="20987" t="14843" r="22757" b="14444"/>
          <a:stretch/>
        </p:blipFill>
        <p:spPr>
          <a:xfrm>
            <a:off x="6563648" y="2891700"/>
            <a:ext cx="432486" cy="361765"/>
          </a:xfrm>
          <a:prstGeom prst="rect">
            <a:avLst/>
          </a:prstGeom>
        </p:spPr>
      </p:pic>
      <p:pic>
        <p:nvPicPr>
          <p:cNvPr id="16" name="Picture 15">
            <a:extLst>
              <a:ext uri="{FF2B5EF4-FFF2-40B4-BE49-F238E27FC236}">
                <a16:creationId xmlns:a16="http://schemas.microsoft.com/office/drawing/2014/main" id="{07452DCB-2315-8747-A94F-5EE7D1C38540}"/>
              </a:ext>
            </a:extLst>
          </p:cNvPr>
          <p:cNvPicPr>
            <a:picLocks noChangeAspect="1"/>
          </p:cNvPicPr>
          <p:nvPr/>
        </p:nvPicPr>
        <p:blipFill rotWithShape="1">
          <a:blip r:embed="rId4"/>
          <a:srcRect l="20987" t="14843" r="22757" b="14444"/>
          <a:stretch/>
        </p:blipFill>
        <p:spPr>
          <a:xfrm>
            <a:off x="2197594" y="1621733"/>
            <a:ext cx="432486" cy="361765"/>
          </a:xfrm>
          <a:prstGeom prst="rect">
            <a:avLst/>
          </a:prstGeom>
        </p:spPr>
      </p:pic>
      <p:pic>
        <p:nvPicPr>
          <p:cNvPr id="17" name="Picture 16">
            <a:extLst>
              <a:ext uri="{FF2B5EF4-FFF2-40B4-BE49-F238E27FC236}">
                <a16:creationId xmlns:a16="http://schemas.microsoft.com/office/drawing/2014/main" id="{F4512804-C85F-E940-BF5A-192A13B1AF62}"/>
              </a:ext>
            </a:extLst>
          </p:cNvPr>
          <p:cNvPicPr>
            <a:picLocks noChangeAspect="1"/>
          </p:cNvPicPr>
          <p:nvPr/>
        </p:nvPicPr>
        <p:blipFill rotWithShape="1">
          <a:blip r:embed="rId4"/>
          <a:srcRect l="20987" t="14843" r="22757" b="14444"/>
          <a:stretch/>
        </p:blipFill>
        <p:spPr>
          <a:xfrm>
            <a:off x="2197594" y="2542002"/>
            <a:ext cx="432486" cy="361765"/>
          </a:xfrm>
          <a:prstGeom prst="rect">
            <a:avLst/>
          </a:prstGeom>
        </p:spPr>
      </p:pic>
      <p:pic>
        <p:nvPicPr>
          <p:cNvPr id="18" name="Picture 17">
            <a:extLst>
              <a:ext uri="{FF2B5EF4-FFF2-40B4-BE49-F238E27FC236}">
                <a16:creationId xmlns:a16="http://schemas.microsoft.com/office/drawing/2014/main" id="{4F3A84D3-AB15-034B-962D-354ED54B3EDA}"/>
              </a:ext>
            </a:extLst>
          </p:cNvPr>
          <p:cNvPicPr>
            <a:picLocks noChangeAspect="1"/>
          </p:cNvPicPr>
          <p:nvPr/>
        </p:nvPicPr>
        <p:blipFill rotWithShape="1">
          <a:blip r:embed="rId4"/>
          <a:srcRect l="20987" t="14843" r="22757" b="14444"/>
          <a:stretch/>
        </p:blipFill>
        <p:spPr>
          <a:xfrm>
            <a:off x="6241618" y="3897137"/>
            <a:ext cx="432486" cy="361765"/>
          </a:xfrm>
          <a:prstGeom prst="rect">
            <a:avLst/>
          </a:prstGeom>
        </p:spPr>
      </p:pic>
      <p:pic>
        <p:nvPicPr>
          <p:cNvPr id="19" name="Picture 18">
            <a:extLst>
              <a:ext uri="{FF2B5EF4-FFF2-40B4-BE49-F238E27FC236}">
                <a16:creationId xmlns:a16="http://schemas.microsoft.com/office/drawing/2014/main" id="{EAC6E68A-298B-C845-9D40-A37E69289FF1}"/>
              </a:ext>
            </a:extLst>
          </p:cNvPr>
          <p:cNvPicPr>
            <a:picLocks noChangeAspect="1"/>
          </p:cNvPicPr>
          <p:nvPr/>
        </p:nvPicPr>
        <p:blipFill rotWithShape="1">
          <a:blip r:embed="rId4"/>
          <a:srcRect l="20987" t="14843" r="22757" b="14444"/>
          <a:stretch/>
        </p:blipFill>
        <p:spPr>
          <a:xfrm>
            <a:off x="5809132" y="2265774"/>
            <a:ext cx="432486" cy="361765"/>
          </a:xfrm>
          <a:prstGeom prst="rect">
            <a:avLst/>
          </a:prstGeom>
        </p:spPr>
      </p:pic>
      <p:pic>
        <p:nvPicPr>
          <p:cNvPr id="20" name="Picture 19">
            <a:extLst>
              <a:ext uri="{FF2B5EF4-FFF2-40B4-BE49-F238E27FC236}">
                <a16:creationId xmlns:a16="http://schemas.microsoft.com/office/drawing/2014/main" id="{51CB9FCA-6098-B242-B627-658B9647E193}"/>
              </a:ext>
            </a:extLst>
          </p:cNvPr>
          <p:cNvPicPr>
            <a:picLocks noChangeAspect="1"/>
          </p:cNvPicPr>
          <p:nvPr/>
        </p:nvPicPr>
        <p:blipFill rotWithShape="1">
          <a:blip r:embed="rId4"/>
          <a:srcRect l="20987" t="14843" r="22757" b="14444"/>
          <a:stretch/>
        </p:blipFill>
        <p:spPr>
          <a:xfrm>
            <a:off x="4839085" y="1823499"/>
            <a:ext cx="432486" cy="361765"/>
          </a:xfrm>
          <a:prstGeom prst="rect">
            <a:avLst/>
          </a:prstGeom>
        </p:spPr>
      </p:pic>
      <p:pic>
        <p:nvPicPr>
          <p:cNvPr id="21" name="Picture 20">
            <a:extLst>
              <a:ext uri="{FF2B5EF4-FFF2-40B4-BE49-F238E27FC236}">
                <a16:creationId xmlns:a16="http://schemas.microsoft.com/office/drawing/2014/main" id="{B6D56939-22D2-9A49-AFA4-10A01345ADE9}"/>
              </a:ext>
            </a:extLst>
          </p:cNvPr>
          <p:cNvPicPr>
            <a:picLocks noChangeAspect="1"/>
          </p:cNvPicPr>
          <p:nvPr/>
        </p:nvPicPr>
        <p:blipFill rotWithShape="1">
          <a:blip r:embed="rId4"/>
          <a:srcRect l="20987" t="14843" r="22757" b="14444"/>
          <a:stretch/>
        </p:blipFill>
        <p:spPr>
          <a:xfrm>
            <a:off x="6434727" y="2388982"/>
            <a:ext cx="432486" cy="361765"/>
          </a:xfrm>
          <a:prstGeom prst="rect">
            <a:avLst/>
          </a:prstGeom>
        </p:spPr>
      </p:pic>
      <p:pic>
        <p:nvPicPr>
          <p:cNvPr id="22" name="Picture 21">
            <a:extLst>
              <a:ext uri="{FF2B5EF4-FFF2-40B4-BE49-F238E27FC236}">
                <a16:creationId xmlns:a16="http://schemas.microsoft.com/office/drawing/2014/main" id="{77B9840C-8306-7946-8D49-90322951A3FD}"/>
              </a:ext>
            </a:extLst>
          </p:cNvPr>
          <p:cNvPicPr>
            <a:picLocks noChangeAspect="1"/>
          </p:cNvPicPr>
          <p:nvPr/>
        </p:nvPicPr>
        <p:blipFill rotWithShape="1">
          <a:blip r:embed="rId4"/>
          <a:srcRect l="20987" t="14843" r="22757" b="14444"/>
          <a:stretch/>
        </p:blipFill>
        <p:spPr>
          <a:xfrm>
            <a:off x="6016148" y="1454022"/>
            <a:ext cx="432486" cy="361765"/>
          </a:xfrm>
          <a:prstGeom prst="rect">
            <a:avLst/>
          </a:prstGeom>
        </p:spPr>
      </p:pic>
      <p:pic>
        <p:nvPicPr>
          <p:cNvPr id="23" name="Picture 22">
            <a:extLst>
              <a:ext uri="{FF2B5EF4-FFF2-40B4-BE49-F238E27FC236}">
                <a16:creationId xmlns:a16="http://schemas.microsoft.com/office/drawing/2014/main" id="{0B87A8B5-0BD9-2F44-BE6C-27FEAAE80C6C}"/>
              </a:ext>
            </a:extLst>
          </p:cNvPr>
          <p:cNvPicPr>
            <a:picLocks noChangeAspect="1"/>
          </p:cNvPicPr>
          <p:nvPr/>
        </p:nvPicPr>
        <p:blipFill rotWithShape="1">
          <a:blip r:embed="rId4"/>
          <a:srcRect l="20987" t="14843" r="22757" b="14444"/>
          <a:stretch/>
        </p:blipFill>
        <p:spPr>
          <a:xfrm>
            <a:off x="3721156" y="3307300"/>
            <a:ext cx="432486" cy="361765"/>
          </a:xfrm>
          <a:prstGeom prst="rect">
            <a:avLst/>
          </a:prstGeom>
        </p:spPr>
      </p:pic>
    </p:spTree>
    <p:extLst>
      <p:ext uri="{BB962C8B-B14F-4D97-AF65-F5344CB8AC3E}">
        <p14:creationId xmlns:p14="http://schemas.microsoft.com/office/powerpoint/2010/main" val="192629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00641-6E3D-5D4D-9013-03C5D7E824EC}"/>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A9E8A34C-DEB5-D641-B3B4-0ADFB181A408}"/>
              </a:ext>
            </a:extLst>
          </p:cNvPr>
          <p:cNvSpPr>
            <a:spLocks noGrp="1"/>
          </p:cNvSpPr>
          <p:nvPr>
            <p:ph idx="1"/>
          </p:nvPr>
        </p:nvSpPr>
        <p:spPr/>
        <p:txBody>
          <a:bodyPr>
            <a:normAutofit fontScale="92500" lnSpcReduction="20000"/>
          </a:bodyPr>
          <a:lstStyle/>
          <a:p>
            <a:pPr marL="0" indent="0">
              <a:buNone/>
            </a:pPr>
            <a:r>
              <a:rPr lang="en-US" dirty="0"/>
              <a:t>“No, our OPO doesn't test.  That's typical of the vast majority of OPO's, and driven out of the sense that the sensitivity at point of terminal illness was poor.  A Texas OPO a few years ago tried to IGRA all of their donors (who should have been higher risk in Texas?) and in the end got a bunch of borderline positives they didn't know what to do with.  Not sure that ever got published...”</a:t>
            </a:r>
          </a:p>
        </p:txBody>
      </p:sp>
      <p:sp>
        <p:nvSpPr>
          <p:cNvPr id="5" name="TextBox 4">
            <a:extLst>
              <a:ext uri="{FF2B5EF4-FFF2-40B4-BE49-F238E27FC236}">
                <a16:creationId xmlns:a16="http://schemas.microsoft.com/office/drawing/2014/main" id="{6C0FDB36-0AF4-F34D-ACA4-ECD608DFF6AB}"/>
              </a:ext>
            </a:extLst>
          </p:cNvPr>
          <p:cNvSpPr txBox="1"/>
          <p:nvPr/>
        </p:nvSpPr>
        <p:spPr>
          <a:xfrm>
            <a:off x="4856205" y="4497859"/>
            <a:ext cx="2377574" cy="369332"/>
          </a:xfrm>
          <a:prstGeom prst="rect">
            <a:avLst/>
          </a:prstGeom>
          <a:noFill/>
        </p:spPr>
        <p:txBody>
          <a:bodyPr wrap="none" rtlCol="0">
            <a:spAutoFit/>
          </a:bodyPr>
          <a:lstStyle/>
          <a:p>
            <a:r>
              <a:rPr lang="en-US" dirty="0"/>
              <a:t>North Carolina center</a:t>
            </a:r>
          </a:p>
        </p:txBody>
      </p:sp>
    </p:spTree>
    <p:extLst>
      <p:ext uri="{BB962C8B-B14F-4D97-AF65-F5344CB8AC3E}">
        <p14:creationId xmlns:p14="http://schemas.microsoft.com/office/powerpoint/2010/main" val="2245212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278B-34EE-974A-9300-F0EA49875F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D4FCF9-637B-9C4E-8262-B71EA97791D9}"/>
              </a:ext>
            </a:extLst>
          </p:cNvPr>
          <p:cNvSpPr>
            <a:spLocks noGrp="1"/>
          </p:cNvSpPr>
          <p:nvPr>
            <p:ph idx="1"/>
          </p:nvPr>
        </p:nvSpPr>
        <p:spPr/>
        <p:txBody>
          <a:bodyPr/>
          <a:lstStyle/>
          <a:p>
            <a:pPr marL="0" indent="0">
              <a:buNone/>
            </a:pPr>
            <a:r>
              <a:rPr lang="en-US" dirty="0"/>
              <a:t>“We [the OPO] doesn’t know what to do with the indeterminate so [we] have to report them all through the disease transmission portal and make 1 billion phone calls”</a:t>
            </a:r>
          </a:p>
        </p:txBody>
      </p:sp>
      <p:sp>
        <p:nvSpPr>
          <p:cNvPr id="4" name="TextBox 3">
            <a:extLst>
              <a:ext uri="{FF2B5EF4-FFF2-40B4-BE49-F238E27FC236}">
                <a16:creationId xmlns:a16="http://schemas.microsoft.com/office/drawing/2014/main" id="{78234FD4-0A56-F04E-83DA-220E1B7E91DF}"/>
              </a:ext>
            </a:extLst>
          </p:cNvPr>
          <p:cNvSpPr txBox="1"/>
          <p:nvPr/>
        </p:nvSpPr>
        <p:spPr>
          <a:xfrm>
            <a:off x="4349578" y="3323967"/>
            <a:ext cx="4621778" cy="369332"/>
          </a:xfrm>
          <a:prstGeom prst="rect">
            <a:avLst/>
          </a:prstGeom>
          <a:noFill/>
        </p:spPr>
        <p:txBody>
          <a:bodyPr wrap="none" rtlCol="0">
            <a:spAutoFit/>
          </a:bodyPr>
          <a:lstStyle/>
          <a:p>
            <a:r>
              <a:rPr lang="en-US" dirty="0"/>
              <a:t>California Organ Procurement Organization</a:t>
            </a:r>
          </a:p>
        </p:txBody>
      </p:sp>
      <p:sp>
        <p:nvSpPr>
          <p:cNvPr id="5" name="TextBox 4">
            <a:extLst>
              <a:ext uri="{FF2B5EF4-FFF2-40B4-BE49-F238E27FC236}">
                <a16:creationId xmlns:a16="http://schemas.microsoft.com/office/drawing/2014/main" id="{09678BA5-67D7-304C-8D5F-05455D5A1E87}"/>
              </a:ext>
            </a:extLst>
          </p:cNvPr>
          <p:cNvSpPr txBox="1"/>
          <p:nvPr/>
        </p:nvSpPr>
        <p:spPr>
          <a:xfrm>
            <a:off x="220178" y="4225291"/>
            <a:ext cx="8751178" cy="369332"/>
          </a:xfrm>
          <a:prstGeom prst="rect">
            <a:avLst/>
          </a:prstGeom>
          <a:noFill/>
        </p:spPr>
        <p:txBody>
          <a:bodyPr wrap="none" rtlCol="0">
            <a:spAutoFit/>
          </a:bodyPr>
          <a:lstStyle/>
          <a:p>
            <a:r>
              <a:rPr lang="en-US" b="1" dirty="0"/>
              <a:t>Donor Network West sent 39 IGRA since 2019: 70% indeterminate, 3% positive</a:t>
            </a:r>
          </a:p>
        </p:txBody>
      </p:sp>
    </p:spTree>
    <p:extLst>
      <p:ext uri="{BB962C8B-B14F-4D97-AF65-F5344CB8AC3E}">
        <p14:creationId xmlns:p14="http://schemas.microsoft.com/office/powerpoint/2010/main" val="231964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82ADE00C-C78F-CE4E-90C4-C7EC8FCC3399}"/>
              </a:ext>
            </a:extLst>
          </p:cNvPr>
          <p:cNvPicPr>
            <a:picLocks noGrp="1" noChangeAspect="1"/>
          </p:cNvPicPr>
          <p:nvPr>
            <p:ph idx="1"/>
          </p:nvPr>
        </p:nvPicPr>
        <p:blipFill>
          <a:blip r:embed="rId3"/>
          <a:stretch>
            <a:fillRect/>
          </a:stretch>
        </p:blipFill>
        <p:spPr>
          <a:xfrm>
            <a:off x="1518301" y="302270"/>
            <a:ext cx="6107397" cy="4841230"/>
          </a:xfrm>
          <a:prstGeom prst="rect">
            <a:avLst/>
          </a:prstGeom>
        </p:spPr>
      </p:pic>
      <p:sp>
        <p:nvSpPr>
          <p:cNvPr id="6" name="Title 5">
            <a:extLst>
              <a:ext uri="{FF2B5EF4-FFF2-40B4-BE49-F238E27FC236}">
                <a16:creationId xmlns:a16="http://schemas.microsoft.com/office/drawing/2014/main" id="{FF58AB14-C924-F647-85EA-592D1A79AB4D}"/>
              </a:ext>
            </a:extLst>
          </p:cNvPr>
          <p:cNvSpPr>
            <a:spLocks noGrp="1"/>
          </p:cNvSpPr>
          <p:nvPr>
            <p:ph type="title"/>
          </p:nvPr>
        </p:nvSpPr>
        <p:spPr/>
        <p:txBody>
          <a:bodyPr>
            <a:normAutofit fontScale="90000"/>
          </a:bodyPr>
          <a:lstStyle/>
          <a:p>
            <a:r>
              <a:rPr lang="en-US" dirty="0"/>
              <a:t>LTBI screening</a:t>
            </a:r>
            <a:br>
              <a:rPr lang="en-US" dirty="0"/>
            </a:br>
            <a:r>
              <a:rPr lang="en-US" sz="3100" dirty="0"/>
              <a:t>Transplant center living donors</a:t>
            </a:r>
          </a:p>
        </p:txBody>
      </p:sp>
      <p:sp>
        <p:nvSpPr>
          <p:cNvPr id="9" name="TextBox 8">
            <a:extLst>
              <a:ext uri="{FF2B5EF4-FFF2-40B4-BE49-F238E27FC236}">
                <a16:creationId xmlns:a16="http://schemas.microsoft.com/office/drawing/2014/main" id="{943A3BC9-E771-F541-B64F-0376F0297F09}"/>
              </a:ext>
            </a:extLst>
          </p:cNvPr>
          <p:cNvSpPr txBox="1"/>
          <p:nvPr/>
        </p:nvSpPr>
        <p:spPr>
          <a:xfrm>
            <a:off x="695874" y="4485954"/>
            <a:ext cx="7752250" cy="461665"/>
          </a:xfrm>
          <a:prstGeom prst="rect">
            <a:avLst/>
          </a:prstGeom>
          <a:noFill/>
        </p:spPr>
        <p:txBody>
          <a:bodyPr wrap="none" rtlCol="0">
            <a:spAutoFit/>
          </a:bodyPr>
          <a:lstStyle/>
          <a:p>
            <a:pPr algn="ctr"/>
            <a:r>
              <a:rPr lang="en-US" sz="1200" dirty="0"/>
              <a:t>N=17: UW, UCSF, Stanford, UCLA, Northwestern, Mayo, U Toronto, MGH, UMass, Yale, Penn, Hopkins, Duke, </a:t>
            </a:r>
          </a:p>
          <a:p>
            <a:pPr algn="ctr"/>
            <a:r>
              <a:rPr lang="en-US" sz="1200" dirty="0"/>
              <a:t>UAB, Miami, UT Southwestern, Ochsner</a:t>
            </a:r>
          </a:p>
        </p:txBody>
      </p:sp>
      <p:pic>
        <p:nvPicPr>
          <p:cNvPr id="24" name="Picture 23">
            <a:extLst>
              <a:ext uri="{FF2B5EF4-FFF2-40B4-BE49-F238E27FC236}">
                <a16:creationId xmlns:a16="http://schemas.microsoft.com/office/drawing/2014/main" id="{326676A9-A71E-8845-ABDB-232131E1853C}"/>
              </a:ext>
            </a:extLst>
          </p:cNvPr>
          <p:cNvPicPr>
            <a:picLocks noChangeAspect="1"/>
          </p:cNvPicPr>
          <p:nvPr/>
        </p:nvPicPr>
        <p:blipFill>
          <a:blip r:embed="rId4"/>
          <a:stretch>
            <a:fillRect/>
          </a:stretch>
        </p:blipFill>
        <p:spPr>
          <a:xfrm>
            <a:off x="2139316" y="2671870"/>
            <a:ext cx="428623" cy="428623"/>
          </a:xfrm>
          <a:prstGeom prst="rect">
            <a:avLst/>
          </a:prstGeom>
        </p:spPr>
      </p:pic>
      <p:pic>
        <p:nvPicPr>
          <p:cNvPr id="25" name="Picture 24">
            <a:extLst>
              <a:ext uri="{FF2B5EF4-FFF2-40B4-BE49-F238E27FC236}">
                <a16:creationId xmlns:a16="http://schemas.microsoft.com/office/drawing/2014/main" id="{76094A7D-BC88-6342-9EE5-CD7B0FE3A4BC}"/>
              </a:ext>
            </a:extLst>
          </p:cNvPr>
          <p:cNvPicPr>
            <a:picLocks noChangeAspect="1"/>
          </p:cNvPicPr>
          <p:nvPr/>
        </p:nvPicPr>
        <p:blipFill>
          <a:blip r:embed="rId4"/>
          <a:stretch>
            <a:fillRect/>
          </a:stretch>
        </p:blipFill>
        <p:spPr>
          <a:xfrm>
            <a:off x="4876069" y="1769186"/>
            <a:ext cx="428623" cy="428623"/>
          </a:xfrm>
          <a:prstGeom prst="rect">
            <a:avLst/>
          </a:prstGeom>
        </p:spPr>
      </p:pic>
      <p:pic>
        <p:nvPicPr>
          <p:cNvPr id="26" name="Picture 25">
            <a:extLst>
              <a:ext uri="{FF2B5EF4-FFF2-40B4-BE49-F238E27FC236}">
                <a16:creationId xmlns:a16="http://schemas.microsoft.com/office/drawing/2014/main" id="{A3C4EAFA-5D4E-444C-A748-5116C54002B4}"/>
              </a:ext>
            </a:extLst>
          </p:cNvPr>
          <p:cNvPicPr>
            <a:picLocks noChangeAspect="1"/>
          </p:cNvPicPr>
          <p:nvPr/>
        </p:nvPicPr>
        <p:blipFill>
          <a:blip r:embed="rId4"/>
          <a:stretch>
            <a:fillRect/>
          </a:stretch>
        </p:blipFill>
        <p:spPr>
          <a:xfrm>
            <a:off x="5900611" y="2171948"/>
            <a:ext cx="428623" cy="428623"/>
          </a:xfrm>
          <a:prstGeom prst="rect">
            <a:avLst/>
          </a:prstGeom>
        </p:spPr>
      </p:pic>
      <p:pic>
        <p:nvPicPr>
          <p:cNvPr id="27" name="Picture 26">
            <a:extLst>
              <a:ext uri="{FF2B5EF4-FFF2-40B4-BE49-F238E27FC236}">
                <a16:creationId xmlns:a16="http://schemas.microsoft.com/office/drawing/2014/main" id="{8456D7DE-7396-7A4D-BDB9-62B667E62CFE}"/>
              </a:ext>
            </a:extLst>
          </p:cNvPr>
          <p:cNvPicPr>
            <a:picLocks noChangeAspect="1"/>
          </p:cNvPicPr>
          <p:nvPr/>
        </p:nvPicPr>
        <p:blipFill>
          <a:blip r:embed="rId4"/>
          <a:stretch>
            <a:fillRect/>
          </a:stretch>
        </p:blipFill>
        <p:spPr>
          <a:xfrm>
            <a:off x="6565578" y="2911297"/>
            <a:ext cx="428623" cy="428623"/>
          </a:xfrm>
          <a:prstGeom prst="rect">
            <a:avLst/>
          </a:prstGeom>
        </p:spPr>
      </p:pic>
      <p:pic>
        <p:nvPicPr>
          <p:cNvPr id="28" name="Picture 27">
            <a:extLst>
              <a:ext uri="{FF2B5EF4-FFF2-40B4-BE49-F238E27FC236}">
                <a16:creationId xmlns:a16="http://schemas.microsoft.com/office/drawing/2014/main" id="{E1A0D835-31B8-0049-8F39-9D3E5173AA58}"/>
              </a:ext>
            </a:extLst>
          </p:cNvPr>
          <p:cNvPicPr>
            <a:picLocks noChangeAspect="1"/>
          </p:cNvPicPr>
          <p:nvPr/>
        </p:nvPicPr>
        <p:blipFill>
          <a:blip r:embed="rId4"/>
          <a:stretch>
            <a:fillRect/>
          </a:stretch>
        </p:blipFill>
        <p:spPr>
          <a:xfrm>
            <a:off x="6565579" y="2248028"/>
            <a:ext cx="428623" cy="428623"/>
          </a:xfrm>
          <a:prstGeom prst="rect">
            <a:avLst/>
          </a:prstGeom>
        </p:spPr>
      </p:pic>
      <p:pic>
        <p:nvPicPr>
          <p:cNvPr id="29" name="Picture 28">
            <a:extLst>
              <a:ext uri="{FF2B5EF4-FFF2-40B4-BE49-F238E27FC236}">
                <a16:creationId xmlns:a16="http://schemas.microsoft.com/office/drawing/2014/main" id="{A1BBED0F-2B15-8D43-942B-6C6635DA733A}"/>
              </a:ext>
            </a:extLst>
          </p:cNvPr>
          <p:cNvPicPr>
            <a:picLocks noChangeAspect="1"/>
          </p:cNvPicPr>
          <p:nvPr/>
        </p:nvPicPr>
        <p:blipFill>
          <a:blip r:embed="rId4"/>
          <a:stretch>
            <a:fillRect/>
          </a:stretch>
        </p:blipFill>
        <p:spPr>
          <a:xfrm>
            <a:off x="6143728" y="1460575"/>
            <a:ext cx="428623" cy="428623"/>
          </a:xfrm>
          <a:prstGeom prst="rect">
            <a:avLst/>
          </a:prstGeom>
        </p:spPr>
      </p:pic>
      <p:pic>
        <p:nvPicPr>
          <p:cNvPr id="30" name="Picture 29">
            <a:extLst>
              <a:ext uri="{FF2B5EF4-FFF2-40B4-BE49-F238E27FC236}">
                <a16:creationId xmlns:a16="http://schemas.microsoft.com/office/drawing/2014/main" id="{0DAB4EB8-C592-674F-B544-135EEB84904D}"/>
              </a:ext>
            </a:extLst>
          </p:cNvPr>
          <p:cNvPicPr>
            <a:picLocks noChangeAspect="1"/>
          </p:cNvPicPr>
          <p:nvPr/>
        </p:nvPicPr>
        <p:blipFill>
          <a:blip r:embed="rId4"/>
          <a:stretch>
            <a:fillRect/>
          </a:stretch>
        </p:blipFill>
        <p:spPr>
          <a:xfrm>
            <a:off x="6996134" y="1788361"/>
            <a:ext cx="428623" cy="428623"/>
          </a:xfrm>
          <a:prstGeom prst="rect">
            <a:avLst/>
          </a:prstGeom>
        </p:spPr>
      </p:pic>
      <p:pic>
        <p:nvPicPr>
          <p:cNvPr id="31" name="Picture 30">
            <a:extLst>
              <a:ext uri="{FF2B5EF4-FFF2-40B4-BE49-F238E27FC236}">
                <a16:creationId xmlns:a16="http://schemas.microsoft.com/office/drawing/2014/main" id="{0B77BF96-4214-D94E-803F-62DDCD8D15DF}"/>
              </a:ext>
            </a:extLst>
          </p:cNvPr>
          <p:cNvPicPr>
            <a:picLocks noChangeAspect="1"/>
          </p:cNvPicPr>
          <p:nvPr/>
        </p:nvPicPr>
        <p:blipFill>
          <a:blip r:embed="rId4"/>
          <a:stretch>
            <a:fillRect/>
          </a:stretch>
        </p:blipFill>
        <p:spPr>
          <a:xfrm>
            <a:off x="2349044" y="1575327"/>
            <a:ext cx="428623" cy="428623"/>
          </a:xfrm>
          <a:prstGeom prst="rect">
            <a:avLst/>
          </a:prstGeom>
        </p:spPr>
      </p:pic>
      <p:pic>
        <p:nvPicPr>
          <p:cNvPr id="32" name="Picture 31">
            <a:extLst>
              <a:ext uri="{FF2B5EF4-FFF2-40B4-BE49-F238E27FC236}">
                <a16:creationId xmlns:a16="http://schemas.microsoft.com/office/drawing/2014/main" id="{C9615E7B-444B-0048-B591-EF615F56F002}"/>
              </a:ext>
            </a:extLst>
          </p:cNvPr>
          <p:cNvPicPr>
            <a:picLocks noChangeAspect="1"/>
          </p:cNvPicPr>
          <p:nvPr/>
        </p:nvPicPr>
        <p:blipFill>
          <a:blip r:embed="rId4"/>
          <a:stretch>
            <a:fillRect/>
          </a:stretch>
        </p:blipFill>
        <p:spPr>
          <a:xfrm>
            <a:off x="5606404" y="3286064"/>
            <a:ext cx="428623" cy="428623"/>
          </a:xfrm>
          <a:prstGeom prst="rect">
            <a:avLst/>
          </a:prstGeom>
        </p:spPr>
      </p:pic>
      <p:pic>
        <p:nvPicPr>
          <p:cNvPr id="33" name="Picture 32">
            <a:extLst>
              <a:ext uri="{FF2B5EF4-FFF2-40B4-BE49-F238E27FC236}">
                <a16:creationId xmlns:a16="http://schemas.microsoft.com/office/drawing/2014/main" id="{5D100616-9DE4-554D-8097-DBE841F91DC9}"/>
              </a:ext>
            </a:extLst>
          </p:cNvPr>
          <p:cNvPicPr>
            <a:picLocks noChangeAspect="1"/>
          </p:cNvPicPr>
          <p:nvPr/>
        </p:nvPicPr>
        <p:blipFill>
          <a:blip r:embed="rId4"/>
          <a:stretch>
            <a:fillRect/>
          </a:stretch>
        </p:blipFill>
        <p:spPr>
          <a:xfrm>
            <a:off x="6243549" y="3861450"/>
            <a:ext cx="428623" cy="428623"/>
          </a:xfrm>
          <a:prstGeom prst="rect">
            <a:avLst/>
          </a:prstGeom>
        </p:spPr>
      </p:pic>
      <p:pic>
        <p:nvPicPr>
          <p:cNvPr id="15" name="Picture 14">
            <a:extLst>
              <a:ext uri="{FF2B5EF4-FFF2-40B4-BE49-F238E27FC236}">
                <a16:creationId xmlns:a16="http://schemas.microsoft.com/office/drawing/2014/main" id="{4C083658-205F-BC4D-8C08-D3296017867B}"/>
              </a:ext>
            </a:extLst>
          </p:cNvPr>
          <p:cNvPicPr>
            <a:picLocks noChangeAspect="1"/>
          </p:cNvPicPr>
          <p:nvPr/>
        </p:nvPicPr>
        <p:blipFill>
          <a:blip r:embed="rId4"/>
          <a:stretch>
            <a:fillRect/>
          </a:stretch>
        </p:blipFill>
        <p:spPr>
          <a:xfrm>
            <a:off x="3731082" y="3228016"/>
            <a:ext cx="428623" cy="428623"/>
          </a:xfrm>
          <a:prstGeom prst="rect">
            <a:avLst/>
          </a:prstGeom>
        </p:spPr>
      </p:pic>
      <p:pic>
        <p:nvPicPr>
          <p:cNvPr id="16" name="Picture 15">
            <a:extLst>
              <a:ext uri="{FF2B5EF4-FFF2-40B4-BE49-F238E27FC236}">
                <a16:creationId xmlns:a16="http://schemas.microsoft.com/office/drawing/2014/main" id="{7B31AEE4-31D4-4B4F-B79C-FD094215D563}"/>
              </a:ext>
            </a:extLst>
          </p:cNvPr>
          <p:cNvPicPr>
            <a:picLocks noChangeAspect="1"/>
          </p:cNvPicPr>
          <p:nvPr/>
        </p:nvPicPr>
        <p:blipFill>
          <a:blip r:embed="rId4"/>
          <a:stretch>
            <a:fillRect/>
          </a:stretch>
        </p:blipFill>
        <p:spPr>
          <a:xfrm>
            <a:off x="2139316" y="2248028"/>
            <a:ext cx="428623" cy="428623"/>
          </a:xfrm>
          <a:prstGeom prst="rect">
            <a:avLst/>
          </a:prstGeom>
        </p:spPr>
      </p:pic>
      <p:pic>
        <p:nvPicPr>
          <p:cNvPr id="17" name="Picture 16">
            <a:extLst>
              <a:ext uri="{FF2B5EF4-FFF2-40B4-BE49-F238E27FC236}">
                <a16:creationId xmlns:a16="http://schemas.microsoft.com/office/drawing/2014/main" id="{43CB0C28-C638-E240-BCAA-A9F0D65BCF7F}"/>
              </a:ext>
            </a:extLst>
          </p:cNvPr>
          <p:cNvPicPr>
            <a:picLocks noChangeAspect="1"/>
          </p:cNvPicPr>
          <p:nvPr/>
        </p:nvPicPr>
        <p:blipFill>
          <a:blip r:embed="rId4"/>
          <a:stretch>
            <a:fillRect/>
          </a:stretch>
        </p:blipFill>
        <p:spPr>
          <a:xfrm>
            <a:off x="4422156" y="3471797"/>
            <a:ext cx="428623" cy="428623"/>
          </a:xfrm>
          <a:prstGeom prst="rect">
            <a:avLst/>
          </a:prstGeom>
        </p:spPr>
      </p:pic>
    </p:spTree>
    <p:extLst>
      <p:ext uri="{BB962C8B-B14F-4D97-AF65-F5344CB8AC3E}">
        <p14:creationId xmlns:p14="http://schemas.microsoft.com/office/powerpoint/2010/main" val="2637615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82ADE00C-C78F-CE4E-90C4-C7EC8FCC3399}"/>
              </a:ext>
            </a:extLst>
          </p:cNvPr>
          <p:cNvPicPr>
            <a:picLocks noGrp="1" noChangeAspect="1"/>
          </p:cNvPicPr>
          <p:nvPr>
            <p:ph idx="1"/>
          </p:nvPr>
        </p:nvPicPr>
        <p:blipFill>
          <a:blip r:embed="rId3"/>
          <a:stretch>
            <a:fillRect/>
          </a:stretch>
        </p:blipFill>
        <p:spPr>
          <a:xfrm>
            <a:off x="1518301" y="302270"/>
            <a:ext cx="6107397" cy="4841230"/>
          </a:xfrm>
          <a:prstGeom prst="rect">
            <a:avLst/>
          </a:prstGeom>
        </p:spPr>
      </p:pic>
      <p:sp>
        <p:nvSpPr>
          <p:cNvPr id="6" name="Title 5">
            <a:extLst>
              <a:ext uri="{FF2B5EF4-FFF2-40B4-BE49-F238E27FC236}">
                <a16:creationId xmlns:a16="http://schemas.microsoft.com/office/drawing/2014/main" id="{FF58AB14-C924-F647-85EA-592D1A79AB4D}"/>
              </a:ext>
            </a:extLst>
          </p:cNvPr>
          <p:cNvSpPr>
            <a:spLocks noGrp="1"/>
          </p:cNvSpPr>
          <p:nvPr>
            <p:ph type="title"/>
          </p:nvPr>
        </p:nvSpPr>
        <p:spPr/>
        <p:txBody>
          <a:bodyPr>
            <a:normAutofit fontScale="90000"/>
          </a:bodyPr>
          <a:lstStyle/>
          <a:p>
            <a:r>
              <a:rPr lang="en-US" dirty="0"/>
              <a:t>LTBI screening</a:t>
            </a:r>
            <a:br>
              <a:rPr lang="en-US" dirty="0"/>
            </a:br>
            <a:r>
              <a:rPr lang="en-US" sz="3100" dirty="0"/>
              <a:t>Transplant center living donors</a:t>
            </a:r>
          </a:p>
        </p:txBody>
      </p:sp>
      <p:pic>
        <p:nvPicPr>
          <p:cNvPr id="24" name="Picture 23">
            <a:extLst>
              <a:ext uri="{FF2B5EF4-FFF2-40B4-BE49-F238E27FC236}">
                <a16:creationId xmlns:a16="http://schemas.microsoft.com/office/drawing/2014/main" id="{326676A9-A71E-8845-ABDB-232131E1853C}"/>
              </a:ext>
            </a:extLst>
          </p:cNvPr>
          <p:cNvPicPr>
            <a:picLocks noChangeAspect="1"/>
          </p:cNvPicPr>
          <p:nvPr/>
        </p:nvPicPr>
        <p:blipFill>
          <a:blip r:embed="rId4"/>
          <a:stretch>
            <a:fillRect/>
          </a:stretch>
        </p:blipFill>
        <p:spPr>
          <a:xfrm>
            <a:off x="2139316" y="2671870"/>
            <a:ext cx="428623" cy="428623"/>
          </a:xfrm>
          <a:prstGeom prst="rect">
            <a:avLst/>
          </a:prstGeom>
        </p:spPr>
      </p:pic>
      <p:pic>
        <p:nvPicPr>
          <p:cNvPr id="25" name="Picture 24">
            <a:extLst>
              <a:ext uri="{FF2B5EF4-FFF2-40B4-BE49-F238E27FC236}">
                <a16:creationId xmlns:a16="http://schemas.microsoft.com/office/drawing/2014/main" id="{76094A7D-BC88-6342-9EE5-CD7B0FE3A4BC}"/>
              </a:ext>
            </a:extLst>
          </p:cNvPr>
          <p:cNvPicPr>
            <a:picLocks noChangeAspect="1"/>
          </p:cNvPicPr>
          <p:nvPr/>
        </p:nvPicPr>
        <p:blipFill>
          <a:blip r:embed="rId4"/>
          <a:stretch>
            <a:fillRect/>
          </a:stretch>
        </p:blipFill>
        <p:spPr>
          <a:xfrm>
            <a:off x="4876069" y="1769186"/>
            <a:ext cx="428623" cy="428623"/>
          </a:xfrm>
          <a:prstGeom prst="rect">
            <a:avLst/>
          </a:prstGeom>
        </p:spPr>
      </p:pic>
      <p:pic>
        <p:nvPicPr>
          <p:cNvPr id="26" name="Picture 25">
            <a:extLst>
              <a:ext uri="{FF2B5EF4-FFF2-40B4-BE49-F238E27FC236}">
                <a16:creationId xmlns:a16="http://schemas.microsoft.com/office/drawing/2014/main" id="{A3C4EAFA-5D4E-444C-A748-5116C54002B4}"/>
              </a:ext>
            </a:extLst>
          </p:cNvPr>
          <p:cNvPicPr>
            <a:picLocks noChangeAspect="1"/>
          </p:cNvPicPr>
          <p:nvPr/>
        </p:nvPicPr>
        <p:blipFill>
          <a:blip r:embed="rId4"/>
          <a:stretch>
            <a:fillRect/>
          </a:stretch>
        </p:blipFill>
        <p:spPr>
          <a:xfrm>
            <a:off x="5900611" y="2171948"/>
            <a:ext cx="428623" cy="428623"/>
          </a:xfrm>
          <a:prstGeom prst="rect">
            <a:avLst/>
          </a:prstGeom>
        </p:spPr>
      </p:pic>
      <p:pic>
        <p:nvPicPr>
          <p:cNvPr id="27" name="Picture 26">
            <a:extLst>
              <a:ext uri="{FF2B5EF4-FFF2-40B4-BE49-F238E27FC236}">
                <a16:creationId xmlns:a16="http://schemas.microsoft.com/office/drawing/2014/main" id="{8456D7DE-7396-7A4D-BDB9-62B667E62CFE}"/>
              </a:ext>
            </a:extLst>
          </p:cNvPr>
          <p:cNvPicPr>
            <a:picLocks noChangeAspect="1"/>
          </p:cNvPicPr>
          <p:nvPr/>
        </p:nvPicPr>
        <p:blipFill>
          <a:blip r:embed="rId4"/>
          <a:stretch>
            <a:fillRect/>
          </a:stretch>
        </p:blipFill>
        <p:spPr>
          <a:xfrm>
            <a:off x="6565578" y="2911297"/>
            <a:ext cx="428623" cy="428623"/>
          </a:xfrm>
          <a:prstGeom prst="rect">
            <a:avLst/>
          </a:prstGeom>
        </p:spPr>
      </p:pic>
      <p:pic>
        <p:nvPicPr>
          <p:cNvPr id="28" name="Picture 27">
            <a:extLst>
              <a:ext uri="{FF2B5EF4-FFF2-40B4-BE49-F238E27FC236}">
                <a16:creationId xmlns:a16="http://schemas.microsoft.com/office/drawing/2014/main" id="{E1A0D835-31B8-0049-8F39-9D3E5173AA58}"/>
              </a:ext>
            </a:extLst>
          </p:cNvPr>
          <p:cNvPicPr>
            <a:picLocks noChangeAspect="1"/>
          </p:cNvPicPr>
          <p:nvPr/>
        </p:nvPicPr>
        <p:blipFill>
          <a:blip r:embed="rId4"/>
          <a:stretch>
            <a:fillRect/>
          </a:stretch>
        </p:blipFill>
        <p:spPr>
          <a:xfrm>
            <a:off x="6565579" y="2248028"/>
            <a:ext cx="428623" cy="428623"/>
          </a:xfrm>
          <a:prstGeom prst="rect">
            <a:avLst/>
          </a:prstGeom>
        </p:spPr>
      </p:pic>
      <p:pic>
        <p:nvPicPr>
          <p:cNvPr id="29" name="Picture 28">
            <a:extLst>
              <a:ext uri="{FF2B5EF4-FFF2-40B4-BE49-F238E27FC236}">
                <a16:creationId xmlns:a16="http://schemas.microsoft.com/office/drawing/2014/main" id="{A1BBED0F-2B15-8D43-942B-6C6635DA733A}"/>
              </a:ext>
            </a:extLst>
          </p:cNvPr>
          <p:cNvPicPr>
            <a:picLocks noChangeAspect="1"/>
          </p:cNvPicPr>
          <p:nvPr/>
        </p:nvPicPr>
        <p:blipFill>
          <a:blip r:embed="rId4"/>
          <a:stretch>
            <a:fillRect/>
          </a:stretch>
        </p:blipFill>
        <p:spPr>
          <a:xfrm>
            <a:off x="6143728" y="1460575"/>
            <a:ext cx="428623" cy="428623"/>
          </a:xfrm>
          <a:prstGeom prst="rect">
            <a:avLst/>
          </a:prstGeom>
        </p:spPr>
      </p:pic>
      <p:pic>
        <p:nvPicPr>
          <p:cNvPr id="30" name="Picture 29">
            <a:extLst>
              <a:ext uri="{FF2B5EF4-FFF2-40B4-BE49-F238E27FC236}">
                <a16:creationId xmlns:a16="http://schemas.microsoft.com/office/drawing/2014/main" id="{0DAB4EB8-C592-674F-B544-135EEB84904D}"/>
              </a:ext>
            </a:extLst>
          </p:cNvPr>
          <p:cNvPicPr>
            <a:picLocks noChangeAspect="1"/>
          </p:cNvPicPr>
          <p:nvPr/>
        </p:nvPicPr>
        <p:blipFill>
          <a:blip r:embed="rId4"/>
          <a:stretch>
            <a:fillRect/>
          </a:stretch>
        </p:blipFill>
        <p:spPr>
          <a:xfrm>
            <a:off x="6996134" y="1788361"/>
            <a:ext cx="428623" cy="428623"/>
          </a:xfrm>
          <a:prstGeom prst="rect">
            <a:avLst/>
          </a:prstGeom>
        </p:spPr>
      </p:pic>
      <p:pic>
        <p:nvPicPr>
          <p:cNvPr id="31" name="Picture 30">
            <a:extLst>
              <a:ext uri="{FF2B5EF4-FFF2-40B4-BE49-F238E27FC236}">
                <a16:creationId xmlns:a16="http://schemas.microsoft.com/office/drawing/2014/main" id="{0B77BF96-4214-D94E-803F-62DDCD8D15DF}"/>
              </a:ext>
            </a:extLst>
          </p:cNvPr>
          <p:cNvPicPr>
            <a:picLocks noChangeAspect="1"/>
          </p:cNvPicPr>
          <p:nvPr/>
        </p:nvPicPr>
        <p:blipFill>
          <a:blip r:embed="rId4"/>
          <a:stretch>
            <a:fillRect/>
          </a:stretch>
        </p:blipFill>
        <p:spPr>
          <a:xfrm>
            <a:off x="2349044" y="1575327"/>
            <a:ext cx="428623" cy="428623"/>
          </a:xfrm>
          <a:prstGeom prst="rect">
            <a:avLst/>
          </a:prstGeom>
        </p:spPr>
      </p:pic>
      <p:pic>
        <p:nvPicPr>
          <p:cNvPr id="32" name="Picture 31">
            <a:extLst>
              <a:ext uri="{FF2B5EF4-FFF2-40B4-BE49-F238E27FC236}">
                <a16:creationId xmlns:a16="http://schemas.microsoft.com/office/drawing/2014/main" id="{C9615E7B-444B-0048-B591-EF615F56F002}"/>
              </a:ext>
            </a:extLst>
          </p:cNvPr>
          <p:cNvPicPr>
            <a:picLocks noChangeAspect="1"/>
          </p:cNvPicPr>
          <p:nvPr/>
        </p:nvPicPr>
        <p:blipFill>
          <a:blip r:embed="rId4"/>
          <a:stretch>
            <a:fillRect/>
          </a:stretch>
        </p:blipFill>
        <p:spPr>
          <a:xfrm>
            <a:off x="5606404" y="3286064"/>
            <a:ext cx="428623" cy="428623"/>
          </a:xfrm>
          <a:prstGeom prst="rect">
            <a:avLst/>
          </a:prstGeom>
        </p:spPr>
      </p:pic>
      <p:pic>
        <p:nvPicPr>
          <p:cNvPr id="33" name="Picture 32">
            <a:extLst>
              <a:ext uri="{FF2B5EF4-FFF2-40B4-BE49-F238E27FC236}">
                <a16:creationId xmlns:a16="http://schemas.microsoft.com/office/drawing/2014/main" id="{5D100616-9DE4-554D-8097-DBE841F91DC9}"/>
              </a:ext>
            </a:extLst>
          </p:cNvPr>
          <p:cNvPicPr>
            <a:picLocks noChangeAspect="1"/>
          </p:cNvPicPr>
          <p:nvPr/>
        </p:nvPicPr>
        <p:blipFill>
          <a:blip r:embed="rId4"/>
          <a:stretch>
            <a:fillRect/>
          </a:stretch>
        </p:blipFill>
        <p:spPr>
          <a:xfrm>
            <a:off x="6243549" y="3861450"/>
            <a:ext cx="428623" cy="428623"/>
          </a:xfrm>
          <a:prstGeom prst="rect">
            <a:avLst/>
          </a:prstGeom>
        </p:spPr>
      </p:pic>
      <p:sp>
        <p:nvSpPr>
          <p:cNvPr id="34" name="TextBox 33">
            <a:extLst>
              <a:ext uri="{FF2B5EF4-FFF2-40B4-BE49-F238E27FC236}">
                <a16:creationId xmlns:a16="http://schemas.microsoft.com/office/drawing/2014/main" id="{DFD5964A-4E87-8F4F-881C-31574C251DB2}"/>
              </a:ext>
            </a:extLst>
          </p:cNvPr>
          <p:cNvSpPr txBox="1"/>
          <p:nvPr/>
        </p:nvSpPr>
        <p:spPr>
          <a:xfrm>
            <a:off x="1276365" y="4461118"/>
            <a:ext cx="7199407" cy="646331"/>
          </a:xfrm>
          <a:prstGeom prst="rect">
            <a:avLst/>
          </a:prstGeom>
          <a:noFill/>
        </p:spPr>
        <p:txBody>
          <a:bodyPr wrap="none" rtlCol="0">
            <a:spAutoFit/>
          </a:bodyPr>
          <a:lstStyle/>
          <a:p>
            <a:r>
              <a:rPr lang="en-US" b="1" dirty="0"/>
              <a:t>Transplant centers doing any LTBI screening = 100% </a:t>
            </a:r>
            <a:r>
              <a:rPr lang="en-US" dirty="0"/>
              <a:t>(17/17)</a:t>
            </a:r>
          </a:p>
          <a:p>
            <a:r>
              <a:rPr lang="en-US" dirty="0"/>
              <a:t>[Universal screening=82% (14/17); IGRA=92%; most use QFN-Gold]</a:t>
            </a:r>
          </a:p>
        </p:txBody>
      </p:sp>
      <p:pic>
        <p:nvPicPr>
          <p:cNvPr id="35" name="Picture 34">
            <a:extLst>
              <a:ext uri="{FF2B5EF4-FFF2-40B4-BE49-F238E27FC236}">
                <a16:creationId xmlns:a16="http://schemas.microsoft.com/office/drawing/2014/main" id="{229D4791-72C4-B445-B48D-860A0C8AD3ED}"/>
              </a:ext>
            </a:extLst>
          </p:cNvPr>
          <p:cNvPicPr>
            <a:picLocks noChangeAspect="1"/>
          </p:cNvPicPr>
          <p:nvPr/>
        </p:nvPicPr>
        <p:blipFill>
          <a:blip r:embed="rId4"/>
          <a:stretch>
            <a:fillRect/>
          </a:stretch>
        </p:blipFill>
        <p:spPr>
          <a:xfrm>
            <a:off x="3737386" y="3275610"/>
            <a:ext cx="428623" cy="428623"/>
          </a:xfrm>
          <a:prstGeom prst="rect">
            <a:avLst/>
          </a:prstGeom>
        </p:spPr>
      </p:pic>
      <p:pic>
        <p:nvPicPr>
          <p:cNvPr id="16" name="Picture 15">
            <a:extLst>
              <a:ext uri="{FF2B5EF4-FFF2-40B4-BE49-F238E27FC236}">
                <a16:creationId xmlns:a16="http://schemas.microsoft.com/office/drawing/2014/main" id="{A9CCF572-E371-904B-B6D4-FDDB69F24E8D}"/>
              </a:ext>
            </a:extLst>
          </p:cNvPr>
          <p:cNvPicPr>
            <a:picLocks noChangeAspect="1"/>
          </p:cNvPicPr>
          <p:nvPr/>
        </p:nvPicPr>
        <p:blipFill>
          <a:blip r:embed="rId4"/>
          <a:stretch>
            <a:fillRect/>
          </a:stretch>
        </p:blipFill>
        <p:spPr>
          <a:xfrm>
            <a:off x="2139316" y="2236846"/>
            <a:ext cx="428623" cy="428623"/>
          </a:xfrm>
          <a:prstGeom prst="rect">
            <a:avLst/>
          </a:prstGeom>
        </p:spPr>
      </p:pic>
      <p:pic>
        <p:nvPicPr>
          <p:cNvPr id="17" name="Picture 16">
            <a:extLst>
              <a:ext uri="{FF2B5EF4-FFF2-40B4-BE49-F238E27FC236}">
                <a16:creationId xmlns:a16="http://schemas.microsoft.com/office/drawing/2014/main" id="{56032688-4D93-884A-A3D4-2730C1C5E63E}"/>
              </a:ext>
            </a:extLst>
          </p:cNvPr>
          <p:cNvPicPr>
            <a:picLocks noChangeAspect="1"/>
          </p:cNvPicPr>
          <p:nvPr/>
        </p:nvPicPr>
        <p:blipFill>
          <a:blip r:embed="rId4"/>
          <a:stretch>
            <a:fillRect/>
          </a:stretch>
        </p:blipFill>
        <p:spPr>
          <a:xfrm>
            <a:off x="4396058" y="3429145"/>
            <a:ext cx="428623" cy="428623"/>
          </a:xfrm>
          <a:prstGeom prst="rect">
            <a:avLst/>
          </a:prstGeom>
        </p:spPr>
      </p:pic>
    </p:spTree>
    <p:extLst>
      <p:ext uri="{BB962C8B-B14F-4D97-AF65-F5344CB8AC3E}">
        <p14:creationId xmlns:p14="http://schemas.microsoft.com/office/powerpoint/2010/main" val="388363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0E50-D160-C841-AC26-8A4A908C18C6}"/>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F00083FE-EE14-5C4E-B2F3-97BD545A8DF6}"/>
              </a:ext>
            </a:extLst>
          </p:cNvPr>
          <p:cNvSpPr>
            <a:spLocks noGrp="1"/>
          </p:cNvSpPr>
          <p:nvPr>
            <p:ph idx="1"/>
          </p:nvPr>
        </p:nvSpPr>
        <p:spPr/>
        <p:txBody>
          <a:bodyPr/>
          <a:lstStyle/>
          <a:p>
            <a:pPr marL="0" indent="0" algn="ctr">
              <a:buNone/>
            </a:pPr>
            <a:r>
              <a:rPr lang="en-US" dirty="0"/>
              <a:t>None</a:t>
            </a:r>
          </a:p>
        </p:txBody>
      </p:sp>
    </p:spTree>
    <p:extLst>
      <p:ext uri="{BB962C8B-B14F-4D97-AF65-F5344CB8AC3E}">
        <p14:creationId xmlns:p14="http://schemas.microsoft.com/office/powerpoint/2010/main" val="3193168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82ADE00C-C78F-CE4E-90C4-C7EC8FCC3399}"/>
              </a:ext>
            </a:extLst>
          </p:cNvPr>
          <p:cNvPicPr>
            <a:picLocks noGrp="1" noChangeAspect="1"/>
          </p:cNvPicPr>
          <p:nvPr>
            <p:ph idx="1"/>
          </p:nvPr>
        </p:nvPicPr>
        <p:blipFill>
          <a:blip r:embed="rId3"/>
          <a:stretch>
            <a:fillRect/>
          </a:stretch>
        </p:blipFill>
        <p:spPr>
          <a:xfrm>
            <a:off x="1518301" y="302270"/>
            <a:ext cx="6107397" cy="4841230"/>
          </a:xfrm>
          <a:prstGeom prst="rect">
            <a:avLst/>
          </a:prstGeom>
        </p:spPr>
      </p:pic>
      <p:sp>
        <p:nvSpPr>
          <p:cNvPr id="6" name="Title 5">
            <a:extLst>
              <a:ext uri="{FF2B5EF4-FFF2-40B4-BE49-F238E27FC236}">
                <a16:creationId xmlns:a16="http://schemas.microsoft.com/office/drawing/2014/main" id="{FF58AB14-C924-F647-85EA-592D1A79AB4D}"/>
              </a:ext>
            </a:extLst>
          </p:cNvPr>
          <p:cNvSpPr>
            <a:spLocks noGrp="1"/>
          </p:cNvSpPr>
          <p:nvPr>
            <p:ph type="title"/>
          </p:nvPr>
        </p:nvSpPr>
        <p:spPr/>
        <p:txBody>
          <a:bodyPr>
            <a:normAutofit fontScale="90000"/>
          </a:bodyPr>
          <a:lstStyle/>
          <a:p>
            <a:r>
              <a:rPr lang="en-US" dirty="0"/>
              <a:t>LTBI treatment</a:t>
            </a:r>
            <a:br>
              <a:rPr lang="en-US" dirty="0"/>
            </a:br>
            <a:r>
              <a:rPr lang="en-US" sz="3100" dirty="0"/>
              <a:t>Transplant center organ recipients</a:t>
            </a:r>
          </a:p>
        </p:txBody>
      </p:sp>
      <p:pic>
        <p:nvPicPr>
          <p:cNvPr id="24" name="Picture 23">
            <a:extLst>
              <a:ext uri="{FF2B5EF4-FFF2-40B4-BE49-F238E27FC236}">
                <a16:creationId xmlns:a16="http://schemas.microsoft.com/office/drawing/2014/main" id="{326676A9-A71E-8845-ABDB-232131E1853C}"/>
              </a:ext>
            </a:extLst>
          </p:cNvPr>
          <p:cNvPicPr>
            <a:picLocks noChangeAspect="1"/>
          </p:cNvPicPr>
          <p:nvPr/>
        </p:nvPicPr>
        <p:blipFill>
          <a:blip r:embed="rId4"/>
          <a:stretch>
            <a:fillRect/>
          </a:stretch>
        </p:blipFill>
        <p:spPr>
          <a:xfrm>
            <a:off x="2139316" y="2671870"/>
            <a:ext cx="428623" cy="428623"/>
          </a:xfrm>
          <a:prstGeom prst="rect">
            <a:avLst/>
          </a:prstGeom>
        </p:spPr>
      </p:pic>
      <p:pic>
        <p:nvPicPr>
          <p:cNvPr id="25" name="Picture 24">
            <a:extLst>
              <a:ext uri="{FF2B5EF4-FFF2-40B4-BE49-F238E27FC236}">
                <a16:creationId xmlns:a16="http://schemas.microsoft.com/office/drawing/2014/main" id="{76094A7D-BC88-6342-9EE5-CD7B0FE3A4BC}"/>
              </a:ext>
            </a:extLst>
          </p:cNvPr>
          <p:cNvPicPr>
            <a:picLocks noChangeAspect="1"/>
          </p:cNvPicPr>
          <p:nvPr/>
        </p:nvPicPr>
        <p:blipFill>
          <a:blip r:embed="rId4"/>
          <a:stretch>
            <a:fillRect/>
          </a:stretch>
        </p:blipFill>
        <p:spPr>
          <a:xfrm>
            <a:off x="4876069" y="1769186"/>
            <a:ext cx="428623" cy="428623"/>
          </a:xfrm>
          <a:prstGeom prst="rect">
            <a:avLst/>
          </a:prstGeom>
        </p:spPr>
      </p:pic>
      <p:pic>
        <p:nvPicPr>
          <p:cNvPr id="26" name="Picture 25">
            <a:extLst>
              <a:ext uri="{FF2B5EF4-FFF2-40B4-BE49-F238E27FC236}">
                <a16:creationId xmlns:a16="http://schemas.microsoft.com/office/drawing/2014/main" id="{A3C4EAFA-5D4E-444C-A748-5116C54002B4}"/>
              </a:ext>
            </a:extLst>
          </p:cNvPr>
          <p:cNvPicPr>
            <a:picLocks noChangeAspect="1"/>
          </p:cNvPicPr>
          <p:nvPr/>
        </p:nvPicPr>
        <p:blipFill>
          <a:blip r:embed="rId4"/>
          <a:stretch>
            <a:fillRect/>
          </a:stretch>
        </p:blipFill>
        <p:spPr>
          <a:xfrm>
            <a:off x="5900611" y="2171948"/>
            <a:ext cx="428623" cy="428623"/>
          </a:xfrm>
          <a:prstGeom prst="rect">
            <a:avLst/>
          </a:prstGeom>
        </p:spPr>
      </p:pic>
      <p:pic>
        <p:nvPicPr>
          <p:cNvPr id="27" name="Picture 26">
            <a:extLst>
              <a:ext uri="{FF2B5EF4-FFF2-40B4-BE49-F238E27FC236}">
                <a16:creationId xmlns:a16="http://schemas.microsoft.com/office/drawing/2014/main" id="{8456D7DE-7396-7A4D-BDB9-62B667E62CFE}"/>
              </a:ext>
            </a:extLst>
          </p:cNvPr>
          <p:cNvPicPr>
            <a:picLocks noChangeAspect="1"/>
          </p:cNvPicPr>
          <p:nvPr/>
        </p:nvPicPr>
        <p:blipFill>
          <a:blip r:embed="rId4"/>
          <a:stretch>
            <a:fillRect/>
          </a:stretch>
        </p:blipFill>
        <p:spPr>
          <a:xfrm>
            <a:off x="6565578" y="2911297"/>
            <a:ext cx="428623" cy="428623"/>
          </a:xfrm>
          <a:prstGeom prst="rect">
            <a:avLst/>
          </a:prstGeom>
        </p:spPr>
      </p:pic>
      <p:pic>
        <p:nvPicPr>
          <p:cNvPr id="28" name="Picture 27">
            <a:extLst>
              <a:ext uri="{FF2B5EF4-FFF2-40B4-BE49-F238E27FC236}">
                <a16:creationId xmlns:a16="http://schemas.microsoft.com/office/drawing/2014/main" id="{E1A0D835-31B8-0049-8F39-9D3E5173AA58}"/>
              </a:ext>
            </a:extLst>
          </p:cNvPr>
          <p:cNvPicPr>
            <a:picLocks noChangeAspect="1"/>
          </p:cNvPicPr>
          <p:nvPr/>
        </p:nvPicPr>
        <p:blipFill>
          <a:blip r:embed="rId4"/>
          <a:stretch>
            <a:fillRect/>
          </a:stretch>
        </p:blipFill>
        <p:spPr>
          <a:xfrm>
            <a:off x="6565579" y="2248028"/>
            <a:ext cx="428623" cy="428623"/>
          </a:xfrm>
          <a:prstGeom prst="rect">
            <a:avLst/>
          </a:prstGeom>
        </p:spPr>
      </p:pic>
      <p:pic>
        <p:nvPicPr>
          <p:cNvPr id="29" name="Picture 28">
            <a:extLst>
              <a:ext uri="{FF2B5EF4-FFF2-40B4-BE49-F238E27FC236}">
                <a16:creationId xmlns:a16="http://schemas.microsoft.com/office/drawing/2014/main" id="{A1BBED0F-2B15-8D43-942B-6C6635DA733A}"/>
              </a:ext>
            </a:extLst>
          </p:cNvPr>
          <p:cNvPicPr>
            <a:picLocks noChangeAspect="1"/>
          </p:cNvPicPr>
          <p:nvPr/>
        </p:nvPicPr>
        <p:blipFill>
          <a:blip r:embed="rId4"/>
          <a:stretch>
            <a:fillRect/>
          </a:stretch>
        </p:blipFill>
        <p:spPr>
          <a:xfrm>
            <a:off x="6143728" y="1460575"/>
            <a:ext cx="428623" cy="428623"/>
          </a:xfrm>
          <a:prstGeom prst="rect">
            <a:avLst/>
          </a:prstGeom>
        </p:spPr>
      </p:pic>
      <p:pic>
        <p:nvPicPr>
          <p:cNvPr id="30" name="Picture 29">
            <a:extLst>
              <a:ext uri="{FF2B5EF4-FFF2-40B4-BE49-F238E27FC236}">
                <a16:creationId xmlns:a16="http://schemas.microsoft.com/office/drawing/2014/main" id="{0DAB4EB8-C592-674F-B544-135EEB84904D}"/>
              </a:ext>
            </a:extLst>
          </p:cNvPr>
          <p:cNvPicPr>
            <a:picLocks noChangeAspect="1"/>
          </p:cNvPicPr>
          <p:nvPr/>
        </p:nvPicPr>
        <p:blipFill>
          <a:blip r:embed="rId4"/>
          <a:stretch>
            <a:fillRect/>
          </a:stretch>
        </p:blipFill>
        <p:spPr>
          <a:xfrm>
            <a:off x="6996134" y="1788361"/>
            <a:ext cx="428623" cy="428623"/>
          </a:xfrm>
          <a:prstGeom prst="rect">
            <a:avLst/>
          </a:prstGeom>
        </p:spPr>
      </p:pic>
      <p:pic>
        <p:nvPicPr>
          <p:cNvPr id="31" name="Picture 30">
            <a:extLst>
              <a:ext uri="{FF2B5EF4-FFF2-40B4-BE49-F238E27FC236}">
                <a16:creationId xmlns:a16="http://schemas.microsoft.com/office/drawing/2014/main" id="{0B77BF96-4214-D94E-803F-62DDCD8D15DF}"/>
              </a:ext>
            </a:extLst>
          </p:cNvPr>
          <p:cNvPicPr>
            <a:picLocks noChangeAspect="1"/>
          </p:cNvPicPr>
          <p:nvPr/>
        </p:nvPicPr>
        <p:blipFill>
          <a:blip r:embed="rId4"/>
          <a:stretch>
            <a:fillRect/>
          </a:stretch>
        </p:blipFill>
        <p:spPr>
          <a:xfrm>
            <a:off x="2349044" y="1575327"/>
            <a:ext cx="428623" cy="428623"/>
          </a:xfrm>
          <a:prstGeom prst="rect">
            <a:avLst/>
          </a:prstGeom>
        </p:spPr>
      </p:pic>
      <p:pic>
        <p:nvPicPr>
          <p:cNvPr id="32" name="Picture 31">
            <a:extLst>
              <a:ext uri="{FF2B5EF4-FFF2-40B4-BE49-F238E27FC236}">
                <a16:creationId xmlns:a16="http://schemas.microsoft.com/office/drawing/2014/main" id="{C9615E7B-444B-0048-B591-EF615F56F002}"/>
              </a:ext>
            </a:extLst>
          </p:cNvPr>
          <p:cNvPicPr>
            <a:picLocks noChangeAspect="1"/>
          </p:cNvPicPr>
          <p:nvPr/>
        </p:nvPicPr>
        <p:blipFill>
          <a:blip r:embed="rId4"/>
          <a:stretch>
            <a:fillRect/>
          </a:stretch>
        </p:blipFill>
        <p:spPr>
          <a:xfrm>
            <a:off x="5606404" y="3286064"/>
            <a:ext cx="428623" cy="428623"/>
          </a:xfrm>
          <a:prstGeom prst="rect">
            <a:avLst/>
          </a:prstGeom>
        </p:spPr>
      </p:pic>
      <p:pic>
        <p:nvPicPr>
          <p:cNvPr id="33" name="Picture 32">
            <a:extLst>
              <a:ext uri="{FF2B5EF4-FFF2-40B4-BE49-F238E27FC236}">
                <a16:creationId xmlns:a16="http://schemas.microsoft.com/office/drawing/2014/main" id="{5D100616-9DE4-554D-8097-DBE841F91DC9}"/>
              </a:ext>
            </a:extLst>
          </p:cNvPr>
          <p:cNvPicPr>
            <a:picLocks noChangeAspect="1"/>
          </p:cNvPicPr>
          <p:nvPr/>
        </p:nvPicPr>
        <p:blipFill>
          <a:blip r:embed="rId4"/>
          <a:stretch>
            <a:fillRect/>
          </a:stretch>
        </p:blipFill>
        <p:spPr>
          <a:xfrm>
            <a:off x="6243549" y="3861450"/>
            <a:ext cx="428623" cy="428623"/>
          </a:xfrm>
          <a:prstGeom prst="rect">
            <a:avLst/>
          </a:prstGeom>
        </p:spPr>
      </p:pic>
      <p:sp>
        <p:nvSpPr>
          <p:cNvPr id="15" name="TextBox 14">
            <a:extLst>
              <a:ext uri="{FF2B5EF4-FFF2-40B4-BE49-F238E27FC236}">
                <a16:creationId xmlns:a16="http://schemas.microsoft.com/office/drawing/2014/main" id="{80D4CBAC-404F-1441-8B60-7B7458F2BAE7}"/>
              </a:ext>
            </a:extLst>
          </p:cNvPr>
          <p:cNvSpPr txBox="1"/>
          <p:nvPr/>
        </p:nvSpPr>
        <p:spPr>
          <a:xfrm>
            <a:off x="36338" y="4124917"/>
            <a:ext cx="9112495" cy="923330"/>
          </a:xfrm>
          <a:prstGeom prst="rect">
            <a:avLst/>
          </a:prstGeom>
          <a:noFill/>
        </p:spPr>
        <p:txBody>
          <a:bodyPr wrap="none" rtlCol="0">
            <a:spAutoFit/>
          </a:bodyPr>
          <a:lstStyle/>
          <a:p>
            <a:pPr marL="285750" indent="-285750">
              <a:buFont typeface="Arial" panose="020B0604020202020204" pitchFamily="34" charset="0"/>
              <a:buChar char="•"/>
            </a:pPr>
            <a:r>
              <a:rPr lang="en-US" b="1" dirty="0"/>
              <a:t>Transplant center regimens (pre): INH 6-9mo; Rif 4mo; INH/RFP 12x (35%; 6/17)</a:t>
            </a:r>
          </a:p>
          <a:p>
            <a:pPr marL="285750" indent="-285750">
              <a:buFont typeface="Arial" panose="020B0604020202020204" pitchFamily="34" charset="0"/>
              <a:buChar char="•"/>
            </a:pPr>
            <a:r>
              <a:rPr lang="en-US" b="1" dirty="0"/>
              <a:t>Transplant center regimens (post): INH 6-9mo; quinolone (18%; 3/17)</a:t>
            </a:r>
          </a:p>
          <a:p>
            <a:pPr marL="285750" indent="-285750">
              <a:buFont typeface="Arial" panose="020B0604020202020204" pitchFamily="34" charset="0"/>
              <a:buChar char="•"/>
            </a:pPr>
            <a:r>
              <a:rPr lang="en-US" b="1" dirty="0"/>
              <a:t>Many treat livers post-transplant for fear of decompensation if pre-</a:t>
            </a:r>
            <a:r>
              <a:rPr lang="en-US" b="1" dirty="0" err="1"/>
              <a:t>tx</a:t>
            </a:r>
            <a:endParaRPr lang="en-US" b="1" dirty="0"/>
          </a:p>
        </p:txBody>
      </p:sp>
      <p:pic>
        <p:nvPicPr>
          <p:cNvPr id="16" name="Picture 15">
            <a:extLst>
              <a:ext uri="{FF2B5EF4-FFF2-40B4-BE49-F238E27FC236}">
                <a16:creationId xmlns:a16="http://schemas.microsoft.com/office/drawing/2014/main" id="{975EE33B-7B7D-9E42-9799-04FCB4E94B17}"/>
              </a:ext>
            </a:extLst>
          </p:cNvPr>
          <p:cNvPicPr>
            <a:picLocks noChangeAspect="1"/>
          </p:cNvPicPr>
          <p:nvPr/>
        </p:nvPicPr>
        <p:blipFill>
          <a:blip r:embed="rId4"/>
          <a:stretch>
            <a:fillRect/>
          </a:stretch>
        </p:blipFill>
        <p:spPr>
          <a:xfrm>
            <a:off x="3728593" y="3286063"/>
            <a:ext cx="428623" cy="428623"/>
          </a:xfrm>
          <a:prstGeom prst="rect">
            <a:avLst/>
          </a:prstGeom>
        </p:spPr>
      </p:pic>
      <p:pic>
        <p:nvPicPr>
          <p:cNvPr id="17" name="Picture 16">
            <a:extLst>
              <a:ext uri="{FF2B5EF4-FFF2-40B4-BE49-F238E27FC236}">
                <a16:creationId xmlns:a16="http://schemas.microsoft.com/office/drawing/2014/main" id="{4DBCD7DD-9CCC-8F44-AB7B-82362CA82BF1}"/>
              </a:ext>
            </a:extLst>
          </p:cNvPr>
          <p:cNvPicPr>
            <a:picLocks noChangeAspect="1"/>
          </p:cNvPicPr>
          <p:nvPr/>
        </p:nvPicPr>
        <p:blipFill>
          <a:blip r:embed="rId4"/>
          <a:stretch>
            <a:fillRect/>
          </a:stretch>
        </p:blipFill>
        <p:spPr>
          <a:xfrm>
            <a:off x="2139316" y="2236846"/>
            <a:ext cx="428623" cy="428623"/>
          </a:xfrm>
          <a:prstGeom prst="rect">
            <a:avLst/>
          </a:prstGeom>
        </p:spPr>
      </p:pic>
      <p:pic>
        <p:nvPicPr>
          <p:cNvPr id="18" name="Picture 17">
            <a:extLst>
              <a:ext uri="{FF2B5EF4-FFF2-40B4-BE49-F238E27FC236}">
                <a16:creationId xmlns:a16="http://schemas.microsoft.com/office/drawing/2014/main" id="{1F0FDD3F-59D8-AC49-A17C-3162BE11EFF4}"/>
              </a:ext>
            </a:extLst>
          </p:cNvPr>
          <p:cNvPicPr>
            <a:picLocks noChangeAspect="1"/>
          </p:cNvPicPr>
          <p:nvPr/>
        </p:nvPicPr>
        <p:blipFill>
          <a:blip r:embed="rId4"/>
          <a:stretch>
            <a:fillRect/>
          </a:stretch>
        </p:blipFill>
        <p:spPr>
          <a:xfrm>
            <a:off x="4378275" y="3432827"/>
            <a:ext cx="428623" cy="428623"/>
          </a:xfrm>
          <a:prstGeom prst="rect">
            <a:avLst/>
          </a:prstGeom>
        </p:spPr>
      </p:pic>
    </p:spTree>
    <p:extLst>
      <p:ext uri="{BB962C8B-B14F-4D97-AF65-F5344CB8AC3E}">
        <p14:creationId xmlns:p14="http://schemas.microsoft.com/office/powerpoint/2010/main" val="1065972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2C69C7-D7E5-C149-B624-5EE7B97108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2C8495-E14C-B149-9903-42F07F0B11C0}"/>
              </a:ext>
            </a:extLst>
          </p:cNvPr>
          <p:cNvSpPr>
            <a:spLocks noGrp="1"/>
          </p:cNvSpPr>
          <p:nvPr>
            <p:ph sz="half" idx="1"/>
          </p:nvPr>
        </p:nvSpPr>
        <p:spPr/>
        <p:txBody>
          <a:bodyPr>
            <a:normAutofit fontScale="77500" lnSpcReduction="20000"/>
          </a:bodyPr>
          <a:lstStyle/>
          <a:p>
            <a:pPr marL="0" indent="0">
              <a:buNone/>
            </a:pPr>
            <a:r>
              <a:rPr lang="en-US" dirty="0"/>
              <a:t>“This is a big problem for me. I would like to get this latent TB thing done with and not have it hang over the patient like a </a:t>
            </a:r>
            <a:r>
              <a:rPr lang="en-US" i="1" dirty="0"/>
              <a:t>Sword of Damocles</a:t>
            </a:r>
            <a:r>
              <a:rPr lang="en-US" dirty="0"/>
              <a:t>, liable to come crashing down at any moment. However, I have memorable experiences where I almost lost a patient to liver failure induced by INH or rifampin as they were on the waiting list”</a:t>
            </a:r>
          </a:p>
          <a:p>
            <a:endParaRPr lang="en-US" dirty="0"/>
          </a:p>
        </p:txBody>
      </p:sp>
      <p:pic>
        <p:nvPicPr>
          <p:cNvPr id="7170" name="Picture 2" descr="Image result for sword of damocles">
            <a:extLst>
              <a:ext uri="{FF2B5EF4-FFF2-40B4-BE49-F238E27FC236}">
                <a16:creationId xmlns:a16="http://schemas.microsoft.com/office/drawing/2014/main" id="{ED2C69BC-3EA6-1343-A7B5-58E6FF27540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35843" y="1440056"/>
            <a:ext cx="4038600" cy="22717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2B6A57-073B-3346-AB91-62755D6A92D5}"/>
              </a:ext>
            </a:extLst>
          </p:cNvPr>
          <p:cNvSpPr txBox="1"/>
          <p:nvPr/>
        </p:nvSpPr>
        <p:spPr>
          <a:xfrm>
            <a:off x="2476500" y="4546879"/>
            <a:ext cx="1838965" cy="369332"/>
          </a:xfrm>
          <a:prstGeom prst="rect">
            <a:avLst/>
          </a:prstGeom>
          <a:noFill/>
        </p:spPr>
        <p:txBody>
          <a:bodyPr wrap="none" rtlCol="0">
            <a:spAutoFit/>
          </a:bodyPr>
          <a:lstStyle/>
          <a:p>
            <a:r>
              <a:rPr lang="en-US" dirty="0"/>
              <a:t>Maryland center</a:t>
            </a:r>
          </a:p>
        </p:txBody>
      </p:sp>
    </p:spTree>
    <p:extLst>
      <p:ext uri="{BB962C8B-B14F-4D97-AF65-F5344CB8AC3E}">
        <p14:creationId xmlns:p14="http://schemas.microsoft.com/office/powerpoint/2010/main" val="1877081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Objectives</a:t>
            </a:r>
          </a:p>
        </p:txBody>
      </p:sp>
      <p:sp>
        <p:nvSpPr>
          <p:cNvPr id="6" name="Content Placeholder 5"/>
          <p:cNvSpPr>
            <a:spLocks noGrp="1"/>
          </p:cNvSpPr>
          <p:nvPr>
            <p:ph idx="1"/>
          </p:nvPr>
        </p:nvSpPr>
        <p:spPr>
          <a:xfrm>
            <a:off x="457200" y="1210769"/>
            <a:ext cx="8229600" cy="3394472"/>
          </a:xfrm>
        </p:spPr>
        <p:txBody>
          <a:bodyPr>
            <a:noAutofit/>
          </a:bodyPr>
          <a:lstStyle/>
          <a:p>
            <a:pPr lvl="0"/>
            <a:r>
              <a:rPr lang="en-US" sz="2000" dirty="0">
                <a:solidFill>
                  <a:schemeClr val="bg1">
                    <a:lumMod val="75000"/>
                  </a:schemeClr>
                </a:solidFill>
              </a:rPr>
              <a:t>List several ways in which organs are screened for infectious diseases in donors and recipients at transplant centers</a:t>
            </a:r>
          </a:p>
          <a:p>
            <a:pPr lvl="0"/>
            <a:endParaRPr lang="en-US" sz="800" dirty="0">
              <a:solidFill>
                <a:schemeClr val="bg1">
                  <a:lumMod val="75000"/>
                </a:schemeClr>
              </a:solidFill>
            </a:endParaRPr>
          </a:p>
          <a:p>
            <a:pPr lvl="0"/>
            <a:r>
              <a:rPr lang="en-US" sz="2000" dirty="0">
                <a:solidFill>
                  <a:schemeClr val="bg1">
                    <a:lumMod val="75000"/>
                  </a:schemeClr>
                </a:solidFill>
              </a:rPr>
              <a:t>Compare screening practices for TB in Solid Organ Transplant donors and recipients at various transplant centers in the U.S.</a:t>
            </a:r>
          </a:p>
          <a:p>
            <a:pPr lvl="0"/>
            <a:endParaRPr lang="en-US" sz="800" dirty="0"/>
          </a:p>
          <a:p>
            <a:pPr lvl="0"/>
            <a:r>
              <a:rPr lang="en-US" sz="2000" dirty="0"/>
              <a:t>Review current guidelines for TB among Solid Organ Transplant recipients in the U.S.</a:t>
            </a:r>
          </a:p>
          <a:p>
            <a:pPr lvl="0"/>
            <a:endParaRPr lang="en-US" sz="800" dirty="0"/>
          </a:p>
          <a:p>
            <a:pPr lvl="0"/>
            <a:r>
              <a:rPr lang="en-US" sz="2000" dirty="0">
                <a:solidFill>
                  <a:schemeClr val="bg1">
                    <a:lumMod val="75000"/>
                  </a:schemeClr>
                </a:solidFill>
              </a:rPr>
              <a:t>Illustrate screening, diagnosis and treatment issues in TB in transplant recipients using case examples</a:t>
            </a:r>
          </a:p>
          <a:p>
            <a:endParaRPr lang="en-US" sz="1200" dirty="0"/>
          </a:p>
        </p:txBody>
      </p:sp>
      <p:pic>
        <p:nvPicPr>
          <p:cNvPr id="8" name="Picture 7">
            <a:extLst>
              <a:ext uri="{FF2B5EF4-FFF2-40B4-BE49-F238E27FC236}">
                <a16:creationId xmlns:a16="http://schemas.microsoft.com/office/drawing/2014/main" id="{7581BFBA-5D0D-DF45-85EB-2E64C38B4824}"/>
              </a:ext>
            </a:extLst>
          </p:cNvPr>
          <p:cNvPicPr>
            <a:picLocks noChangeAspect="1"/>
          </p:cNvPicPr>
          <p:nvPr/>
        </p:nvPicPr>
        <p:blipFill rotWithShape="1">
          <a:blip r:embed="rId2"/>
          <a:srcRect t="14359" b="22512"/>
          <a:stretch/>
        </p:blipFill>
        <p:spPr>
          <a:xfrm>
            <a:off x="8230844" y="2875622"/>
            <a:ext cx="849747" cy="536433"/>
          </a:xfrm>
          <a:prstGeom prst="rect">
            <a:avLst/>
          </a:prstGeom>
        </p:spPr>
      </p:pic>
    </p:spTree>
    <p:extLst>
      <p:ext uri="{BB962C8B-B14F-4D97-AF65-F5344CB8AC3E}">
        <p14:creationId xmlns:p14="http://schemas.microsoft.com/office/powerpoint/2010/main" val="1635477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F3E37-62C6-BB42-AD03-84722042D349}"/>
              </a:ext>
            </a:extLst>
          </p:cNvPr>
          <p:cNvSpPr>
            <a:spLocks noGrp="1"/>
          </p:cNvSpPr>
          <p:nvPr>
            <p:ph type="title"/>
          </p:nvPr>
        </p:nvSpPr>
        <p:spPr/>
        <p:txBody>
          <a:bodyPr/>
          <a:lstStyle/>
          <a:p>
            <a:r>
              <a:rPr lang="en-US" dirty="0"/>
              <a:t>Guidelines</a:t>
            </a:r>
          </a:p>
        </p:txBody>
      </p:sp>
      <p:pic>
        <p:nvPicPr>
          <p:cNvPr id="13314" name="Picture 2" descr="Image result for you know nothing jon snow meme">
            <a:extLst>
              <a:ext uri="{FF2B5EF4-FFF2-40B4-BE49-F238E27FC236}">
                <a16:creationId xmlns:a16="http://schemas.microsoft.com/office/drawing/2014/main" id="{61E9693B-22CE-C948-A0A2-6B0D397E4B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9760" y="1248599"/>
            <a:ext cx="4727604" cy="30571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9B7619-DCF0-7F43-A54D-BD0BABD6C319}"/>
              </a:ext>
            </a:extLst>
          </p:cNvPr>
          <p:cNvSpPr txBox="1"/>
          <p:nvPr/>
        </p:nvSpPr>
        <p:spPr>
          <a:xfrm>
            <a:off x="5670064" y="4305783"/>
            <a:ext cx="1377300" cy="369332"/>
          </a:xfrm>
          <a:prstGeom prst="rect">
            <a:avLst/>
          </a:prstGeom>
          <a:noFill/>
        </p:spPr>
        <p:txBody>
          <a:bodyPr wrap="none" rtlCol="0">
            <a:spAutoFit/>
          </a:bodyPr>
          <a:lstStyle/>
          <a:p>
            <a:r>
              <a:rPr lang="en-US" dirty="0"/>
              <a:t>Grumpy cat</a:t>
            </a:r>
          </a:p>
        </p:txBody>
      </p:sp>
      <p:sp>
        <p:nvSpPr>
          <p:cNvPr id="5" name="TextBox 4">
            <a:extLst>
              <a:ext uri="{FF2B5EF4-FFF2-40B4-BE49-F238E27FC236}">
                <a16:creationId xmlns:a16="http://schemas.microsoft.com/office/drawing/2014/main" id="{73AD589D-0C4A-1144-B9A9-D0CC5B45A0DB}"/>
              </a:ext>
            </a:extLst>
          </p:cNvPr>
          <p:cNvSpPr txBox="1"/>
          <p:nvPr/>
        </p:nvSpPr>
        <p:spPr>
          <a:xfrm>
            <a:off x="4049460" y="879267"/>
            <a:ext cx="851515" cy="369332"/>
          </a:xfrm>
          <a:prstGeom prst="rect">
            <a:avLst/>
          </a:prstGeom>
          <a:noFill/>
        </p:spPr>
        <p:txBody>
          <a:bodyPr wrap="none" rtlCol="0">
            <a:spAutoFit/>
          </a:bodyPr>
          <a:lstStyle/>
          <a:p>
            <a:r>
              <a:rPr lang="en-US" dirty="0"/>
              <a:t>NONE</a:t>
            </a:r>
          </a:p>
        </p:txBody>
      </p:sp>
    </p:spTree>
    <p:extLst>
      <p:ext uri="{BB962C8B-B14F-4D97-AF65-F5344CB8AC3E}">
        <p14:creationId xmlns:p14="http://schemas.microsoft.com/office/powerpoint/2010/main" val="373765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9541C-165F-484D-9E03-887163A7D149}"/>
              </a:ext>
            </a:extLst>
          </p:cNvPr>
          <p:cNvSpPr>
            <a:spLocks noGrp="1"/>
          </p:cNvSpPr>
          <p:nvPr>
            <p:ph type="title"/>
          </p:nvPr>
        </p:nvSpPr>
        <p:spPr/>
        <p:txBody>
          <a:bodyPr/>
          <a:lstStyle/>
          <a:p>
            <a:r>
              <a:rPr lang="en-US" dirty="0"/>
              <a:t>Guidelines</a:t>
            </a:r>
          </a:p>
        </p:txBody>
      </p:sp>
      <p:sp>
        <p:nvSpPr>
          <p:cNvPr id="5" name="Content Placeholder 4">
            <a:extLst>
              <a:ext uri="{FF2B5EF4-FFF2-40B4-BE49-F238E27FC236}">
                <a16:creationId xmlns:a16="http://schemas.microsoft.com/office/drawing/2014/main" id="{2D38208B-F327-F54D-918D-45BF08600B9D}"/>
              </a:ext>
            </a:extLst>
          </p:cNvPr>
          <p:cNvSpPr>
            <a:spLocks noGrp="1"/>
          </p:cNvSpPr>
          <p:nvPr>
            <p:ph idx="1"/>
          </p:nvPr>
        </p:nvSpPr>
        <p:spPr/>
        <p:txBody>
          <a:bodyPr>
            <a:normAutofit fontScale="70000" lnSpcReduction="20000"/>
          </a:bodyPr>
          <a:lstStyle/>
          <a:p>
            <a:r>
              <a:rPr lang="en-US" dirty="0"/>
              <a:t>IDSA/ATS (2016): Nothing on solid organ transplantation</a:t>
            </a:r>
          </a:p>
          <a:p>
            <a:endParaRPr lang="en-US" dirty="0"/>
          </a:p>
          <a:p>
            <a:r>
              <a:rPr lang="en-US" dirty="0"/>
              <a:t>ID community of practice, American Society of Transplantation (2013) [review, not guideline]: “It is not possible to accurately perform TST or IGRA on deceased donors, but a history should be obtained from the donor's family or relatives of previous active TB and any associated treatment. Ideally, it would also be desirable to know if the donor had exposure to active TB within the last 2 years.”</a:t>
            </a:r>
          </a:p>
        </p:txBody>
      </p:sp>
      <p:sp>
        <p:nvSpPr>
          <p:cNvPr id="6" name="TextBox 5">
            <a:extLst>
              <a:ext uri="{FF2B5EF4-FFF2-40B4-BE49-F238E27FC236}">
                <a16:creationId xmlns:a16="http://schemas.microsoft.com/office/drawing/2014/main" id="{82D99F1E-9868-E74D-9115-CB1C9064228F}"/>
              </a:ext>
            </a:extLst>
          </p:cNvPr>
          <p:cNvSpPr txBox="1"/>
          <p:nvPr/>
        </p:nvSpPr>
        <p:spPr>
          <a:xfrm>
            <a:off x="5739278" y="4132958"/>
            <a:ext cx="2763129" cy="461665"/>
          </a:xfrm>
          <a:prstGeom prst="rect">
            <a:avLst/>
          </a:prstGeom>
          <a:noFill/>
        </p:spPr>
        <p:txBody>
          <a:bodyPr wrap="none" rtlCol="0">
            <a:spAutoFit/>
          </a:bodyPr>
          <a:lstStyle/>
          <a:p>
            <a:r>
              <a:rPr lang="en-US" sz="1200" dirty="0" err="1"/>
              <a:t>Lewinsohn</a:t>
            </a:r>
            <a:r>
              <a:rPr lang="en-US" sz="1200" dirty="0"/>
              <a:t> D et al, 2017, CID, 64(2) </a:t>
            </a:r>
          </a:p>
          <a:p>
            <a:r>
              <a:rPr lang="en-US" sz="1200" dirty="0"/>
              <a:t>Subramanian A et al, 2013, AJT, 13(4)</a:t>
            </a:r>
          </a:p>
        </p:txBody>
      </p:sp>
    </p:spTree>
    <p:extLst>
      <p:ext uri="{BB962C8B-B14F-4D97-AF65-F5344CB8AC3E}">
        <p14:creationId xmlns:p14="http://schemas.microsoft.com/office/powerpoint/2010/main" val="2710597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Objectives</a:t>
            </a:r>
          </a:p>
        </p:txBody>
      </p:sp>
      <p:sp>
        <p:nvSpPr>
          <p:cNvPr id="6" name="Content Placeholder 5"/>
          <p:cNvSpPr>
            <a:spLocks noGrp="1"/>
          </p:cNvSpPr>
          <p:nvPr>
            <p:ph idx="1"/>
          </p:nvPr>
        </p:nvSpPr>
        <p:spPr>
          <a:xfrm>
            <a:off x="457200" y="1210769"/>
            <a:ext cx="8229600" cy="3394472"/>
          </a:xfrm>
        </p:spPr>
        <p:txBody>
          <a:bodyPr>
            <a:noAutofit/>
          </a:bodyPr>
          <a:lstStyle/>
          <a:p>
            <a:pPr lvl="0"/>
            <a:r>
              <a:rPr lang="en-US" sz="2000" dirty="0">
                <a:solidFill>
                  <a:schemeClr val="bg1">
                    <a:lumMod val="75000"/>
                  </a:schemeClr>
                </a:solidFill>
              </a:rPr>
              <a:t>List several ways in which organs are screened for infectious diseases in donors and recipients at transplant centers</a:t>
            </a:r>
          </a:p>
          <a:p>
            <a:pPr lvl="0"/>
            <a:endParaRPr lang="en-US" sz="800" dirty="0">
              <a:solidFill>
                <a:schemeClr val="bg1">
                  <a:lumMod val="75000"/>
                </a:schemeClr>
              </a:solidFill>
            </a:endParaRPr>
          </a:p>
          <a:p>
            <a:pPr lvl="0"/>
            <a:r>
              <a:rPr lang="en-US" sz="2000" dirty="0">
                <a:solidFill>
                  <a:schemeClr val="bg1">
                    <a:lumMod val="75000"/>
                  </a:schemeClr>
                </a:solidFill>
              </a:rPr>
              <a:t>Compare screening practices for TB in Solid Organ Transplant donors and recipients at various transplant centers in the U.S.</a:t>
            </a:r>
          </a:p>
          <a:p>
            <a:pPr lvl="0"/>
            <a:endParaRPr lang="en-US" sz="800" dirty="0">
              <a:solidFill>
                <a:schemeClr val="bg1">
                  <a:lumMod val="75000"/>
                </a:schemeClr>
              </a:solidFill>
            </a:endParaRPr>
          </a:p>
          <a:p>
            <a:pPr lvl="0"/>
            <a:r>
              <a:rPr lang="en-US" sz="2000" dirty="0">
                <a:solidFill>
                  <a:schemeClr val="bg1">
                    <a:lumMod val="75000"/>
                  </a:schemeClr>
                </a:solidFill>
              </a:rPr>
              <a:t>Review current guidelines for TB among Solid Organ Transplant recipients in the U.S.</a:t>
            </a:r>
          </a:p>
          <a:p>
            <a:pPr lvl="0"/>
            <a:endParaRPr lang="en-US" sz="800" dirty="0"/>
          </a:p>
          <a:p>
            <a:pPr lvl="0"/>
            <a:r>
              <a:rPr lang="en-US" sz="2000" dirty="0"/>
              <a:t>Illustrate screening, diagnosis and treatment issues in TB in transplant recipients using case examples</a:t>
            </a:r>
          </a:p>
          <a:p>
            <a:endParaRPr lang="en-US" sz="1200" dirty="0"/>
          </a:p>
        </p:txBody>
      </p:sp>
      <p:pic>
        <p:nvPicPr>
          <p:cNvPr id="9" name="Picture 8">
            <a:extLst>
              <a:ext uri="{FF2B5EF4-FFF2-40B4-BE49-F238E27FC236}">
                <a16:creationId xmlns:a16="http://schemas.microsoft.com/office/drawing/2014/main" id="{DC004AED-9CD9-5F42-ABAB-FDFE4D62D1BE}"/>
              </a:ext>
            </a:extLst>
          </p:cNvPr>
          <p:cNvPicPr>
            <a:picLocks noChangeAspect="1"/>
          </p:cNvPicPr>
          <p:nvPr/>
        </p:nvPicPr>
        <p:blipFill>
          <a:blip r:embed="rId2"/>
          <a:stretch>
            <a:fillRect/>
          </a:stretch>
        </p:blipFill>
        <p:spPr>
          <a:xfrm>
            <a:off x="8230844" y="3559595"/>
            <a:ext cx="740462" cy="809342"/>
          </a:xfrm>
          <a:prstGeom prst="rect">
            <a:avLst/>
          </a:prstGeom>
        </p:spPr>
      </p:pic>
    </p:spTree>
    <p:extLst>
      <p:ext uri="{BB962C8B-B14F-4D97-AF65-F5344CB8AC3E}">
        <p14:creationId xmlns:p14="http://schemas.microsoft.com/office/powerpoint/2010/main" val="3724248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0509AB-6D4A-E149-88FB-B3824E787EBD}"/>
              </a:ext>
            </a:extLst>
          </p:cNvPr>
          <p:cNvSpPr>
            <a:spLocks noGrp="1"/>
          </p:cNvSpPr>
          <p:nvPr>
            <p:ph type="title"/>
          </p:nvPr>
        </p:nvSpPr>
        <p:spPr/>
        <p:txBody>
          <a:bodyPr/>
          <a:lstStyle/>
          <a:p>
            <a:r>
              <a:rPr lang="en-US" dirty="0"/>
              <a:t>Case</a:t>
            </a:r>
          </a:p>
        </p:txBody>
      </p:sp>
      <p:sp>
        <p:nvSpPr>
          <p:cNvPr id="5" name="Content Placeholder 4">
            <a:extLst>
              <a:ext uri="{FF2B5EF4-FFF2-40B4-BE49-F238E27FC236}">
                <a16:creationId xmlns:a16="http://schemas.microsoft.com/office/drawing/2014/main" id="{4D799051-34BC-3E4A-B864-8C9EB3E7D652}"/>
              </a:ext>
            </a:extLst>
          </p:cNvPr>
          <p:cNvSpPr>
            <a:spLocks noGrp="1"/>
          </p:cNvSpPr>
          <p:nvPr>
            <p:ph sz="half" idx="1"/>
          </p:nvPr>
        </p:nvSpPr>
        <p:spPr>
          <a:xfrm>
            <a:off x="457200" y="1200151"/>
            <a:ext cx="4038600" cy="3679906"/>
          </a:xfrm>
        </p:spPr>
        <p:txBody>
          <a:bodyPr>
            <a:normAutofit fontScale="62500" lnSpcReduction="20000"/>
          </a:bodyPr>
          <a:lstStyle/>
          <a:p>
            <a:r>
              <a:rPr lang="en-US" dirty="0"/>
              <a:t>67 year-old man with a history of Crohn disease and RA-associated interstitial lung disease s/p bilat lung transplant</a:t>
            </a:r>
          </a:p>
          <a:p>
            <a:endParaRPr lang="en-US" sz="1300" dirty="0"/>
          </a:p>
          <a:p>
            <a:r>
              <a:rPr lang="en-US" dirty="0"/>
              <a:t>Presents with 1 week L sided chest pain, fevers, chills, and 8 weeks fatigue and productive cough</a:t>
            </a:r>
          </a:p>
          <a:p>
            <a:endParaRPr lang="en-US" sz="1500" dirty="0"/>
          </a:p>
          <a:p>
            <a:r>
              <a:rPr lang="en-US" dirty="0"/>
              <a:t>Chest CT with effusions and lymphadenopathy, and echo showed new large pericardial effusion</a:t>
            </a:r>
          </a:p>
          <a:p>
            <a:endParaRPr lang="en-US" sz="1300" dirty="0"/>
          </a:p>
          <a:p>
            <a:r>
              <a:rPr lang="en-US" dirty="0"/>
              <a:t>An intervention was performed</a:t>
            </a:r>
          </a:p>
        </p:txBody>
      </p:sp>
      <p:pic>
        <p:nvPicPr>
          <p:cNvPr id="46" name="Picture 25">
            <a:extLst>
              <a:ext uri="{FF2B5EF4-FFF2-40B4-BE49-F238E27FC236}">
                <a16:creationId xmlns:a16="http://schemas.microsoft.com/office/drawing/2014/main" id="{D1C4DA1B-27BB-7049-9478-194698785E5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25258" t="12498" r="26939" b="26042"/>
          <a:stretch>
            <a:fillRect/>
          </a:stretch>
        </p:blipFill>
        <p:spPr bwMode="auto">
          <a:xfrm>
            <a:off x="4648200" y="1437537"/>
            <a:ext cx="4038600" cy="29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AA230E54-D9A9-C149-933F-031EEF17EF81}"/>
              </a:ext>
            </a:extLst>
          </p:cNvPr>
          <p:cNvSpPr txBox="1"/>
          <p:nvPr/>
        </p:nvSpPr>
        <p:spPr>
          <a:xfrm>
            <a:off x="4572000" y="4356837"/>
            <a:ext cx="3377720" cy="523220"/>
          </a:xfrm>
          <a:prstGeom prst="rect">
            <a:avLst/>
          </a:prstGeom>
          <a:noFill/>
        </p:spPr>
        <p:txBody>
          <a:bodyPr wrap="none" rtlCol="0">
            <a:spAutoFit/>
          </a:bodyPr>
          <a:lstStyle/>
          <a:p>
            <a:r>
              <a:rPr lang="en-US" sz="1400" dirty="0"/>
              <a:t>Chest CT showing L&gt;R pleural effusions</a:t>
            </a:r>
          </a:p>
          <a:p>
            <a:r>
              <a:rPr lang="en-US" sz="1400" dirty="0"/>
              <a:t>and L hilar lymphadenopathy</a:t>
            </a:r>
          </a:p>
        </p:txBody>
      </p:sp>
    </p:spTree>
    <p:extLst>
      <p:ext uri="{BB962C8B-B14F-4D97-AF65-F5344CB8AC3E}">
        <p14:creationId xmlns:p14="http://schemas.microsoft.com/office/powerpoint/2010/main" val="2455515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10C5295-B128-CC4F-A16C-47537D89A90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365" t="1350"/>
          <a:stretch>
            <a:fillRect/>
          </a:stretch>
        </p:blipFill>
        <p:spPr bwMode="auto">
          <a:xfrm>
            <a:off x="4648200" y="1390441"/>
            <a:ext cx="4038600" cy="301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884DA74-998E-4643-A2B1-C85A630ACECE}"/>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233D317A-BBAE-6443-8445-2A4F4818D0B7}"/>
              </a:ext>
            </a:extLst>
          </p:cNvPr>
          <p:cNvSpPr>
            <a:spLocks noGrp="1"/>
          </p:cNvSpPr>
          <p:nvPr>
            <p:ph sz="half" idx="1"/>
          </p:nvPr>
        </p:nvSpPr>
        <p:spPr/>
        <p:txBody>
          <a:bodyPr>
            <a:normAutofit lnSpcReduction="10000"/>
          </a:bodyPr>
          <a:lstStyle/>
          <a:p>
            <a:r>
              <a:rPr lang="en-US" dirty="0"/>
              <a:t>Pericardial window and biopsy</a:t>
            </a:r>
          </a:p>
          <a:p>
            <a:r>
              <a:rPr lang="en-US" dirty="0"/>
              <a:t>Pleural fluid drained: AFB culture M. TB</a:t>
            </a:r>
          </a:p>
          <a:p>
            <a:r>
              <a:rPr lang="en-US" dirty="0"/>
              <a:t>Started on RIPE then INH/rifampin for 9 months after susceptibility testing</a:t>
            </a:r>
          </a:p>
        </p:txBody>
      </p:sp>
      <p:sp>
        <p:nvSpPr>
          <p:cNvPr id="6" name="Right Arrow 5">
            <a:extLst>
              <a:ext uri="{FF2B5EF4-FFF2-40B4-BE49-F238E27FC236}">
                <a16:creationId xmlns:a16="http://schemas.microsoft.com/office/drawing/2014/main" id="{D801AE36-721A-0843-8749-CB50600D1DDA}"/>
              </a:ext>
            </a:extLst>
          </p:cNvPr>
          <p:cNvSpPr/>
          <p:nvPr/>
        </p:nvSpPr>
        <p:spPr bwMode="auto">
          <a:xfrm rot="13152116">
            <a:off x="17354723" y="13230518"/>
            <a:ext cx="1109446" cy="590375"/>
          </a:xfrm>
          <a:prstGeom prst="rightArrow">
            <a:avLst/>
          </a:prstGeom>
          <a:solidFill>
            <a:srgbClr val="EE4B02"/>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99898" tIns="49949" rIns="99898" bIns="49949" anchor="ctr"/>
          <a:lstStyle/>
          <a:p>
            <a:pPr algn="ctr" defTabSz="998411">
              <a:defRPr/>
            </a:pPr>
            <a:endParaRPr lang="en-US">
              <a:solidFill>
                <a:srgbClr val="002F5D"/>
              </a:solidFill>
            </a:endParaRPr>
          </a:p>
        </p:txBody>
      </p:sp>
      <p:sp>
        <p:nvSpPr>
          <p:cNvPr id="7" name="Right Arrow 6">
            <a:extLst>
              <a:ext uri="{FF2B5EF4-FFF2-40B4-BE49-F238E27FC236}">
                <a16:creationId xmlns:a16="http://schemas.microsoft.com/office/drawing/2014/main" id="{C6ECFD21-5DF0-8B4F-A6A9-42E285BC91F3}"/>
              </a:ext>
            </a:extLst>
          </p:cNvPr>
          <p:cNvSpPr/>
          <p:nvPr/>
        </p:nvSpPr>
        <p:spPr bwMode="auto">
          <a:xfrm rot="13152116">
            <a:off x="17507123" y="13382918"/>
            <a:ext cx="1109446" cy="590375"/>
          </a:xfrm>
          <a:prstGeom prst="rightArrow">
            <a:avLst/>
          </a:prstGeom>
          <a:solidFill>
            <a:srgbClr val="EE4B02"/>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99898" tIns="49949" rIns="99898" bIns="49949" anchor="ctr"/>
          <a:lstStyle/>
          <a:p>
            <a:pPr algn="ctr" defTabSz="998411">
              <a:defRPr/>
            </a:pPr>
            <a:endParaRPr lang="en-US">
              <a:solidFill>
                <a:srgbClr val="002F5D"/>
              </a:solidFill>
            </a:endParaRPr>
          </a:p>
        </p:txBody>
      </p:sp>
      <p:sp>
        <p:nvSpPr>
          <p:cNvPr id="8" name="TextBox 7">
            <a:extLst>
              <a:ext uri="{FF2B5EF4-FFF2-40B4-BE49-F238E27FC236}">
                <a16:creationId xmlns:a16="http://schemas.microsoft.com/office/drawing/2014/main" id="{2B18FAA9-AC81-BB47-A2B1-D2468B299AB2}"/>
              </a:ext>
            </a:extLst>
          </p:cNvPr>
          <p:cNvSpPr txBox="1"/>
          <p:nvPr/>
        </p:nvSpPr>
        <p:spPr>
          <a:xfrm>
            <a:off x="4572000" y="4356837"/>
            <a:ext cx="3199915" cy="307777"/>
          </a:xfrm>
          <a:prstGeom prst="rect">
            <a:avLst/>
          </a:prstGeom>
          <a:noFill/>
        </p:spPr>
        <p:txBody>
          <a:bodyPr wrap="none" rtlCol="0">
            <a:spAutoFit/>
          </a:bodyPr>
          <a:lstStyle/>
          <a:p>
            <a:r>
              <a:rPr lang="en-US" sz="1400" dirty="0"/>
              <a:t>Pericardial biopsy showing granuloma</a:t>
            </a:r>
          </a:p>
        </p:txBody>
      </p:sp>
    </p:spTree>
    <p:extLst>
      <p:ext uri="{BB962C8B-B14F-4D97-AF65-F5344CB8AC3E}">
        <p14:creationId xmlns:p14="http://schemas.microsoft.com/office/powerpoint/2010/main" val="1943135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F86B-F6B0-C04B-A9FD-5F96E92749DC}"/>
              </a:ext>
            </a:extLst>
          </p:cNvPr>
          <p:cNvSpPr>
            <a:spLocks noGrp="1"/>
          </p:cNvSpPr>
          <p:nvPr>
            <p:ph type="title"/>
          </p:nvPr>
        </p:nvSpPr>
        <p:spPr/>
        <p:txBody>
          <a:bodyPr>
            <a:normAutofit fontScale="90000"/>
          </a:bodyPr>
          <a:lstStyle/>
          <a:p>
            <a:r>
              <a:rPr lang="en-US" dirty="0"/>
              <a:t>Case</a:t>
            </a:r>
            <a:br>
              <a:rPr lang="en-US" dirty="0"/>
            </a:br>
            <a:r>
              <a:rPr lang="en-US" sz="3100" dirty="0"/>
              <a:t>Investigation</a:t>
            </a:r>
          </a:p>
        </p:txBody>
      </p:sp>
      <p:pic>
        <p:nvPicPr>
          <p:cNvPr id="16" name="Content Placeholder 15">
            <a:extLst>
              <a:ext uri="{FF2B5EF4-FFF2-40B4-BE49-F238E27FC236}">
                <a16:creationId xmlns:a16="http://schemas.microsoft.com/office/drawing/2014/main" id="{14CAFF49-DD11-8941-987F-C0D2809C4A48}"/>
              </a:ext>
            </a:extLst>
          </p:cNvPr>
          <p:cNvPicPr>
            <a:picLocks noGrp="1" noChangeAspect="1"/>
          </p:cNvPicPr>
          <p:nvPr>
            <p:ph sz="half" idx="1"/>
          </p:nvPr>
        </p:nvPicPr>
        <p:blipFill>
          <a:blip r:embed="rId2"/>
          <a:stretch>
            <a:fillRect/>
          </a:stretch>
        </p:blipFill>
        <p:spPr>
          <a:xfrm>
            <a:off x="457200" y="1737859"/>
            <a:ext cx="4038600" cy="2318657"/>
          </a:xfrm>
        </p:spPr>
      </p:pic>
      <p:sp>
        <p:nvSpPr>
          <p:cNvPr id="11" name="Content Placeholder 10">
            <a:extLst>
              <a:ext uri="{FF2B5EF4-FFF2-40B4-BE49-F238E27FC236}">
                <a16:creationId xmlns:a16="http://schemas.microsoft.com/office/drawing/2014/main" id="{852E2126-69D6-754C-849B-E8DA9374F72F}"/>
              </a:ext>
            </a:extLst>
          </p:cNvPr>
          <p:cNvSpPr>
            <a:spLocks noGrp="1"/>
          </p:cNvSpPr>
          <p:nvPr>
            <p:ph sz="half" idx="2"/>
          </p:nvPr>
        </p:nvSpPr>
        <p:spPr>
          <a:xfrm>
            <a:off x="4648200" y="1200150"/>
            <a:ext cx="4197036" cy="3842630"/>
          </a:xfrm>
        </p:spPr>
        <p:txBody>
          <a:bodyPr>
            <a:normAutofit fontScale="85000" lnSpcReduction="20000"/>
          </a:bodyPr>
          <a:lstStyle/>
          <a:p>
            <a:r>
              <a:rPr lang="en-US" sz="1600" dirty="0"/>
              <a:t>Donor: s/p MVA. Chest CT showed diffuse nodules. OPO suspicious for TB and performed TST (neg) and IGRA (indeterminate). Sputum AFB neg cx. Born in Guatemala. Previous incarceration</a:t>
            </a:r>
          </a:p>
          <a:p>
            <a:endParaRPr lang="en-US" sz="900" dirty="0"/>
          </a:p>
          <a:p>
            <a:r>
              <a:rPr lang="en-US" sz="1600" dirty="0"/>
              <a:t>Recipient: No TB risk factors</a:t>
            </a:r>
          </a:p>
          <a:p>
            <a:endParaRPr lang="en-US" sz="900" dirty="0"/>
          </a:p>
          <a:p>
            <a:r>
              <a:rPr lang="en-US" sz="1600" dirty="0"/>
              <a:t>Pre-donation questionnaire asked next-of-kin about TB symptoms, prior TB and TB testing. None recalled by family</a:t>
            </a:r>
          </a:p>
          <a:p>
            <a:endParaRPr lang="en-US" sz="900" dirty="0"/>
          </a:p>
          <a:p>
            <a:r>
              <a:rPr lang="en-US" sz="1600" dirty="0"/>
              <a:t>6 organs eventually transplanted into 4 patients</a:t>
            </a:r>
          </a:p>
          <a:p>
            <a:endParaRPr lang="en-US" sz="900" dirty="0"/>
          </a:p>
          <a:p>
            <a:r>
              <a:rPr lang="en-US" sz="1600" dirty="0"/>
              <a:t>County and state DPH involved when three other cases matched genotype of transplant donor and recipient</a:t>
            </a:r>
          </a:p>
          <a:p>
            <a:endParaRPr lang="en-US" sz="1000" dirty="0"/>
          </a:p>
          <a:p>
            <a:r>
              <a:rPr lang="en-US" sz="1600" dirty="0"/>
              <a:t>Donor found to have converted from negative to 18mm TST while incarcerated in 2010. This information not known to OPO</a:t>
            </a:r>
            <a:endParaRPr lang="en-US" dirty="0"/>
          </a:p>
        </p:txBody>
      </p:sp>
      <p:sp>
        <p:nvSpPr>
          <p:cNvPr id="17" name="TextBox 16">
            <a:extLst>
              <a:ext uri="{FF2B5EF4-FFF2-40B4-BE49-F238E27FC236}">
                <a16:creationId xmlns:a16="http://schemas.microsoft.com/office/drawing/2014/main" id="{CAC35FA2-8773-8749-96F7-C83EFB6447AF}"/>
              </a:ext>
            </a:extLst>
          </p:cNvPr>
          <p:cNvSpPr txBox="1"/>
          <p:nvPr/>
        </p:nvSpPr>
        <p:spPr>
          <a:xfrm>
            <a:off x="457200" y="4592646"/>
            <a:ext cx="2509726" cy="276999"/>
          </a:xfrm>
          <a:prstGeom prst="rect">
            <a:avLst/>
          </a:prstGeom>
          <a:noFill/>
        </p:spPr>
        <p:txBody>
          <a:bodyPr wrap="none" rtlCol="0">
            <a:spAutoFit/>
          </a:bodyPr>
          <a:lstStyle/>
          <a:p>
            <a:r>
              <a:rPr lang="en-US" sz="1200" dirty="0"/>
              <a:t>Kay A et al, 2017, MMWR, 66(30) </a:t>
            </a:r>
          </a:p>
        </p:txBody>
      </p:sp>
    </p:spTree>
    <p:extLst>
      <p:ext uri="{BB962C8B-B14F-4D97-AF65-F5344CB8AC3E}">
        <p14:creationId xmlns:p14="http://schemas.microsoft.com/office/powerpoint/2010/main" val="3906388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D627-95A5-B845-87EE-F0F5B9A2F0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8F6AC6-AFE7-784F-81D0-CC961EC85FD9}"/>
              </a:ext>
            </a:extLst>
          </p:cNvPr>
          <p:cNvSpPr>
            <a:spLocks noGrp="1"/>
          </p:cNvSpPr>
          <p:nvPr>
            <p:ph idx="1"/>
          </p:nvPr>
        </p:nvSpPr>
        <p:spPr/>
        <p:txBody>
          <a:bodyPr>
            <a:normAutofit lnSpcReduction="10000"/>
          </a:bodyPr>
          <a:lstStyle/>
          <a:p>
            <a:pPr marL="0" indent="0">
              <a:buNone/>
            </a:pPr>
            <a:r>
              <a:rPr lang="en-US" dirty="0"/>
              <a:t>“We do not perform this type of screening [IGRA/TST] but it is covered in the medical/social history. If the Donor Risk Assessment Interview is positive for living with a person with TB or have a history of TB or positive skin/blood test, we follow up with treatment investigations.”</a:t>
            </a:r>
          </a:p>
        </p:txBody>
      </p:sp>
      <p:sp>
        <p:nvSpPr>
          <p:cNvPr id="5" name="TextBox 4">
            <a:extLst>
              <a:ext uri="{FF2B5EF4-FFF2-40B4-BE49-F238E27FC236}">
                <a16:creationId xmlns:a16="http://schemas.microsoft.com/office/drawing/2014/main" id="{2D2EA3A5-DD34-A542-B51B-04D7D3513819}"/>
              </a:ext>
            </a:extLst>
          </p:cNvPr>
          <p:cNvSpPr txBox="1"/>
          <p:nvPr/>
        </p:nvSpPr>
        <p:spPr>
          <a:xfrm>
            <a:off x="4090670" y="4362213"/>
            <a:ext cx="4596130" cy="369332"/>
          </a:xfrm>
          <a:prstGeom prst="rect">
            <a:avLst/>
          </a:prstGeom>
          <a:noFill/>
        </p:spPr>
        <p:txBody>
          <a:bodyPr wrap="none" rtlCol="0">
            <a:spAutoFit/>
          </a:bodyPr>
          <a:lstStyle/>
          <a:p>
            <a:r>
              <a:rPr lang="en-US" dirty="0"/>
              <a:t>Maryland Organ Procurement Organization</a:t>
            </a:r>
          </a:p>
        </p:txBody>
      </p:sp>
    </p:spTree>
    <p:extLst>
      <p:ext uri="{BB962C8B-B14F-4D97-AF65-F5344CB8AC3E}">
        <p14:creationId xmlns:p14="http://schemas.microsoft.com/office/powerpoint/2010/main" val="108430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Objectives</a:t>
            </a:r>
          </a:p>
        </p:txBody>
      </p:sp>
      <p:sp>
        <p:nvSpPr>
          <p:cNvPr id="6" name="Content Placeholder 5"/>
          <p:cNvSpPr>
            <a:spLocks noGrp="1"/>
          </p:cNvSpPr>
          <p:nvPr>
            <p:ph idx="1"/>
          </p:nvPr>
        </p:nvSpPr>
        <p:spPr>
          <a:xfrm>
            <a:off x="457200" y="1210769"/>
            <a:ext cx="8229600" cy="3394472"/>
          </a:xfrm>
        </p:spPr>
        <p:txBody>
          <a:bodyPr>
            <a:noAutofit/>
          </a:bodyPr>
          <a:lstStyle/>
          <a:p>
            <a:pPr lvl="0"/>
            <a:r>
              <a:rPr lang="en-US" sz="2000" dirty="0"/>
              <a:t>List several ways in which organs are screened for infectious diseases in donors and recipients at transplant centers</a:t>
            </a:r>
          </a:p>
          <a:p>
            <a:pPr lvl="0"/>
            <a:endParaRPr lang="en-US" sz="800" dirty="0"/>
          </a:p>
          <a:p>
            <a:pPr lvl="0"/>
            <a:r>
              <a:rPr lang="en-US" sz="2000" dirty="0"/>
              <a:t>Compare screening practices for TB in Solid Organ Transplant donors and recipients at various transplant centers in the U.S.</a:t>
            </a:r>
          </a:p>
          <a:p>
            <a:pPr lvl="0"/>
            <a:endParaRPr lang="en-US" sz="800" dirty="0"/>
          </a:p>
          <a:p>
            <a:pPr lvl="0"/>
            <a:r>
              <a:rPr lang="en-US" sz="2000" dirty="0"/>
              <a:t>Review current guidelines for TB among Solid Organ Transplant recipients in the U.S.</a:t>
            </a:r>
          </a:p>
          <a:p>
            <a:pPr lvl="0"/>
            <a:endParaRPr lang="en-US" sz="800" dirty="0"/>
          </a:p>
          <a:p>
            <a:pPr lvl="0"/>
            <a:r>
              <a:rPr lang="en-US" sz="2000" dirty="0"/>
              <a:t>Illustrate screening, diagnosis and treatment issues in TB in transplant recipients using case examples</a:t>
            </a:r>
          </a:p>
          <a:p>
            <a:endParaRPr lang="en-US" sz="1200" dirty="0"/>
          </a:p>
        </p:txBody>
      </p:sp>
      <p:pic>
        <p:nvPicPr>
          <p:cNvPr id="4" name="Picture 3">
            <a:extLst>
              <a:ext uri="{FF2B5EF4-FFF2-40B4-BE49-F238E27FC236}">
                <a16:creationId xmlns:a16="http://schemas.microsoft.com/office/drawing/2014/main" id="{95372F08-2E5C-4F4F-A4C7-FB544CCBCBB7}"/>
              </a:ext>
            </a:extLst>
          </p:cNvPr>
          <p:cNvPicPr>
            <a:picLocks noChangeAspect="1"/>
          </p:cNvPicPr>
          <p:nvPr/>
        </p:nvPicPr>
        <p:blipFill>
          <a:blip r:embed="rId2"/>
          <a:stretch>
            <a:fillRect/>
          </a:stretch>
        </p:blipFill>
        <p:spPr>
          <a:xfrm>
            <a:off x="8330712" y="1318846"/>
            <a:ext cx="575896" cy="575896"/>
          </a:xfrm>
          <a:prstGeom prst="rect">
            <a:avLst/>
          </a:prstGeom>
        </p:spPr>
      </p:pic>
      <p:pic>
        <p:nvPicPr>
          <p:cNvPr id="7" name="Picture 6">
            <a:extLst>
              <a:ext uri="{FF2B5EF4-FFF2-40B4-BE49-F238E27FC236}">
                <a16:creationId xmlns:a16="http://schemas.microsoft.com/office/drawing/2014/main" id="{F5A80E1E-87E5-4B4C-A750-499064EB74C9}"/>
              </a:ext>
            </a:extLst>
          </p:cNvPr>
          <p:cNvPicPr>
            <a:picLocks noChangeAspect="1"/>
          </p:cNvPicPr>
          <p:nvPr/>
        </p:nvPicPr>
        <p:blipFill>
          <a:blip r:embed="rId3"/>
          <a:stretch>
            <a:fillRect/>
          </a:stretch>
        </p:blipFill>
        <p:spPr>
          <a:xfrm>
            <a:off x="8258176" y="2042282"/>
            <a:ext cx="685800" cy="685800"/>
          </a:xfrm>
          <a:prstGeom prst="rect">
            <a:avLst/>
          </a:prstGeom>
        </p:spPr>
      </p:pic>
      <p:pic>
        <p:nvPicPr>
          <p:cNvPr id="8" name="Picture 7">
            <a:extLst>
              <a:ext uri="{FF2B5EF4-FFF2-40B4-BE49-F238E27FC236}">
                <a16:creationId xmlns:a16="http://schemas.microsoft.com/office/drawing/2014/main" id="{7581BFBA-5D0D-DF45-85EB-2E64C38B4824}"/>
              </a:ext>
            </a:extLst>
          </p:cNvPr>
          <p:cNvPicPr>
            <a:picLocks noChangeAspect="1"/>
          </p:cNvPicPr>
          <p:nvPr/>
        </p:nvPicPr>
        <p:blipFill rotWithShape="1">
          <a:blip r:embed="rId4"/>
          <a:srcRect t="14359" b="22512"/>
          <a:stretch/>
        </p:blipFill>
        <p:spPr>
          <a:xfrm>
            <a:off x="8230844" y="2875622"/>
            <a:ext cx="849747" cy="536433"/>
          </a:xfrm>
          <a:prstGeom prst="rect">
            <a:avLst/>
          </a:prstGeom>
        </p:spPr>
      </p:pic>
      <p:pic>
        <p:nvPicPr>
          <p:cNvPr id="9" name="Picture 8">
            <a:extLst>
              <a:ext uri="{FF2B5EF4-FFF2-40B4-BE49-F238E27FC236}">
                <a16:creationId xmlns:a16="http://schemas.microsoft.com/office/drawing/2014/main" id="{DC004AED-9CD9-5F42-ABAB-FDFE4D62D1BE}"/>
              </a:ext>
            </a:extLst>
          </p:cNvPr>
          <p:cNvPicPr>
            <a:picLocks noChangeAspect="1"/>
          </p:cNvPicPr>
          <p:nvPr/>
        </p:nvPicPr>
        <p:blipFill>
          <a:blip r:embed="rId5"/>
          <a:stretch>
            <a:fillRect/>
          </a:stretch>
        </p:blipFill>
        <p:spPr>
          <a:xfrm>
            <a:off x="8230844" y="3559595"/>
            <a:ext cx="740462" cy="809342"/>
          </a:xfrm>
          <a:prstGeom prst="rect">
            <a:avLst/>
          </a:prstGeom>
        </p:spPr>
      </p:pic>
    </p:spTree>
    <p:extLst>
      <p:ext uri="{BB962C8B-B14F-4D97-AF65-F5344CB8AC3E}">
        <p14:creationId xmlns:p14="http://schemas.microsoft.com/office/powerpoint/2010/main" val="216930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6939-F445-9C46-9BB4-78505096789B}"/>
              </a:ext>
            </a:extLst>
          </p:cNvPr>
          <p:cNvSpPr>
            <a:spLocks noGrp="1"/>
          </p:cNvSpPr>
          <p:nvPr>
            <p:ph type="title"/>
          </p:nvPr>
        </p:nvSpPr>
        <p:spPr/>
        <p:txBody>
          <a:bodyPr/>
          <a:lstStyle/>
          <a:p>
            <a:r>
              <a:rPr lang="en-US" dirty="0"/>
              <a:t>Future directions?</a:t>
            </a:r>
          </a:p>
        </p:txBody>
      </p:sp>
      <p:pic>
        <p:nvPicPr>
          <p:cNvPr id="17414" name="Picture 6" descr="Amlong Crystal Crystal Ball 150mm, Clear">
            <a:extLst>
              <a:ext uri="{FF2B5EF4-FFF2-40B4-BE49-F238E27FC236}">
                <a16:creationId xmlns:a16="http://schemas.microsoft.com/office/drawing/2014/main" id="{7012468F-DE48-2F4C-89A1-EE305737F1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9239" y="1833892"/>
            <a:ext cx="1706091" cy="170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454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62C1-1506-8141-BD59-FEA11DC4BB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3CD168-E48B-5146-8A9D-3CED6C0ACD4D}"/>
              </a:ext>
            </a:extLst>
          </p:cNvPr>
          <p:cNvSpPr>
            <a:spLocks noGrp="1"/>
          </p:cNvSpPr>
          <p:nvPr>
            <p:ph idx="1"/>
          </p:nvPr>
        </p:nvSpPr>
        <p:spPr/>
        <p:txBody>
          <a:bodyPr>
            <a:normAutofit lnSpcReduction="10000"/>
          </a:bodyPr>
          <a:lstStyle/>
          <a:p>
            <a:pPr marL="0" indent="0">
              <a:buNone/>
            </a:pPr>
            <a:r>
              <a:rPr lang="en-US" dirty="0"/>
              <a:t>“You know you could actually do a survey and it could be quite interesting on this topic. Some folks say they treat everyone prior to transplant. It would be interesting to sample clinical practice. Fortunately, reactivation tuberculosis rates are low. Except for last week on our bone marrow transplant unit…”</a:t>
            </a:r>
          </a:p>
        </p:txBody>
      </p:sp>
      <p:sp>
        <p:nvSpPr>
          <p:cNvPr id="4" name="TextBox 3">
            <a:extLst>
              <a:ext uri="{FF2B5EF4-FFF2-40B4-BE49-F238E27FC236}">
                <a16:creationId xmlns:a16="http://schemas.microsoft.com/office/drawing/2014/main" id="{B3F54F03-FEC3-714C-AE27-4DEA1829BAE5}"/>
              </a:ext>
            </a:extLst>
          </p:cNvPr>
          <p:cNvSpPr txBox="1"/>
          <p:nvPr/>
        </p:nvSpPr>
        <p:spPr>
          <a:xfrm>
            <a:off x="4856205" y="4497859"/>
            <a:ext cx="2428870" cy="369332"/>
          </a:xfrm>
          <a:prstGeom prst="rect">
            <a:avLst/>
          </a:prstGeom>
          <a:noFill/>
        </p:spPr>
        <p:txBody>
          <a:bodyPr wrap="none" rtlCol="0">
            <a:spAutoFit/>
          </a:bodyPr>
          <a:lstStyle/>
          <a:p>
            <a:r>
              <a:rPr lang="en-US" dirty="0"/>
              <a:t>Massachusetts center</a:t>
            </a:r>
          </a:p>
        </p:txBody>
      </p:sp>
    </p:spTree>
    <p:extLst>
      <p:ext uri="{BB962C8B-B14F-4D97-AF65-F5344CB8AC3E}">
        <p14:creationId xmlns:p14="http://schemas.microsoft.com/office/powerpoint/2010/main" val="81448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Content Placeholder 5"/>
          <p:cNvSpPr>
            <a:spLocks noGrp="1"/>
          </p:cNvSpPr>
          <p:nvPr>
            <p:ph idx="1"/>
          </p:nvPr>
        </p:nvSpPr>
        <p:spPr>
          <a:xfrm>
            <a:off x="457200" y="1210769"/>
            <a:ext cx="8229600" cy="3394472"/>
          </a:xfrm>
        </p:spPr>
        <p:txBody>
          <a:bodyPr>
            <a:noAutofit/>
          </a:bodyPr>
          <a:lstStyle/>
          <a:p>
            <a:pPr lvl="0"/>
            <a:r>
              <a:rPr lang="en-US" sz="2000" dirty="0"/>
              <a:t>List several ways in which organs are screened for infectious diseases in donors and recipients at transplant centers</a:t>
            </a:r>
          </a:p>
          <a:p>
            <a:pPr lvl="0"/>
            <a:endParaRPr lang="en-US" sz="800" dirty="0"/>
          </a:p>
          <a:p>
            <a:pPr lvl="0"/>
            <a:r>
              <a:rPr lang="en-US" sz="2000" dirty="0"/>
              <a:t>Compare screening practices for TB in Solid Organ Transplant donors and recipients at various transplant centers in the U.S.</a:t>
            </a:r>
          </a:p>
          <a:p>
            <a:pPr lvl="0"/>
            <a:endParaRPr lang="en-US" sz="800" dirty="0"/>
          </a:p>
          <a:p>
            <a:pPr lvl="0"/>
            <a:r>
              <a:rPr lang="en-US" sz="2000" dirty="0"/>
              <a:t>Review current guidelines for TB among Solid Organ Transplant recipients in the U.S.</a:t>
            </a:r>
          </a:p>
          <a:p>
            <a:pPr lvl="0"/>
            <a:endParaRPr lang="en-US" sz="800" dirty="0"/>
          </a:p>
          <a:p>
            <a:pPr lvl="0"/>
            <a:r>
              <a:rPr lang="en-US" sz="2000" dirty="0"/>
              <a:t>Illustrate screening, diagnosis and treatment issues in TB in transplant recipients using case examples</a:t>
            </a:r>
          </a:p>
          <a:p>
            <a:endParaRPr lang="en-US" sz="1200" dirty="0"/>
          </a:p>
        </p:txBody>
      </p:sp>
      <p:pic>
        <p:nvPicPr>
          <p:cNvPr id="4" name="Picture 3">
            <a:extLst>
              <a:ext uri="{FF2B5EF4-FFF2-40B4-BE49-F238E27FC236}">
                <a16:creationId xmlns:a16="http://schemas.microsoft.com/office/drawing/2014/main" id="{95372F08-2E5C-4F4F-A4C7-FB544CCBCBB7}"/>
              </a:ext>
            </a:extLst>
          </p:cNvPr>
          <p:cNvPicPr>
            <a:picLocks noChangeAspect="1"/>
          </p:cNvPicPr>
          <p:nvPr/>
        </p:nvPicPr>
        <p:blipFill>
          <a:blip r:embed="rId2"/>
          <a:stretch>
            <a:fillRect/>
          </a:stretch>
        </p:blipFill>
        <p:spPr>
          <a:xfrm>
            <a:off x="8330712" y="1318846"/>
            <a:ext cx="575896" cy="575896"/>
          </a:xfrm>
          <a:prstGeom prst="rect">
            <a:avLst/>
          </a:prstGeom>
        </p:spPr>
      </p:pic>
      <p:pic>
        <p:nvPicPr>
          <p:cNvPr id="7" name="Picture 6">
            <a:extLst>
              <a:ext uri="{FF2B5EF4-FFF2-40B4-BE49-F238E27FC236}">
                <a16:creationId xmlns:a16="http://schemas.microsoft.com/office/drawing/2014/main" id="{F5A80E1E-87E5-4B4C-A750-499064EB74C9}"/>
              </a:ext>
            </a:extLst>
          </p:cNvPr>
          <p:cNvPicPr>
            <a:picLocks noChangeAspect="1"/>
          </p:cNvPicPr>
          <p:nvPr/>
        </p:nvPicPr>
        <p:blipFill>
          <a:blip r:embed="rId3"/>
          <a:stretch>
            <a:fillRect/>
          </a:stretch>
        </p:blipFill>
        <p:spPr>
          <a:xfrm>
            <a:off x="8258176" y="2042282"/>
            <a:ext cx="685800" cy="685800"/>
          </a:xfrm>
          <a:prstGeom prst="rect">
            <a:avLst/>
          </a:prstGeom>
        </p:spPr>
      </p:pic>
      <p:pic>
        <p:nvPicPr>
          <p:cNvPr id="8" name="Picture 7">
            <a:extLst>
              <a:ext uri="{FF2B5EF4-FFF2-40B4-BE49-F238E27FC236}">
                <a16:creationId xmlns:a16="http://schemas.microsoft.com/office/drawing/2014/main" id="{7581BFBA-5D0D-DF45-85EB-2E64C38B4824}"/>
              </a:ext>
            </a:extLst>
          </p:cNvPr>
          <p:cNvPicPr>
            <a:picLocks noChangeAspect="1"/>
          </p:cNvPicPr>
          <p:nvPr/>
        </p:nvPicPr>
        <p:blipFill rotWithShape="1">
          <a:blip r:embed="rId4"/>
          <a:srcRect t="14359" b="22512"/>
          <a:stretch/>
        </p:blipFill>
        <p:spPr>
          <a:xfrm>
            <a:off x="8230844" y="2875622"/>
            <a:ext cx="849747" cy="536433"/>
          </a:xfrm>
          <a:prstGeom prst="rect">
            <a:avLst/>
          </a:prstGeom>
        </p:spPr>
      </p:pic>
      <p:pic>
        <p:nvPicPr>
          <p:cNvPr id="9" name="Picture 8">
            <a:extLst>
              <a:ext uri="{FF2B5EF4-FFF2-40B4-BE49-F238E27FC236}">
                <a16:creationId xmlns:a16="http://schemas.microsoft.com/office/drawing/2014/main" id="{DC004AED-9CD9-5F42-ABAB-FDFE4D62D1BE}"/>
              </a:ext>
            </a:extLst>
          </p:cNvPr>
          <p:cNvPicPr>
            <a:picLocks noChangeAspect="1"/>
          </p:cNvPicPr>
          <p:nvPr/>
        </p:nvPicPr>
        <p:blipFill>
          <a:blip r:embed="rId5"/>
          <a:stretch>
            <a:fillRect/>
          </a:stretch>
        </p:blipFill>
        <p:spPr>
          <a:xfrm>
            <a:off x="8230844" y="3559595"/>
            <a:ext cx="740462" cy="809342"/>
          </a:xfrm>
          <a:prstGeom prst="rect">
            <a:avLst/>
          </a:prstGeom>
        </p:spPr>
      </p:pic>
    </p:spTree>
    <p:extLst>
      <p:ext uri="{BB962C8B-B14F-4D97-AF65-F5344CB8AC3E}">
        <p14:creationId xmlns:p14="http://schemas.microsoft.com/office/powerpoint/2010/main" val="3423768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86D34B-D05C-AA4B-92F9-8D49F79050E7}"/>
              </a:ext>
            </a:extLst>
          </p:cNvPr>
          <p:cNvPicPr>
            <a:picLocks noChangeAspect="1"/>
          </p:cNvPicPr>
          <p:nvPr/>
        </p:nvPicPr>
        <p:blipFill>
          <a:blip r:embed="rId2"/>
          <a:stretch>
            <a:fillRect/>
          </a:stretch>
        </p:blipFill>
        <p:spPr>
          <a:xfrm>
            <a:off x="-17584" y="0"/>
            <a:ext cx="9275884" cy="5143500"/>
          </a:xfrm>
          <a:prstGeom prst="rect">
            <a:avLst/>
          </a:prstGeom>
        </p:spPr>
      </p:pic>
    </p:spTree>
    <p:extLst>
      <p:ext uri="{BB962C8B-B14F-4D97-AF65-F5344CB8AC3E}">
        <p14:creationId xmlns:p14="http://schemas.microsoft.com/office/powerpoint/2010/main" val="350382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Objectives</a:t>
            </a:r>
          </a:p>
        </p:txBody>
      </p:sp>
      <p:sp>
        <p:nvSpPr>
          <p:cNvPr id="6" name="Content Placeholder 5"/>
          <p:cNvSpPr>
            <a:spLocks noGrp="1"/>
          </p:cNvSpPr>
          <p:nvPr>
            <p:ph idx="1"/>
          </p:nvPr>
        </p:nvSpPr>
        <p:spPr>
          <a:xfrm>
            <a:off x="457200" y="1210769"/>
            <a:ext cx="8229600" cy="3394472"/>
          </a:xfrm>
        </p:spPr>
        <p:txBody>
          <a:bodyPr>
            <a:noAutofit/>
          </a:bodyPr>
          <a:lstStyle/>
          <a:p>
            <a:pPr lvl="0"/>
            <a:r>
              <a:rPr lang="en-US" sz="2000" dirty="0"/>
              <a:t>List several ways in which organs are screened for infectious diseases in donors and recipients at transplant centers</a:t>
            </a:r>
          </a:p>
          <a:p>
            <a:pPr lvl="0"/>
            <a:endParaRPr lang="en-US" sz="800" dirty="0"/>
          </a:p>
          <a:p>
            <a:pPr lvl="0"/>
            <a:r>
              <a:rPr lang="en-US" sz="2000" dirty="0">
                <a:solidFill>
                  <a:schemeClr val="bg1">
                    <a:lumMod val="75000"/>
                  </a:schemeClr>
                </a:solidFill>
              </a:rPr>
              <a:t>Compare screening practices for TB in Solid Organ Transplant donors and recipients at various transplant centers in the U.S.</a:t>
            </a:r>
          </a:p>
          <a:p>
            <a:pPr lvl="0"/>
            <a:endParaRPr lang="en-US" sz="800" dirty="0">
              <a:solidFill>
                <a:schemeClr val="bg1">
                  <a:lumMod val="75000"/>
                </a:schemeClr>
              </a:solidFill>
            </a:endParaRPr>
          </a:p>
          <a:p>
            <a:pPr lvl="0"/>
            <a:r>
              <a:rPr lang="en-US" sz="2000" dirty="0">
                <a:solidFill>
                  <a:schemeClr val="bg1">
                    <a:lumMod val="75000"/>
                  </a:schemeClr>
                </a:solidFill>
              </a:rPr>
              <a:t>Review current guidelines for TB among Solid Organ Transplant recipients in the U.S.</a:t>
            </a:r>
          </a:p>
          <a:p>
            <a:pPr lvl="0"/>
            <a:endParaRPr lang="en-US" sz="800" dirty="0">
              <a:solidFill>
                <a:schemeClr val="bg1">
                  <a:lumMod val="75000"/>
                </a:schemeClr>
              </a:solidFill>
            </a:endParaRPr>
          </a:p>
          <a:p>
            <a:pPr lvl="0"/>
            <a:r>
              <a:rPr lang="en-US" sz="2000" dirty="0">
                <a:solidFill>
                  <a:schemeClr val="bg1">
                    <a:lumMod val="75000"/>
                  </a:schemeClr>
                </a:solidFill>
              </a:rPr>
              <a:t>Illustrate screening, diagnosis and treatment issues in TB in transplant recipients using case examples</a:t>
            </a:r>
          </a:p>
          <a:p>
            <a:endParaRPr lang="en-US" sz="1200" dirty="0"/>
          </a:p>
        </p:txBody>
      </p:sp>
      <p:pic>
        <p:nvPicPr>
          <p:cNvPr id="4" name="Picture 3">
            <a:extLst>
              <a:ext uri="{FF2B5EF4-FFF2-40B4-BE49-F238E27FC236}">
                <a16:creationId xmlns:a16="http://schemas.microsoft.com/office/drawing/2014/main" id="{95372F08-2E5C-4F4F-A4C7-FB544CCBCBB7}"/>
              </a:ext>
            </a:extLst>
          </p:cNvPr>
          <p:cNvPicPr>
            <a:picLocks noChangeAspect="1"/>
          </p:cNvPicPr>
          <p:nvPr/>
        </p:nvPicPr>
        <p:blipFill>
          <a:blip r:embed="rId2"/>
          <a:stretch>
            <a:fillRect/>
          </a:stretch>
        </p:blipFill>
        <p:spPr>
          <a:xfrm>
            <a:off x="8330712" y="1318846"/>
            <a:ext cx="575896" cy="575896"/>
          </a:xfrm>
          <a:prstGeom prst="rect">
            <a:avLst/>
          </a:prstGeom>
        </p:spPr>
      </p:pic>
    </p:spTree>
    <p:extLst>
      <p:ext uri="{BB962C8B-B14F-4D97-AF65-F5344CB8AC3E}">
        <p14:creationId xmlns:p14="http://schemas.microsoft.com/office/powerpoint/2010/main" val="210298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5C10F-53F0-4A4D-8DD3-A18857D7B2D1}"/>
              </a:ext>
            </a:extLst>
          </p:cNvPr>
          <p:cNvSpPr>
            <a:spLocks noGrp="1"/>
          </p:cNvSpPr>
          <p:nvPr>
            <p:ph type="title"/>
          </p:nvPr>
        </p:nvSpPr>
        <p:spPr/>
        <p:txBody>
          <a:bodyPr/>
          <a:lstStyle/>
          <a:p>
            <a:r>
              <a:rPr lang="en-US" dirty="0"/>
              <a:t>Where do organs come from?</a:t>
            </a:r>
          </a:p>
        </p:txBody>
      </p:sp>
      <p:pic>
        <p:nvPicPr>
          <p:cNvPr id="6" name="Picture 5">
            <a:extLst>
              <a:ext uri="{FF2B5EF4-FFF2-40B4-BE49-F238E27FC236}">
                <a16:creationId xmlns:a16="http://schemas.microsoft.com/office/drawing/2014/main" id="{0FD34F3A-D43D-2644-835D-B468FF5E5142}"/>
              </a:ext>
            </a:extLst>
          </p:cNvPr>
          <p:cNvPicPr>
            <a:picLocks noChangeAspect="1"/>
          </p:cNvPicPr>
          <p:nvPr/>
        </p:nvPicPr>
        <p:blipFill>
          <a:blip r:embed="rId2"/>
          <a:stretch>
            <a:fillRect/>
          </a:stretch>
        </p:blipFill>
        <p:spPr>
          <a:xfrm>
            <a:off x="1740625" y="2339581"/>
            <a:ext cx="1805362" cy="973480"/>
          </a:xfrm>
          <a:prstGeom prst="rect">
            <a:avLst/>
          </a:prstGeom>
        </p:spPr>
      </p:pic>
      <p:pic>
        <p:nvPicPr>
          <p:cNvPr id="8" name="Picture 7">
            <a:extLst>
              <a:ext uri="{FF2B5EF4-FFF2-40B4-BE49-F238E27FC236}">
                <a16:creationId xmlns:a16="http://schemas.microsoft.com/office/drawing/2014/main" id="{E5BDB9DC-8F2A-F34E-89EB-C9A8F2F88A2D}"/>
              </a:ext>
            </a:extLst>
          </p:cNvPr>
          <p:cNvPicPr>
            <a:picLocks noChangeAspect="1"/>
          </p:cNvPicPr>
          <p:nvPr/>
        </p:nvPicPr>
        <p:blipFill>
          <a:blip r:embed="rId3"/>
          <a:stretch>
            <a:fillRect/>
          </a:stretch>
        </p:blipFill>
        <p:spPr>
          <a:xfrm>
            <a:off x="1803139" y="3805645"/>
            <a:ext cx="1648819" cy="980765"/>
          </a:xfrm>
          <a:prstGeom prst="rect">
            <a:avLst/>
          </a:prstGeom>
        </p:spPr>
      </p:pic>
      <p:pic>
        <p:nvPicPr>
          <p:cNvPr id="9" name="Picture 1">
            <a:extLst>
              <a:ext uri="{FF2B5EF4-FFF2-40B4-BE49-F238E27FC236}">
                <a16:creationId xmlns:a16="http://schemas.microsoft.com/office/drawing/2014/main" id="{5101D982-1852-1E47-AFD5-E6A375DBCB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1825" y="1078667"/>
            <a:ext cx="1708268" cy="8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a:extLst>
              <a:ext uri="{FF2B5EF4-FFF2-40B4-BE49-F238E27FC236}">
                <a16:creationId xmlns:a16="http://schemas.microsoft.com/office/drawing/2014/main" id="{70197706-4795-D247-B044-D474D6DBC727}"/>
              </a:ext>
            </a:extLst>
          </p:cNvPr>
          <p:cNvSpPr/>
          <p:nvPr/>
        </p:nvSpPr>
        <p:spPr>
          <a:xfrm>
            <a:off x="3640015" y="2804746"/>
            <a:ext cx="1099039" cy="38686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2AD590F3-1DBC-5543-966E-9D993A20D70A}"/>
              </a:ext>
            </a:extLst>
          </p:cNvPr>
          <p:cNvCxnSpPr/>
          <p:nvPr/>
        </p:nvCxnSpPr>
        <p:spPr>
          <a:xfrm flipV="1">
            <a:off x="3640015" y="3930161"/>
            <a:ext cx="1099039" cy="45398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7A96E3E-FEC0-6F46-B480-E034F9320615}"/>
              </a:ext>
            </a:extLst>
          </p:cNvPr>
          <p:cNvCxnSpPr/>
          <p:nvPr/>
        </p:nvCxnSpPr>
        <p:spPr>
          <a:xfrm>
            <a:off x="3665175" y="1506327"/>
            <a:ext cx="1073879" cy="779673"/>
          </a:xfrm>
          <a:prstGeom prst="straightConnector1">
            <a:avLst/>
          </a:prstGeom>
          <a:ln>
            <a:solidFill>
              <a:schemeClr val="tx1"/>
            </a:solidFill>
            <a:prstDash val="lgDash"/>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C8162E6-293D-524F-8A5A-E1BF3F7ABEA5}"/>
              </a:ext>
            </a:extLst>
          </p:cNvPr>
          <p:cNvSpPr txBox="1"/>
          <p:nvPr/>
        </p:nvSpPr>
        <p:spPr>
          <a:xfrm>
            <a:off x="1696915" y="1863356"/>
            <a:ext cx="1552733" cy="276999"/>
          </a:xfrm>
          <a:prstGeom prst="rect">
            <a:avLst/>
          </a:prstGeom>
          <a:noFill/>
        </p:spPr>
        <p:txBody>
          <a:bodyPr wrap="none" rtlCol="0">
            <a:spAutoFit/>
          </a:bodyPr>
          <a:lstStyle/>
          <a:p>
            <a:r>
              <a:rPr lang="en-US" sz="1200" dirty="0"/>
              <a:t>“Transplant tourism”</a:t>
            </a:r>
          </a:p>
        </p:txBody>
      </p:sp>
      <p:sp>
        <p:nvSpPr>
          <p:cNvPr id="16" name="TextBox 15">
            <a:extLst>
              <a:ext uri="{FF2B5EF4-FFF2-40B4-BE49-F238E27FC236}">
                <a16:creationId xmlns:a16="http://schemas.microsoft.com/office/drawing/2014/main" id="{4AA61E2E-5C50-7240-9BCB-218F988D07BC}"/>
              </a:ext>
            </a:extLst>
          </p:cNvPr>
          <p:cNvSpPr txBox="1"/>
          <p:nvPr/>
        </p:nvSpPr>
        <p:spPr>
          <a:xfrm>
            <a:off x="1676099" y="3240945"/>
            <a:ext cx="2392001" cy="276999"/>
          </a:xfrm>
          <a:prstGeom prst="rect">
            <a:avLst/>
          </a:prstGeom>
          <a:noFill/>
        </p:spPr>
        <p:txBody>
          <a:bodyPr wrap="none" rtlCol="0">
            <a:spAutoFit/>
          </a:bodyPr>
          <a:lstStyle/>
          <a:p>
            <a:r>
              <a:rPr lang="en-US" sz="1200" dirty="0"/>
              <a:t>Organ procurement organization</a:t>
            </a:r>
          </a:p>
        </p:txBody>
      </p:sp>
      <p:sp>
        <p:nvSpPr>
          <p:cNvPr id="17" name="TextBox 16">
            <a:extLst>
              <a:ext uri="{FF2B5EF4-FFF2-40B4-BE49-F238E27FC236}">
                <a16:creationId xmlns:a16="http://schemas.microsoft.com/office/drawing/2014/main" id="{7DB141D9-0936-A442-B9EC-2208C2C43B7E}"/>
              </a:ext>
            </a:extLst>
          </p:cNvPr>
          <p:cNvSpPr txBox="1"/>
          <p:nvPr/>
        </p:nvSpPr>
        <p:spPr>
          <a:xfrm>
            <a:off x="1697495" y="4757629"/>
            <a:ext cx="1095172" cy="276999"/>
          </a:xfrm>
          <a:prstGeom prst="rect">
            <a:avLst/>
          </a:prstGeom>
          <a:noFill/>
        </p:spPr>
        <p:txBody>
          <a:bodyPr wrap="none" rtlCol="0">
            <a:spAutoFit/>
          </a:bodyPr>
          <a:lstStyle/>
          <a:p>
            <a:r>
              <a:rPr lang="en-US" sz="1200" dirty="0"/>
              <a:t>Living donors</a:t>
            </a:r>
          </a:p>
        </p:txBody>
      </p:sp>
      <p:pic>
        <p:nvPicPr>
          <p:cNvPr id="18" name="Picture 17">
            <a:extLst>
              <a:ext uri="{FF2B5EF4-FFF2-40B4-BE49-F238E27FC236}">
                <a16:creationId xmlns:a16="http://schemas.microsoft.com/office/drawing/2014/main" id="{809BF91B-20EF-2846-A9E6-C62AAD1A0144}"/>
              </a:ext>
            </a:extLst>
          </p:cNvPr>
          <p:cNvPicPr>
            <a:picLocks noChangeAspect="1"/>
          </p:cNvPicPr>
          <p:nvPr/>
        </p:nvPicPr>
        <p:blipFill>
          <a:blip r:embed="rId5"/>
          <a:stretch>
            <a:fillRect/>
          </a:stretch>
        </p:blipFill>
        <p:spPr>
          <a:xfrm>
            <a:off x="5009204" y="1981759"/>
            <a:ext cx="3239851" cy="2301999"/>
          </a:xfrm>
          <a:prstGeom prst="rect">
            <a:avLst/>
          </a:prstGeom>
        </p:spPr>
      </p:pic>
    </p:spTree>
    <p:extLst>
      <p:ext uri="{BB962C8B-B14F-4D97-AF65-F5344CB8AC3E}">
        <p14:creationId xmlns:p14="http://schemas.microsoft.com/office/powerpoint/2010/main" val="153244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5C10F-53F0-4A4D-8DD3-A18857D7B2D1}"/>
              </a:ext>
            </a:extLst>
          </p:cNvPr>
          <p:cNvSpPr>
            <a:spLocks noGrp="1"/>
          </p:cNvSpPr>
          <p:nvPr>
            <p:ph type="title"/>
          </p:nvPr>
        </p:nvSpPr>
        <p:spPr>
          <a:xfrm>
            <a:off x="0" y="205979"/>
            <a:ext cx="8970264" cy="857250"/>
          </a:xfrm>
        </p:spPr>
        <p:txBody>
          <a:bodyPr>
            <a:noAutofit/>
          </a:bodyPr>
          <a:lstStyle/>
          <a:p>
            <a:r>
              <a:rPr lang="en-US" sz="2800" b="1" dirty="0"/>
              <a:t>Where organs come from determines ID screening</a:t>
            </a:r>
          </a:p>
        </p:txBody>
      </p:sp>
      <p:pic>
        <p:nvPicPr>
          <p:cNvPr id="6" name="Picture 5">
            <a:extLst>
              <a:ext uri="{FF2B5EF4-FFF2-40B4-BE49-F238E27FC236}">
                <a16:creationId xmlns:a16="http://schemas.microsoft.com/office/drawing/2014/main" id="{0FD34F3A-D43D-2644-835D-B468FF5E5142}"/>
              </a:ext>
            </a:extLst>
          </p:cNvPr>
          <p:cNvPicPr>
            <a:picLocks noChangeAspect="1"/>
          </p:cNvPicPr>
          <p:nvPr/>
        </p:nvPicPr>
        <p:blipFill>
          <a:blip r:embed="rId3"/>
          <a:stretch>
            <a:fillRect/>
          </a:stretch>
        </p:blipFill>
        <p:spPr>
          <a:xfrm>
            <a:off x="1740625" y="2339581"/>
            <a:ext cx="1805362" cy="973480"/>
          </a:xfrm>
          <a:prstGeom prst="rect">
            <a:avLst/>
          </a:prstGeom>
        </p:spPr>
      </p:pic>
      <p:pic>
        <p:nvPicPr>
          <p:cNvPr id="8" name="Picture 7">
            <a:extLst>
              <a:ext uri="{FF2B5EF4-FFF2-40B4-BE49-F238E27FC236}">
                <a16:creationId xmlns:a16="http://schemas.microsoft.com/office/drawing/2014/main" id="{E5BDB9DC-8F2A-F34E-89EB-C9A8F2F88A2D}"/>
              </a:ext>
            </a:extLst>
          </p:cNvPr>
          <p:cNvPicPr>
            <a:picLocks noChangeAspect="1"/>
          </p:cNvPicPr>
          <p:nvPr/>
        </p:nvPicPr>
        <p:blipFill>
          <a:blip r:embed="rId4"/>
          <a:stretch>
            <a:fillRect/>
          </a:stretch>
        </p:blipFill>
        <p:spPr>
          <a:xfrm>
            <a:off x="1803139" y="3805645"/>
            <a:ext cx="1648819" cy="980765"/>
          </a:xfrm>
          <a:prstGeom prst="rect">
            <a:avLst/>
          </a:prstGeom>
        </p:spPr>
      </p:pic>
      <p:pic>
        <p:nvPicPr>
          <p:cNvPr id="9" name="Picture 1">
            <a:extLst>
              <a:ext uri="{FF2B5EF4-FFF2-40B4-BE49-F238E27FC236}">
                <a16:creationId xmlns:a16="http://schemas.microsoft.com/office/drawing/2014/main" id="{5101D982-1852-1E47-AFD5-E6A375DBCB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1825" y="1078667"/>
            <a:ext cx="1708268" cy="8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a:extLst>
              <a:ext uri="{FF2B5EF4-FFF2-40B4-BE49-F238E27FC236}">
                <a16:creationId xmlns:a16="http://schemas.microsoft.com/office/drawing/2014/main" id="{70197706-4795-D247-B044-D474D6DBC727}"/>
              </a:ext>
            </a:extLst>
          </p:cNvPr>
          <p:cNvSpPr/>
          <p:nvPr/>
        </p:nvSpPr>
        <p:spPr>
          <a:xfrm>
            <a:off x="3640015" y="2804746"/>
            <a:ext cx="1099039" cy="38686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2AD590F3-1DBC-5543-966E-9D993A20D70A}"/>
              </a:ext>
            </a:extLst>
          </p:cNvPr>
          <p:cNvCxnSpPr/>
          <p:nvPr/>
        </p:nvCxnSpPr>
        <p:spPr>
          <a:xfrm flipV="1">
            <a:off x="3640015" y="3930161"/>
            <a:ext cx="1099039" cy="45398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7A96E3E-FEC0-6F46-B480-E034F9320615}"/>
              </a:ext>
            </a:extLst>
          </p:cNvPr>
          <p:cNvCxnSpPr/>
          <p:nvPr/>
        </p:nvCxnSpPr>
        <p:spPr>
          <a:xfrm>
            <a:off x="3665175" y="1506327"/>
            <a:ext cx="1073879" cy="779673"/>
          </a:xfrm>
          <a:prstGeom prst="straightConnector1">
            <a:avLst/>
          </a:prstGeom>
          <a:ln>
            <a:solidFill>
              <a:schemeClr val="tx1"/>
            </a:solidFill>
            <a:prstDash val="lgDash"/>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C8162E6-293D-524F-8A5A-E1BF3F7ABEA5}"/>
              </a:ext>
            </a:extLst>
          </p:cNvPr>
          <p:cNvSpPr txBox="1"/>
          <p:nvPr/>
        </p:nvSpPr>
        <p:spPr>
          <a:xfrm>
            <a:off x="1696915" y="1863356"/>
            <a:ext cx="1552733" cy="276999"/>
          </a:xfrm>
          <a:prstGeom prst="rect">
            <a:avLst/>
          </a:prstGeom>
          <a:noFill/>
        </p:spPr>
        <p:txBody>
          <a:bodyPr wrap="none" rtlCol="0">
            <a:spAutoFit/>
          </a:bodyPr>
          <a:lstStyle/>
          <a:p>
            <a:r>
              <a:rPr lang="en-US" sz="1200" dirty="0"/>
              <a:t>“Transplant tourism”</a:t>
            </a:r>
          </a:p>
        </p:txBody>
      </p:sp>
      <p:sp>
        <p:nvSpPr>
          <p:cNvPr id="16" name="TextBox 15">
            <a:extLst>
              <a:ext uri="{FF2B5EF4-FFF2-40B4-BE49-F238E27FC236}">
                <a16:creationId xmlns:a16="http://schemas.microsoft.com/office/drawing/2014/main" id="{4AA61E2E-5C50-7240-9BCB-218F988D07BC}"/>
              </a:ext>
            </a:extLst>
          </p:cNvPr>
          <p:cNvSpPr txBox="1"/>
          <p:nvPr/>
        </p:nvSpPr>
        <p:spPr>
          <a:xfrm>
            <a:off x="1676099" y="3240945"/>
            <a:ext cx="2392001" cy="276999"/>
          </a:xfrm>
          <a:prstGeom prst="rect">
            <a:avLst/>
          </a:prstGeom>
          <a:noFill/>
        </p:spPr>
        <p:txBody>
          <a:bodyPr wrap="none" rtlCol="0">
            <a:spAutoFit/>
          </a:bodyPr>
          <a:lstStyle/>
          <a:p>
            <a:r>
              <a:rPr lang="en-US" sz="1200" dirty="0"/>
              <a:t>Organ procurement organization</a:t>
            </a:r>
          </a:p>
        </p:txBody>
      </p:sp>
      <p:sp>
        <p:nvSpPr>
          <p:cNvPr id="17" name="TextBox 16">
            <a:extLst>
              <a:ext uri="{FF2B5EF4-FFF2-40B4-BE49-F238E27FC236}">
                <a16:creationId xmlns:a16="http://schemas.microsoft.com/office/drawing/2014/main" id="{7DB141D9-0936-A442-B9EC-2208C2C43B7E}"/>
              </a:ext>
            </a:extLst>
          </p:cNvPr>
          <p:cNvSpPr txBox="1"/>
          <p:nvPr/>
        </p:nvSpPr>
        <p:spPr>
          <a:xfrm>
            <a:off x="1697495" y="4757629"/>
            <a:ext cx="1095172" cy="276999"/>
          </a:xfrm>
          <a:prstGeom prst="rect">
            <a:avLst/>
          </a:prstGeom>
          <a:noFill/>
        </p:spPr>
        <p:txBody>
          <a:bodyPr wrap="none" rtlCol="0">
            <a:spAutoFit/>
          </a:bodyPr>
          <a:lstStyle/>
          <a:p>
            <a:r>
              <a:rPr lang="en-US" sz="1200" dirty="0"/>
              <a:t>Living donors</a:t>
            </a:r>
          </a:p>
        </p:txBody>
      </p:sp>
      <p:pic>
        <p:nvPicPr>
          <p:cNvPr id="18" name="Picture 17">
            <a:extLst>
              <a:ext uri="{FF2B5EF4-FFF2-40B4-BE49-F238E27FC236}">
                <a16:creationId xmlns:a16="http://schemas.microsoft.com/office/drawing/2014/main" id="{809BF91B-20EF-2846-A9E6-C62AAD1A0144}"/>
              </a:ext>
            </a:extLst>
          </p:cNvPr>
          <p:cNvPicPr>
            <a:picLocks noChangeAspect="1"/>
          </p:cNvPicPr>
          <p:nvPr/>
        </p:nvPicPr>
        <p:blipFill>
          <a:blip r:embed="rId6"/>
          <a:stretch>
            <a:fillRect/>
          </a:stretch>
        </p:blipFill>
        <p:spPr>
          <a:xfrm>
            <a:off x="5009204" y="1981759"/>
            <a:ext cx="3239851" cy="2301999"/>
          </a:xfrm>
          <a:prstGeom prst="rect">
            <a:avLst/>
          </a:prstGeom>
        </p:spPr>
      </p:pic>
      <p:sp>
        <p:nvSpPr>
          <p:cNvPr id="3" name="TextBox 2">
            <a:extLst>
              <a:ext uri="{FF2B5EF4-FFF2-40B4-BE49-F238E27FC236}">
                <a16:creationId xmlns:a16="http://schemas.microsoft.com/office/drawing/2014/main" id="{C36D342A-F5F8-9A40-97B2-3FF9802AF6EF}"/>
              </a:ext>
            </a:extLst>
          </p:cNvPr>
          <p:cNvSpPr txBox="1"/>
          <p:nvPr/>
        </p:nvSpPr>
        <p:spPr>
          <a:xfrm>
            <a:off x="466344" y="4283758"/>
            <a:ext cx="748923" cy="369332"/>
          </a:xfrm>
          <a:prstGeom prst="rect">
            <a:avLst/>
          </a:prstGeom>
          <a:noFill/>
        </p:spPr>
        <p:txBody>
          <a:bodyPr wrap="none" rtlCol="0">
            <a:spAutoFit/>
          </a:bodyPr>
          <a:lstStyle/>
          <a:p>
            <a:r>
              <a:rPr lang="en-US" dirty="0"/>
              <a:t>Good</a:t>
            </a:r>
          </a:p>
        </p:txBody>
      </p:sp>
      <p:sp>
        <p:nvSpPr>
          <p:cNvPr id="19" name="TextBox 18">
            <a:extLst>
              <a:ext uri="{FF2B5EF4-FFF2-40B4-BE49-F238E27FC236}">
                <a16:creationId xmlns:a16="http://schemas.microsoft.com/office/drawing/2014/main" id="{DE50D2A2-3DAE-1645-A31E-1C004A973AFC}"/>
              </a:ext>
            </a:extLst>
          </p:cNvPr>
          <p:cNvSpPr txBox="1"/>
          <p:nvPr/>
        </p:nvSpPr>
        <p:spPr>
          <a:xfrm>
            <a:off x="482166" y="2938337"/>
            <a:ext cx="748923" cy="553998"/>
          </a:xfrm>
          <a:prstGeom prst="rect">
            <a:avLst/>
          </a:prstGeom>
          <a:noFill/>
        </p:spPr>
        <p:txBody>
          <a:bodyPr wrap="none" rtlCol="0">
            <a:spAutoFit/>
          </a:bodyPr>
          <a:lstStyle/>
          <a:p>
            <a:r>
              <a:rPr lang="en-US" dirty="0"/>
              <a:t>Good</a:t>
            </a:r>
          </a:p>
          <a:p>
            <a:r>
              <a:rPr lang="en-US" sz="1200" dirty="0"/>
              <a:t>(kind of)</a:t>
            </a:r>
          </a:p>
        </p:txBody>
      </p:sp>
      <p:sp>
        <p:nvSpPr>
          <p:cNvPr id="20" name="TextBox 19">
            <a:extLst>
              <a:ext uri="{FF2B5EF4-FFF2-40B4-BE49-F238E27FC236}">
                <a16:creationId xmlns:a16="http://schemas.microsoft.com/office/drawing/2014/main" id="{7F4D5E63-F6B5-B74D-B997-443C6C75C49F}"/>
              </a:ext>
            </a:extLst>
          </p:cNvPr>
          <p:cNvSpPr txBox="1"/>
          <p:nvPr/>
        </p:nvSpPr>
        <p:spPr>
          <a:xfrm>
            <a:off x="466344" y="1337828"/>
            <a:ext cx="646331" cy="369332"/>
          </a:xfrm>
          <a:prstGeom prst="rect">
            <a:avLst/>
          </a:prstGeom>
          <a:noFill/>
        </p:spPr>
        <p:txBody>
          <a:bodyPr wrap="none" rtlCol="0">
            <a:spAutoFit/>
          </a:bodyPr>
          <a:lstStyle/>
          <a:p>
            <a:r>
              <a:rPr lang="en-US" dirty="0"/>
              <a:t>Ugly</a:t>
            </a:r>
          </a:p>
        </p:txBody>
      </p:sp>
    </p:spTree>
    <p:extLst>
      <p:ext uri="{BB962C8B-B14F-4D97-AF65-F5344CB8AC3E}">
        <p14:creationId xmlns:p14="http://schemas.microsoft.com/office/powerpoint/2010/main" val="125826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a:t>
            </a:r>
            <a:br>
              <a:rPr lang="en-US" dirty="0"/>
            </a:br>
            <a:r>
              <a:rPr lang="en-US" sz="3100" dirty="0"/>
              <a:t>Which of these organisms is safe to transplant?</a:t>
            </a:r>
          </a:p>
        </p:txBody>
      </p:sp>
      <p:pic>
        <p:nvPicPr>
          <p:cNvPr id="2050" name="Picture 2" descr="PHIL Image 5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46" y="1760882"/>
            <a:ext cx="1920240" cy="97726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390" y="1760884"/>
            <a:ext cx="2000250" cy="9986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305" y="1805632"/>
            <a:ext cx="1333500" cy="11772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9202" y="1805632"/>
            <a:ext cx="2000250" cy="9986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769942" y="2982922"/>
            <a:ext cx="915710" cy="369332"/>
          </a:xfrm>
          <a:prstGeom prst="rect">
            <a:avLst/>
          </a:prstGeom>
          <a:noFill/>
        </p:spPr>
        <p:txBody>
          <a:bodyPr wrap="none" rtlCol="0">
            <a:spAutoFit/>
          </a:bodyPr>
          <a:lstStyle/>
          <a:p>
            <a:r>
              <a:rPr lang="en-US" dirty="0"/>
              <a:t>T. cruzi</a:t>
            </a:r>
          </a:p>
        </p:txBody>
      </p:sp>
      <p:sp>
        <p:nvSpPr>
          <p:cNvPr id="4" name="TextBox 3"/>
          <p:cNvSpPr txBox="1"/>
          <p:nvPr/>
        </p:nvSpPr>
        <p:spPr>
          <a:xfrm>
            <a:off x="2790657" y="2994059"/>
            <a:ext cx="1172692" cy="369332"/>
          </a:xfrm>
          <a:prstGeom prst="rect">
            <a:avLst/>
          </a:prstGeom>
          <a:noFill/>
        </p:spPr>
        <p:txBody>
          <a:bodyPr wrap="none" rtlCol="0">
            <a:spAutoFit/>
          </a:bodyPr>
          <a:lstStyle/>
          <a:p>
            <a:r>
              <a:rPr lang="en-US" dirty="0"/>
              <a:t>Naegleria</a:t>
            </a:r>
          </a:p>
        </p:txBody>
      </p:sp>
      <p:sp>
        <p:nvSpPr>
          <p:cNvPr id="5" name="TextBox 4"/>
          <p:cNvSpPr txBox="1"/>
          <p:nvPr/>
        </p:nvSpPr>
        <p:spPr>
          <a:xfrm>
            <a:off x="5011305" y="3016332"/>
            <a:ext cx="774822" cy="369332"/>
          </a:xfrm>
          <a:prstGeom prst="rect">
            <a:avLst/>
          </a:prstGeom>
          <a:noFill/>
        </p:spPr>
        <p:txBody>
          <a:bodyPr wrap="none" rtlCol="0">
            <a:spAutoFit/>
          </a:bodyPr>
          <a:lstStyle/>
          <a:p>
            <a:r>
              <a:rPr lang="en-US" dirty="0"/>
              <a:t>H1N1</a:t>
            </a:r>
          </a:p>
        </p:txBody>
      </p:sp>
      <p:sp>
        <p:nvSpPr>
          <p:cNvPr id="6" name="TextBox 5"/>
          <p:cNvSpPr txBox="1"/>
          <p:nvPr/>
        </p:nvSpPr>
        <p:spPr>
          <a:xfrm>
            <a:off x="6679203" y="3028808"/>
            <a:ext cx="1583298" cy="369332"/>
          </a:xfrm>
          <a:prstGeom prst="rect">
            <a:avLst/>
          </a:prstGeom>
          <a:noFill/>
        </p:spPr>
        <p:txBody>
          <a:bodyPr wrap="none" rtlCol="0">
            <a:spAutoFit/>
          </a:bodyPr>
          <a:lstStyle/>
          <a:p>
            <a:r>
              <a:rPr lang="en-US" dirty="0"/>
              <a:t>Strongyloides</a:t>
            </a:r>
          </a:p>
        </p:txBody>
      </p:sp>
    </p:spTree>
    <p:extLst>
      <p:ext uri="{BB962C8B-B14F-4D97-AF65-F5344CB8AC3E}">
        <p14:creationId xmlns:p14="http://schemas.microsoft.com/office/powerpoint/2010/main" val="6887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a:t>
            </a:r>
            <a:br>
              <a:rPr lang="en-US" dirty="0"/>
            </a:br>
            <a:r>
              <a:rPr lang="en-US" sz="3100" dirty="0"/>
              <a:t>Which of these organisms is safe to transplant?</a:t>
            </a:r>
          </a:p>
        </p:txBody>
      </p:sp>
      <p:pic>
        <p:nvPicPr>
          <p:cNvPr id="2050" name="Picture 2" descr="PHIL Image 5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46" y="1760882"/>
            <a:ext cx="1920240" cy="97726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390" y="1760884"/>
            <a:ext cx="2000250" cy="9986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305" y="1805632"/>
            <a:ext cx="1333500" cy="11772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9202" y="1805632"/>
            <a:ext cx="2000250" cy="9986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769942" y="2982922"/>
            <a:ext cx="915710" cy="369332"/>
          </a:xfrm>
          <a:prstGeom prst="rect">
            <a:avLst/>
          </a:prstGeom>
          <a:noFill/>
        </p:spPr>
        <p:txBody>
          <a:bodyPr wrap="none" rtlCol="0">
            <a:spAutoFit/>
          </a:bodyPr>
          <a:lstStyle/>
          <a:p>
            <a:r>
              <a:rPr lang="en-US" dirty="0"/>
              <a:t>T. cruzi</a:t>
            </a:r>
          </a:p>
        </p:txBody>
      </p:sp>
      <p:sp>
        <p:nvSpPr>
          <p:cNvPr id="4" name="TextBox 3"/>
          <p:cNvSpPr txBox="1"/>
          <p:nvPr/>
        </p:nvSpPr>
        <p:spPr>
          <a:xfrm>
            <a:off x="2790657" y="2994059"/>
            <a:ext cx="1172692" cy="369332"/>
          </a:xfrm>
          <a:prstGeom prst="rect">
            <a:avLst/>
          </a:prstGeom>
          <a:noFill/>
        </p:spPr>
        <p:txBody>
          <a:bodyPr wrap="none" rtlCol="0">
            <a:spAutoFit/>
          </a:bodyPr>
          <a:lstStyle/>
          <a:p>
            <a:r>
              <a:rPr lang="en-US" dirty="0"/>
              <a:t>Naegleria</a:t>
            </a:r>
          </a:p>
        </p:txBody>
      </p:sp>
      <p:sp>
        <p:nvSpPr>
          <p:cNvPr id="5" name="TextBox 4"/>
          <p:cNvSpPr txBox="1"/>
          <p:nvPr/>
        </p:nvSpPr>
        <p:spPr>
          <a:xfrm>
            <a:off x="5011305" y="3016332"/>
            <a:ext cx="774822" cy="369332"/>
          </a:xfrm>
          <a:prstGeom prst="rect">
            <a:avLst/>
          </a:prstGeom>
          <a:noFill/>
        </p:spPr>
        <p:txBody>
          <a:bodyPr wrap="none" rtlCol="0">
            <a:spAutoFit/>
          </a:bodyPr>
          <a:lstStyle/>
          <a:p>
            <a:r>
              <a:rPr lang="en-US" dirty="0"/>
              <a:t>H1N1</a:t>
            </a:r>
          </a:p>
        </p:txBody>
      </p:sp>
      <p:sp>
        <p:nvSpPr>
          <p:cNvPr id="6" name="TextBox 5"/>
          <p:cNvSpPr txBox="1"/>
          <p:nvPr/>
        </p:nvSpPr>
        <p:spPr>
          <a:xfrm>
            <a:off x="6679203" y="3028808"/>
            <a:ext cx="1583298" cy="369332"/>
          </a:xfrm>
          <a:prstGeom prst="rect">
            <a:avLst/>
          </a:prstGeom>
          <a:noFill/>
        </p:spPr>
        <p:txBody>
          <a:bodyPr wrap="none" rtlCol="0">
            <a:spAutoFit/>
          </a:bodyPr>
          <a:lstStyle/>
          <a:p>
            <a:r>
              <a:rPr lang="en-US" dirty="0"/>
              <a:t>Strongyloides</a:t>
            </a:r>
          </a:p>
        </p:txBody>
      </p:sp>
      <p:sp>
        <p:nvSpPr>
          <p:cNvPr id="11" name="Rectangle 10"/>
          <p:cNvSpPr/>
          <p:nvPr/>
        </p:nvSpPr>
        <p:spPr>
          <a:xfrm>
            <a:off x="583768" y="1707383"/>
            <a:ext cx="8246745" cy="130897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7" name="TextBox 6"/>
          <p:cNvSpPr txBox="1"/>
          <p:nvPr/>
        </p:nvSpPr>
        <p:spPr>
          <a:xfrm>
            <a:off x="5011309" y="3834803"/>
            <a:ext cx="3462757" cy="830997"/>
          </a:xfrm>
          <a:prstGeom prst="rect">
            <a:avLst/>
          </a:prstGeom>
          <a:noFill/>
        </p:spPr>
        <p:txBody>
          <a:bodyPr wrap="none" rtlCol="0">
            <a:spAutoFit/>
          </a:bodyPr>
          <a:lstStyle/>
          <a:p>
            <a:r>
              <a:rPr lang="en-US" sz="1200" b="1" dirty="0"/>
              <a:t>Chin-Hong et al, Am J Transplant. 2011; (11)4</a:t>
            </a:r>
          </a:p>
          <a:p>
            <a:r>
              <a:rPr lang="en-US" sz="1200" b="1" dirty="0"/>
              <a:t>Roy et al, Am J Transplant. 2014; (14)1</a:t>
            </a:r>
          </a:p>
          <a:p>
            <a:r>
              <a:rPr lang="en-US" sz="1200" b="1" dirty="0"/>
              <a:t>Kumar et al, Am J Transplant. 2010; (10)1</a:t>
            </a:r>
          </a:p>
          <a:p>
            <a:r>
              <a:rPr lang="en-US" sz="1200" b="1" dirty="0"/>
              <a:t>Chin-Hong et al, ATC 2013 </a:t>
            </a:r>
          </a:p>
        </p:txBody>
      </p:sp>
    </p:spTree>
    <p:extLst>
      <p:ext uri="{BB962C8B-B14F-4D97-AF65-F5344CB8AC3E}">
        <p14:creationId xmlns:p14="http://schemas.microsoft.com/office/powerpoint/2010/main" val="1847393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Donor-derived infections</a:t>
            </a:r>
          </a:p>
        </p:txBody>
      </p:sp>
      <p:graphicFrame>
        <p:nvGraphicFramePr>
          <p:cNvPr id="8" name="Content Placeholder 3"/>
          <p:cNvGraphicFramePr>
            <a:graphicFrameLocks/>
          </p:cNvGraphicFramePr>
          <p:nvPr>
            <p:extLst/>
          </p:nvPr>
        </p:nvGraphicFramePr>
        <p:xfrm>
          <a:off x="953921" y="1120007"/>
          <a:ext cx="7083758" cy="33864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661891" y="4506491"/>
            <a:ext cx="5773899" cy="369332"/>
          </a:xfrm>
          <a:prstGeom prst="rect">
            <a:avLst/>
          </a:prstGeom>
          <a:noFill/>
        </p:spPr>
        <p:txBody>
          <a:bodyPr wrap="none" rtlCol="0">
            <a:spAutoFit/>
          </a:bodyPr>
          <a:lstStyle/>
          <a:p>
            <a:r>
              <a:rPr lang="en-US" dirty="0"/>
              <a:t>Potential transmission events reported to UNOS/DTAC</a:t>
            </a:r>
          </a:p>
        </p:txBody>
      </p:sp>
    </p:spTree>
    <p:extLst>
      <p:ext uri="{BB962C8B-B14F-4D97-AF65-F5344CB8AC3E}">
        <p14:creationId xmlns:p14="http://schemas.microsoft.com/office/powerpoint/2010/main" val="2746954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16922DAE860045992C5DFF1C6DD931" ma:contentTypeVersion="2" ma:contentTypeDescription="Create a new document." ma:contentTypeScope="" ma:versionID="8f523c596ec08559f9f1ac4dcfc19296">
  <xsd:schema xmlns:xsd="http://www.w3.org/2001/XMLSchema" xmlns:xs="http://www.w3.org/2001/XMLSchema" xmlns:p="http://schemas.microsoft.com/office/2006/metadata/properties" xmlns:ns2="371ce0dc-3f37-411e-a2e7-94c053c0f69c" targetNamespace="http://schemas.microsoft.com/office/2006/metadata/properties" ma:root="true" ma:fieldsID="3b896f5bf20a9841d7b5023f3a5abf53" ns2:_="">
    <xsd:import namespace="371ce0dc-3f37-411e-a2e7-94c053c0f69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1ce0dc-3f37-411e-a2e7-94c053c0f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16DADB-C565-4144-BDE0-549CA45A2D82}"/>
</file>

<file path=customXml/itemProps2.xml><?xml version="1.0" encoding="utf-8"?>
<ds:datastoreItem xmlns:ds="http://schemas.openxmlformats.org/officeDocument/2006/customXml" ds:itemID="{26F58F2D-BB24-4C78-A7F0-4855E93B2CEC}"/>
</file>

<file path=customXml/itemProps3.xml><?xml version="1.0" encoding="utf-8"?>
<ds:datastoreItem xmlns:ds="http://schemas.openxmlformats.org/officeDocument/2006/customXml" ds:itemID="{8A6489B3-EA32-4391-8230-79E35CC2301A}"/>
</file>

<file path=docProps/app.xml><?xml version="1.0" encoding="utf-8"?>
<Properties xmlns="http://schemas.openxmlformats.org/officeDocument/2006/extended-properties" xmlns:vt="http://schemas.openxmlformats.org/officeDocument/2006/docPropsVTypes">
  <TotalTime>9779</TotalTime>
  <Words>1525</Words>
  <Application>Microsoft Macintosh PowerPoint</Application>
  <PresentationFormat>On-screen Show (16:9)</PresentationFormat>
  <Paragraphs>196</Paragraphs>
  <Slides>33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Helvetica</vt:lpstr>
      <vt:lpstr>Office Theme</vt:lpstr>
      <vt:lpstr>Transplant TB An academic center perspective</vt:lpstr>
      <vt:lpstr>Disclosures</vt:lpstr>
      <vt:lpstr>Objectives</vt:lpstr>
      <vt:lpstr>Objectives</vt:lpstr>
      <vt:lpstr>Where do organs come from?</vt:lpstr>
      <vt:lpstr>Where organs come from determines ID screening</vt:lpstr>
      <vt:lpstr>Case Which of these organisms is safe to transplant?</vt:lpstr>
      <vt:lpstr>Case Which of these organisms is safe to transplant?</vt:lpstr>
      <vt:lpstr>Donor-derived infections</vt:lpstr>
      <vt:lpstr>How does ID help with screening?</vt:lpstr>
      <vt:lpstr>What is screened?</vt:lpstr>
      <vt:lpstr>Objectives</vt:lpstr>
      <vt:lpstr>Data</vt:lpstr>
      <vt:lpstr>LTBI screening OPO deceased donors</vt:lpstr>
      <vt:lpstr>LTBI screening OPO deceased donors</vt:lpstr>
      <vt:lpstr>PowerPoint Presentation</vt:lpstr>
      <vt:lpstr>PowerPoint Presentation</vt:lpstr>
      <vt:lpstr>LTBI screening Transplant center living donors</vt:lpstr>
      <vt:lpstr>LTBI screening Transplant center living donors</vt:lpstr>
      <vt:lpstr>LTBI treatment Transplant center organ recipients</vt:lpstr>
      <vt:lpstr>PowerPoint Presentation</vt:lpstr>
      <vt:lpstr>Objectives</vt:lpstr>
      <vt:lpstr>Guidelines</vt:lpstr>
      <vt:lpstr>Guidelines</vt:lpstr>
      <vt:lpstr>Objectives</vt:lpstr>
      <vt:lpstr>Case</vt:lpstr>
      <vt:lpstr>Case</vt:lpstr>
      <vt:lpstr>Case Investigation</vt:lpstr>
      <vt:lpstr>PowerPoint Presentation</vt:lpstr>
      <vt:lpstr>Future directions?</vt:lpstr>
      <vt:lpstr>PowerPoint Presentation</vt:lpstr>
      <vt:lpstr>Summary</vt:lpstr>
      <vt:lpstr>PowerPoint Presentation</vt:lpstr>
    </vt:vector>
  </TitlesOfParts>
  <Company>UCSF</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Schwartz, Brian</dc:creator>
  <cp:lastModifiedBy>Chin-Hong, Peter</cp:lastModifiedBy>
  <cp:revision>464</cp:revision>
  <dcterms:created xsi:type="dcterms:W3CDTF">2011-09-05T14:13:10Z</dcterms:created>
  <dcterms:modified xsi:type="dcterms:W3CDTF">2019-03-12T18:48:04Z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0x0101005D16922DAE860045992C5DFF1C6DD931</vt:lpwstr>
  </property>
</Properties>
</file>